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44"/>
  </p:notesMasterIdLst>
  <p:sldIdLst>
    <p:sldId id="256" r:id="rId2"/>
    <p:sldId id="279" r:id="rId3"/>
    <p:sldId id="266" r:id="rId4"/>
    <p:sldId id="280" r:id="rId5"/>
    <p:sldId id="267" r:id="rId6"/>
    <p:sldId id="281" r:id="rId7"/>
    <p:sldId id="269" r:id="rId8"/>
    <p:sldId id="284" r:id="rId9"/>
    <p:sldId id="273" r:id="rId10"/>
    <p:sldId id="286" r:id="rId11"/>
    <p:sldId id="275" r:id="rId12"/>
    <p:sldId id="287" r:id="rId13"/>
    <p:sldId id="277" r:id="rId14"/>
    <p:sldId id="288" r:id="rId15"/>
    <p:sldId id="317" r:id="rId16"/>
    <p:sldId id="319" r:id="rId17"/>
    <p:sldId id="290" r:id="rId18"/>
    <p:sldId id="293" r:id="rId19"/>
    <p:sldId id="294" r:id="rId20"/>
    <p:sldId id="295" r:id="rId21"/>
    <p:sldId id="296" r:id="rId22"/>
    <p:sldId id="320" r:id="rId23"/>
    <p:sldId id="297" r:id="rId24"/>
    <p:sldId id="298" r:id="rId25"/>
    <p:sldId id="299" r:id="rId26"/>
    <p:sldId id="321" r:id="rId27"/>
    <p:sldId id="300" r:id="rId28"/>
    <p:sldId id="301" r:id="rId29"/>
    <p:sldId id="302" r:id="rId30"/>
    <p:sldId id="303" r:id="rId31"/>
    <p:sldId id="304" r:id="rId32"/>
    <p:sldId id="305" r:id="rId33"/>
    <p:sldId id="306" r:id="rId34"/>
    <p:sldId id="312" r:id="rId35"/>
    <p:sldId id="309" r:id="rId36"/>
    <p:sldId id="308" r:id="rId37"/>
    <p:sldId id="322" r:id="rId38"/>
    <p:sldId id="323" r:id="rId39"/>
    <p:sldId id="324" r:id="rId40"/>
    <p:sldId id="310" r:id="rId41"/>
    <p:sldId id="307" r:id="rId42"/>
    <p:sldId id="257" r:id="rId4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2517" autoAdjust="0"/>
  </p:normalViewPr>
  <p:slideViewPr>
    <p:cSldViewPr>
      <p:cViewPr varScale="1">
        <p:scale>
          <a:sx n="60" d="100"/>
          <a:sy n="60" d="100"/>
        </p:scale>
        <p:origin x="308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ED134D-2387-42A8-BB41-9F1880871070}" type="datetimeFigureOut">
              <a:rPr lang="fr-FR" smtClean="0"/>
              <a:t>14/10/2019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F6AFFE-FEE3-4562-BFE4-9C5F01C90E74}" type="slidenum">
              <a:rPr lang="fr-FR" smtClean="0"/>
              <a:t>‹N°›</a:t>
            </a:fld>
            <a:endParaRPr lang="fr-FR"/>
          </a:p>
        </p:txBody>
      </p:sp>
    </p:spTree>
    <p:extLst>
      <p:ext uri="{BB962C8B-B14F-4D97-AF65-F5344CB8AC3E}">
        <p14:creationId xmlns:p14="http://schemas.microsoft.com/office/powerpoint/2010/main" val="1468688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Le développement de la néonatologie moderne depuis les années 80 a permis de diminuer de façon importante la morbimortalité des nouveau-nés prématurés. Mais a fait naître de nombreuses situations questionnantes sur le plan éthique. Les pratiques ont évolué et sont passées de l’ « Arrêt de vie » à l’accompagnement du patient et de ses proches. Sans faire disparaître le questionnement sur la légitimité du recours à des injections à doses létales. Nous avons décidé de mener une étude pour comprendre les situations en réanimation néonatale pour lesquelles l’administration d’un produit à dose létale peut se poser.</a:t>
            </a:r>
            <a:endParaRPr lang="fr-FR" dirty="0"/>
          </a:p>
        </p:txBody>
      </p:sp>
      <p:sp>
        <p:nvSpPr>
          <p:cNvPr id="4" name="Espace réservé du numéro de diapositive 3"/>
          <p:cNvSpPr>
            <a:spLocks noGrp="1"/>
          </p:cNvSpPr>
          <p:nvPr>
            <p:ph type="sldNum" sz="quarter" idx="10"/>
          </p:nvPr>
        </p:nvSpPr>
        <p:spPr/>
        <p:txBody>
          <a:bodyPr/>
          <a:lstStyle/>
          <a:p>
            <a:fld id="{3CF6AFFE-FEE3-4562-BFE4-9C5F01C90E74}" type="slidenum">
              <a:rPr lang="fr-FR" smtClean="0"/>
              <a:t>3</a:t>
            </a:fld>
            <a:endParaRPr lang="fr-FR"/>
          </a:p>
        </p:txBody>
      </p:sp>
    </p:spTree>
    <p:extLst>
      <p:ext uri="{BB962C8B-B14F-4D97-AF65-F5344CB8AC3E}">
        <p14:creationId xmlns:p14="http://schemas.microsoft.com/office/powerpoint/2010/main" val="428195994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Dans les entretiens on retrouvait l’évaluation et même plutôt l’extrapolation de la qualité de vie futur des enfants notamment par une tentative de prédiction de leurs séquelles et surtout de leur handicap. L’interprétation de ce possible handicap semblait permettre à certains professionnels de s’imaginer l’intégration sociale future des enfants. Cette intégration sociale semble dans ce raisonnement être avant tout la résultante d’une condition organique. Or le handicap est avant tout une incapacité physique confrontée à un environnement. Cela sous-tend qu’une adaptation de cette environnement peut influencer le handicap futur de ces enfants. De fait l’intégration sociale des enfants et l’impact familial de ce handicap n’est pas uniquement corrélé à un résultat d’IRM en période néonatale.</a:t>
            </a:r>
          </a:p>
          <a:p>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Il convient de se rappeler que notre société n’a pas fait le choix d’investir en termes de moyen financier et humain à la hauteur des besoins nécessaire pour une prise en charge de qualité mais surtout une intégration sociale de ces enfants et futurs adultes handicapés. Nous avons même fait le choix de limiter le nombre de personnes handicapés avec par exemple le choix du dépistage anténatal systématique de la trisomie 21, jugé plus rentable à l’échelle de notre société que la prise en charge de ces enfants. </a:t>
            </a:r>
          </a:p>
          <a:p>
            <a:r>
              <a:rPr lang="fr-FR" sz="1200" kern="1200" dirty="0" smtClean="0">
                <a:solidFill>
                  <a:schemeClr val="tx1"/>
                </a:solidFill>
                <a:effectLst/>
                <a:latin typeface="+mn-lt"/>
                <a:ea typeface="+mn-ea"/>
                <a:cs typeface="+mn-cs"/>
              </a:rPr>
              <a:t>La question n’est pas ici de ne plus permettre d’interruption médicale de grossesse pour la trisomie 21 mais de prendre conscience d’une réalité qui est la nôtre. Les personnes handicapées n’ont qu’une place en marge de notre société.</a:t>
            </a:r>
          </a:p>
          <a:p>
            <a:r>
              <a:rPr lang="fr-FR" sz="1200" kern="1200" dirty="0" smtClean="0">
                <a:solidFill>
                  <a:schemeClr val="tx1"/>
                </a:solidFill>
                <a:effectLst/>
                <a:latin typeface="+mn-lt"/>
                <a:ea typeface="+mn-ea"/>
                <a:cs typeface="+mn-cs"/>
              </a:rPr>
              <a:t> </a:t>
            </a:r>
          </a:p>
          <a:p>
            <a:r>
              <a:rPr lang="fr-FR" sz="1200" kern="1200" dirty="0" smtClean="0">
                <a:solidFill>
                  <a:schemeClr val="tx1"/>
                </a:solidFill>
                <a:effectLst/>
                <a:latin typeface="+mn-lt"/>
                <a:ea typeface="+mn-ea"/>
                <a:cs typeface="+mn-cs"/>
              </a:rPr>
              <a:t>Ce point de vue a déjà été exposé par divers auteurs particulièrement par le CCNE dans son avis N°120 où il se questionne sur l’eugénisme en lien avec la mise en place progressive d’un dépistage systématique anténatal non invasif de pathologies génératrices de handicap comme la trisomie 21. Dans cet avis est particulièrement pointé l’effort fait pour le développement de technique de dépistage offrant à la possibilité d’IVG plutôt que des efforts faits sur le plan thérapeutique mais aussi et surtout social pour la prise en charge de ces enfants et de leurs familles.</a:t>
            </a:r>
          </a:p>
          <a:p>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Par ailleurs le terme de qualité de vie était retrouvé dans plusieurs entretiens avec la mise en avant par certain d’un cruel manque d’évaluation de la qualité de vie des enfants et futurs adultes mais aussi de leurs familles. Cela se voit notamment dans les études EPIPAGE 1 et 2 qui malgré le suivi de milliers d’enfants sur plusieurs années n’évaluent pas précisément</a:t>
            </a:r>
            <a:r>
              <a:rPr lang="fr-FR" sz="1200" kern="1200" baseline="0" dirty="0" smtClean="0">
                <a:solidFill>
                  <a:schemeClr val="tx1"/>
                </a:solidFill>
                <a:effectLst/>
                <a:latin typeface="+mn-lt"/>
                <a:ea typeface="+mn-ea"/>
                <a:cs typeface="+mn-cs"/>
              </a:rPr>
              <a:t> </a:t>
            </a:r>
            <a:r>
              <a:rPr lang="fr-FR" sz="1200" kern="1200" dirty="0" smtClean="0">
                <a:solidFill>
                  <a:schemeClr val="tx1"/>
                </a:solidFill>
                <a:effectLst/>
                <a:latin typeface="+mn-lt"/>
                <a:ea typeface="+mn-ea"/>
                <a:cs typeface="+mn-cs"/>
              </a:rPr>
              <a:t>leur qualité de vie ni celle de leurs familles, bien qu’un des objectifs soit « Mieux connaître le devenir des enfants grands prématurés et de leurs familles ». </a:t>
            </a:r>
          </a:p>
          <a:p>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En effet il convient de ne pas avoir une vision simpliste et angélique de ces situations en pensant que l’accueil d’un enfant handicapé est une chose facile et que ce n’est qu’affaire de volonté. Forcer l’acceptation d’un enfant handicapé dans une famille qui n’est pas prête et aussi destructeur qu’un deuil pathologique lié à une agonie mal vécue. Ceci montre le peu d’intérêt que nous avons porté jusqu’à ce jour sur l’intégration de ces enfants et leurs familles. Comment dans ces conditions pouvons-nous prendre des décisions de fin de vie et offrir des conseils à ces familles dont nous ignorons le devenir.</a:t>
            </a:r>
          </a:p>
        </p:txBody>
      </p:sp>
      <p:sp>
        <p:nvSpPr>
          <p:cNvPr id="4" name="Espace réservé du numéro de diapositive 3"/>
          <p:cNvSpPr>
            <a:spLocks noGrp="1"/>
          </p:cNvSpPr>
          <p:nvPr>
            <p:ph type="sldNum" sz="quarter" idx="10"/>
          </p:nvPr>
        </p:nvSpPr>
        <p:spPr/>
        <p:txBody>
          <a:bodyPr/>
          <a:lstStyle/>
          <a:p>
            <a:fld id="{3CF6AFFE-FEE3-4562-BFE4-9C5F01C90E74}" type="slidenum">
              <a:rPr lang="fr-FR" smtClean="0"/>
              <a:t>37</a:t>
            </a:fld>
            <a:endParaRPr lang="fr-FR"/>
          </a:p>
        </p:txBody>
      </p:sp>
    </p:spTree>
    <p:extLst>
      <p:ext uri="{BB962C8B-B14F-4D97-AF65-F5344CB8AC3E}">
        <p14:creationId xmlns:p14="http://schemas.microsoft.com/office/powerpoint/2010/main" val="15215168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On s’aperçoit dans les entretiens que les soins palliatifs semblent insuffisamment enseignés et que leur culture semble insuffisamment diffusée. Les centres qui ont une réflexion avancée dans ce domaine présente des pratiques très différentes des autres centres. Particulièrement sur l’investissement du temps palliatifs. Ce temps est le moment le plus crucial dans ce type de prise en charge. </a:t>
            </a:r>
          </a:p>
          <a:p>
            <a:r>
              <a:rPr lang="fr-FR" sz="1200" kern="1200" dirty="0" smtClean="0">
                <a:solidFill>
                  <a:schemeClr val="tx1"/>
                </a:solidFill>
                <a:effectLst/>
                <a:latin typeface="+mn-lt"/>
                <a:ea typeface="+mn-ea"/>
                <a:cs typeface="+mn-cs"/>
              </a:rPr>
              <a:t>S’il est un temps de vie et qu’il est investi alors le vécu de la famille et des soignants à beaucoup plus de chance d’être bon et l’accompagnement à plus de chance de bien se passer. S’il est un temps d’attente, un temps de mort alors cette prise en charge sera un échec. Savoir anticiper ce temps, le préparer et l’investir nécessite des compétences et des moyens humains pour pouvoir consacrer du temps aux familles et être disponible. Ce type de prise en charge ne s’improvise pas.</a:t>
            </a:r>
          </a:p>
          <a:p>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On constate aussi une méconnaissance du cadre légal et des possibilités que les praticiens ont ou n’ont pas dans le cadre de la fin de vie. Certains se culpabilisant à tort lors d’arrêt de traitement de support vital, légalement autorisé et d’autres ont recours à des pratiques transgressives sous couvert de la loi qui pourtant les condamne. Il apparaît nécessaire que les médecins s’approprie le cadre légal qui est à la fois un outil et un garde-fou qu’ils se doivent de respecter.</a:t>
            </a:r>
          </a:p>
          <a:p>
            <a:r>
              <a:rPr lang="fr-FR" sz="1200" kern="1200" dirty="0" smtClean="0">
                <a:solidFill>
                  <a:schemeClr val="tx1"/>
                </a:solidFill>
                <a:effectLst/>
                <a:latin typeface="+mn-lt"/>
                <a:ea typeface="+mn-ea"/>
                <a:cs typeface="+mn-cs"/>
              </a:rPr>
              <a:t> </a:t>
            </a:r>
          </a:p>
          <a:p>
            <a:r>
              <a:rPr lang="fr-FR" sz="1200" kern="1200" dirty="0" smtClean="0">
                <a:solidFill>
                  <a:schemeClr val="tx1"/>
                </a:solidFill>
                <a:effectLst/>
                <a:latin typeface="+mn-lt"/>
                <a:ea typeface="+mn-ea"/>
                <a:cs typeface="+mn-cs"/>
              </a:rPr>
              <a:t>Cette diffusion de la culture palliative permettrait aussi de travailler sur une limitation des réanimations invasives dans certains cas. Cette réflexion d’amont permettrait d’éviter de recourir à des arrêts précoces pour rester dans la fenêtre d’opportunité après avoir démarré une réanimation inutile et génératrice de souffrance. Elle permettrait de travailler sur les arrêts complets de nutrition et d’hydratation artificielle sous sédation si nécessaire pour le confort de l’enfant. Et elle permettrait de limiter les « sédations terminales » dont le but est d’empêcher les enfants de survivre aux procédures de LAT. </a:t>
            </a:r>
          </a:p>
          <a:p>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Cette diffusion de la culture palliative permettrait de travailler dès le départ sur des projets de vie palliatifs cohérents avec le pronostic de la pathologie sans passer par des phases de réanimation génératrices de souffrance et suivi d’une  « transgression » pour « défaire »  les erreurs de jugement passées.</a:t>
            </a:r>
          </a:p>
          <a:p>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Bien évidemment ceci est à modéré au vu de l’incertitude diagnostic parfois très importante dans la phase initiale de la prise en charge. Une prise en charge lourde et active étant alors justifiée dans ces situations. Cette problématique chez l’enfant se rapproche fortement de ce que l’on peut voir chez l’adulte et un travail entre les réanimateurs et les EMSP semble important à mener. Ce travail a déjà été mené par certaines équipes adultes et a permis l’amélioration de ces situations complexes.</a:t>
            </a:r>
          </a:p>
          <a:p>
            <a:endParaRPr lang="fr-FR" dirty="0"/>
          </a:p>
        </p:txBody>
      </p:sp>
      <p:sp>
        <p:nvSpPr>
          <p:cNvPr id="4" name="Espace réservé du numéro de diapositive 3"/>
          <p:cNvSpPr>
            <a:spLocks noGrp="1"/>
          </p:cNvSpPr>
          <p:nvPr>
            <p:ph type="sldNum" sz="quarter" idx="10"/>
          </p:nvPr>
        </p:nvSpPr>
        <p:spPr/>
        <p:txBody>
          <a:bodyPr/>
          <a:lstStyle/>
          <a:p>
            <a:fld id="{3CF6AFFE-FEE3-4562-BFE4-9C5F01C90E74}" type="slidenum">
              <a:rPr lang="fr-FR" smtClean="0"/>
              <a:t>38</a:t>
            </a:fld>
            <a:endParaRPr lang="fr-FR"/>
          </a:p>
        </p:txBody>
      </p:sp>
    </p:spTree>
    <p:extLst>
      <p:ext uri="{BB962C8B-B14F-4D97-AF65-F5344CB8AC3E}">
        <p14:creationId xmlns:p14="http://schemas.microsoft.com/office/powerpoint/2010/main" val="8814117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kern="1200" dirty="0" smtClean="0">
                <a:solidFill>
                  <a:schemeClr val="tx1"/>
                </a:solidFill>
                <a:effectLst/>
                <a:latin typeface="+mn-lt"/>
                <a:ea typeface="+mn-ea"/>
                <a:cs typeface="+mn-cs"/>
              </a:rPr>
              <a:t>A travers les entretiens la pratique quotidienne semble montrer une limite à la législation actuelle pour certaines situations. Une réflexion professionnelle et de façon plus large sociétale semble légitime sur une dépénalisation de la transgression dans des cas particuliers où, malgré un accompagnement palliatif de qualité réalisé par un personnel suffisant et compétent, le temps palliatif reste un temps destructeur pour l’entourage. Il est nécessaire de savoir reconnaître que les soins palliatifs possèdent comme toute chose des limites et conduisent parfois à l’échec.</a:t>
            </a:r>
          </a:p>
          <a:p>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Une telle possibilité de mettre fin à la vie « biologique » du corps du patient pour le bien d’autrui (en mettant fin à la souffrance de la famille) ne peut s’entendre que si le patient est déjà mort en tant qu’individu. En effet il ne serait pas concevable de faire mourir un patient (la transgression n’étant rien d’autre qu’un mot pudique pour parler de faire mourir) toujours « vivant en tant que personne » pour le bien d’autrui alors que cela peut sembler envisageable s’il n’est plus « qu’un corps agonisant ». Et que cette agonie est génératrice de souffrance inutile et traumatisante. </a:t>
            </a:r>
          </a:p>
          <a:p>
            <a:r>
              <a:rPr lang="fr-FR" sz="1200" kern="1200" dirty="0" smtClean="0">
                <a:solidFill>
                  <a:schemeClr val="tx1"/>
                </a:solidFill>
                <a:effectLst/>
                <a:latin typeface="+mn-lt"/>
                <a:ea typeface="+mn-ea"/>
                <a:cs typeface="+mn-cs"/>
              </a:rPr>
              <a:t>Certains se poseront la question de la pertinence d’hâter la mort d’un corps quand l’individu n’est plus et qu’il ne souffre plus. Mais il est nécessaire de comprendre que la famille voit dans ce corps un proche et donc un individu à part entière et que cette vision n’est pas toujours accessible à un raisonnement logique et des explications. </a:t>
            </a:r>
          </a:p>
          <a:p>
            <a:r>
              <a:rPr lang="fr-FR" sz="1200" kern="1200" dirty="0" smtClean="0">
                <a:solidFill>
                  <a:schemeClr val="tx1"/>
                </a:solidFill>
                <a:effectLst/>
                <a:latin typeface="+mn-lt"/>
                <a:ea typeface="+mn-ea"/>
                <a:cs typeface="+mn-cs"/>
              </a:rPr>
              <a:t>Cette vision du corps agonisant s’oppose aux souvenirs du vécu commun quand il existe mais aussi à l’imaginaire de l’enfant futur quand la famille n’a pas encore de passé commun avec l’enfant. Bien que la famille projette sa souffrance elle n’en est pas moins réelle et de fait sa prise en charge devient nécessaire.</a:t>
            </a:r>
          </a:p>
          <a:p>
            <a:r>
              <a:rPr lang="fr-FR" sz="1200" kern="1200" dirty="0" smtClean="0">
                <a:solidFill>
                  <a:schemeClr val="tx1"/>
                </a:solidFill>
                <a:effectLst/>
                <a:latin typeface="+mn-lt"/>
                <a:ea typeface="+mn-ea"/>
                <a:cs typeface="+mn-cs"/>
              </a:rPr>
              <a:t> </a:t>
            </a:r>
          </a:p>
          <a:p>
            <a:r>
              <a:rPr lang="fr-FR" sz="1200" kern="1200" dirty="0" smtClean="0">
                <a:solidFill>
                  <a:schemeClr val="tx1"/>
                </a:solidFill>
                <a:effectLst/>
                <a:latin typeface="+mn-lt"/>
                <a:ea typeface="+mn-ea"/>
                <a:cs typeface="+mn-cs"/>
              </a:rPr>
              <a:t>Il faut garder à l’esprit que les soins palliatifs se doivent d’œuvrer pour le bien du malade en premier mais aussi pour celui de sa famille. Or quand le bien du malade n’est plus en question et que ça dignité n’est pas atteinte il semble légitime de permettre quand cela peut éviter un traumatisme pour la famille (deuil pathologique, état de stress post traumatique), une transgression, une accélération du décès. Toutefois ceci ne doit en aucune mesure devenir une façon systématique ni même majoritaire de gérer les accompagnements. Le temps de l’agonie est un temps structurant pour le deuil à venir et une mort trop rapide, sur un temps trop court et mal préparée, peut-être plus destructeur qu’une mort « propre » provoquée au « bon moment ».</a:t>
            </a:r>
          </a:p>
          <a:p>
            <a:endParaRPr lang="fr-FR" sz="1200" kern="1200" dirty="0" smtClean="0">
              <a:solidFill>
                <a:schemeClr val="tx1"/>
              </a:solidFill>
              <a:effectLst/>
              <a:latin typeface="+mn-lt"/>
              <a:ea typeface="+mn-ea"/>
              <a:cs typeface="+mn-cs"/>
            </a:endParaRPr>
          </a:p>
          <a:p>
            <a:r>
              <a:rPr lang="fr-FR" sz="1200" kern="1200" dirty="0" smtClean="0">
                <a:solidFill>
                  <a:schemeClr val="tx1"/>
                </a:solidFill>
                <a:effectLst/>
                <a:latin typeface="+mn-lt"/>
                <a:ea typeface="+mn-ea"/>
                <a:cs typeface="+mn-cs"/>
              </a:rPr>
              <a:t>Le maître mot est donc l’adaptation à la singularité de chaque situation, chaque patient et chaque famille. La solution réside peut-être dans l’ouverture de possibilités dont la pertinence du recours serait laissée à la discrétion des soignants et des familles en fonction de l’évolution de la prise en charge. Cette ouverture ne pouvant se faire qu’accompagnée d’une diffusion de la culture palliative par son enseignement à l’ensemble des professionnelles de santé et par la mise à disposition de ressources financières, matérielles et humaines à hauteur de la tâche. On peut juger de la qualité d’une société à la façon dont elle considère et s’occupe de ses malades et particulièrement de ses « mourants ».</a:t>
            </a:r>
            <a:endParaRPr lang="fr-FR" dirty="0"/>
          </a:p>
        </p:txBody>
      </p:sp>
      <p:sp>
        <p:nvSpPr>
          <p:cNvPr id="4" name="Espace réservé du numéro de diapositive 3"/>
          <p:cNvSpPr>
            <a:spLocks noGrp="1"/>
          </p:cNvSpPr>
          <p:nvPr>
            <p:ph type="sldNum" sz="quarter" idx="10"/>
          </p:nvPr>
        </p:nvSpPr>
        <p:spPr/>
        <p:txBody>
          <a:bodyPr/>
          <a:lstStyle/>
          <a:p>
            <a:fld id="{3CF6AFFE-FEE3-4562-BFE4-9C5F01C90E74}" type="slidenum">
              <a:rPr lang="fr-FR" smtClean="0"/>
              <a:t>39</a:t>
            </a:fld>
            <a:endParaRPr lang="fr-FR"/>
          </a:p>
        </p:txBody>
      </p:sp>
    </p:spTree>
    <p:extLst>
      <p:ext uri="{BB962C8B-B14F-4D97-AF65-F5344CB8AC3E}">
        <p14:creationId xmlns:p14="http://schemas.microsoft.com/office/powerpoint/2010/main" val="4839611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0" kern="1200" dirty="0" smtClean="0">
                <a:solidFill>
                  <a:schemeClr val="tx1"/>
                </a:solidFill>
                <a:effectLst/>
                <a:latin typeface="+mn-lt"/>
                <a:ea typeface="+mn-ea"/>
                <a:cs typeface="+mn-cs"/>
              </a:rPr>
              <a:t>En conclusion les décisions prises lors des fins de vie en réanimation semblent souvent difficiles surtout dans les tableaux cliniques en demi-teinte. L’avis des parents semble avoir un rôle majeur pour certains alors que d’autre se focaliseront sur la qualité de vie futur hypothétique de l’enfant avant tout. Le médecin semble avoir une place prépondérante dans la discussion de par sa formation, son vécu et son éthique personnel. Le vécu de ces situations semble très lié au sens donné au temps de vie des enfants. Les situations vécues comme inutiles et de fait destructrice étant source de souffrance et à l’origine de pratiques transgressives. Il semble nécessaire de poursuivre notre réflexion professionnelle et sociétale sur ces prises en charge et de réfléchir à la place que nous offrons au handicap dans notre société; ainsi qu’à la valeur de la vie de ces enfants et futurs adultes. Enfin il semble nécessaire d’accepter la réalité des échecs de certaines prises en charge palliatives même quand elles sont de qualité.</a:t>
            </a:r>
            <a:endParaRPr lang="fr-FR" sz="1200" b="1" kern="1200" dirty="0">
              <a:solidFill>
                <a:schemeClr val="tx1"/>
              </a:solidFill>
              <a:effectLst/>
              <a:latin typeface="+mn-lt"/>
              <a:ea typeface="+mn-ea"/>
              <a:cs typeface="+mn-cs"/>
            </a:endParaRPr>
          </a:p>
        </p:txBody>
      </p:sp>
      <p:sp>
        <p:nvSpPr>
          <p:cNvPr id="4" name="Espace réservé du numéro de diapositive 3"/>
          <p:cNvSpPr>
            <a:spLocks noGrp="1"/>
          </p:cNvSpPr>
          <p:nvPr>
            <p:ph type="sldNum" sz="quarter" idx="10"/>
          </p:nvPr>
        </p:nvSpPr>
        <p:spPr/>
        <p:txBody>
          <a:bodyPr/>
          <a:lstStyle/>
          <a:p>
            <a:fld id="{3CF6AFFE-FEE3-4562-BFE4-9C5F01C90E74}" type="slidenum">
              <a:rPr lang="fr-FR" smtClean="0"/>
              <a:t>41</a:t>
            </a:fld>
            <a:endParaRPr lang="fr-FR"/>
          </a:p>
        </p:txBody>
      </p:sp>
    </p:spTree>
    <p:extLst>
      <p:ext uri="{BB962C8B-B14F-4D97-AF65-F5344CB8AC3E}">
        <p14:creationId xmlns:p14="http://schemas.microsoft.com/office/powerpoint/2010/main" val="39045189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Nous avons réalisé</a:t>
            </a:r>
            <a:r>
              <a:rPr lang="fr-FR" baseline="0" dirty="0" smtClean="0"/>
              <a:t> une é</a:t>
            </a:r>
            <a:r>
              <a:rPr lang="fr-FR" dirty="0" smtClean="0"/>
              <a:t>tude qualitative prospective sur 2015 et 2016 par e</a:t>
            </a:r>
            <a:r>
              <a:rPr lang="fr-FR" dirty="0" smtClean="0">
                <a:latin typeface="Times New Roman" panose="02020603050405020304" pitchFamily="18" charset="0"/>
                <a:cs typeface="Times New Roman" panose="02020603050405020304" pitchFamily="18" charset="0"/>
              </a:rPr>
              <a:t>ntretiens individuels semi-dirigés.</a:t>
            </a:r>
          </a:p>
          <a:p>
            <a:endParaRPr lang="fr-FR" dirty="0" smtClean="0">
              <a:latin typeface="Times New Roman" panose="02020603050405020304" pitchFamily="18" charset="0"/>
              <a:cs typeface="Times New Roman" panose="02020603050405020304" pitchFamily="18" charset="0"/>
            </a:endParaRPr>
          </a:p>
          <a:p>
            <a:r>
              <a:rPr lang="fr-FR" dirty="0" smtClean="0">
                <a:latin typeface="Times New Roman" panose="02020603050405020304" pitchFamily="18" charset="0"/>
                <a:cs typeface="Times New Roman" panose="02020603050405020304" pitchFamily="18" charset="0"/>
              </a:rPr>
              <a:t>Les entretiens</a:t>
            </a:r>
            <a:r>
              <a:rPr lang="fr-FR" baseline="0" dirty="0" smtClean="0">
                <a:latin typeface="Times New Roman" panose="02020603050405020304" pitchFamily="18" charset="0"/>
                <a:cs typeface="Times New Roman" panose="02020603050405020304" pitchFamily="18" charset="0"/>
              </a:rPr>
              <a:t> étaient enregistrés puis retranscrit par l’investigateur. </a:t>
            </a:r>
            <a:r>
              <a:rPr lang="fr-FR" dirty="0" smtClean="0">
                <a:latin typeface="Times New Roman" panose="02020603050405020304" pitchFamily="18" charset="0"/>
                <a:cs typeface="Times New Roman" panose="02020603050405020304" pitchFamily="18" charset="0"/>
              </a:rPr>
              <a:t>Les enregistrements étaient ensuite détruits</a:t>
            </a:r>
            <a:r>
              <a:rPr lang="fr-FR" baseline="0" dirty="0" smtClean="0">
                <a:latin typeface="Times New Roman" panose="02020603050405020304" pitchFamily="18" charset="0"/>
                <a:cs typeface="Times New Roman" panose="02020603050405020304" pitchFamily="18" charset="0"/>
              </a:rPr>
              <a:t> et les verbatims </a:t>
            </a:r>
            <a:r>
              <a:rPr lang="fr-FR" baseline="0" dirty="0" err="1" smtClean="0">
                <a:latin typeface="Times New Roman" panose="02020603050405020304" pitchFamily="18" charset="0"/>
                <a:cs typeface="Times New Roman" panose="02020603050405020304" pitchFamily="18" charset="0"/>
              </a:rPr>
              <a:t>anonymisés</a:t>
            </a:r>
            <a:r>
              <a:rPr lang="fr-FR" baseline="0" dirty="0" smtClean="0">
                <a:latin typeface="Times New Roman" panose="02020603050405020304" pitchFamily="18" charset="0"/>
                <a:cs typeface="Times New Roman" panose="02020603050405020304" pitchFamily="18" charset="0"/>
              </a:rPr>
              <a:t>.</a:t>
            </a:r>
            <a:endParaRPr lang="fr-FR" dirty="0" smtClean="0">
              <a:latin typeface="Times New Roman" panose="02020603050405020304" pitchFamily="18" charset="0"/>
              <a:cs typeface="Times New Roman" panose="02020603050405020304" pitchFamily="18" charset="0"/>
            </a:endParaRPr>
          </a:p>
          <a:p>
            <a:endParaRPr lang="fr-FR" dirty="0"/>
          </a:p>
        </p:txBody>
      </p:sp>
      <p:sp>
        <p:nvSpPr>
          <p:cNvPr id="4" name="Espace réservé du numéro de diapositive 3"/>
          <p:cNvSpPr>
            <a:spLocks noGrp="1"/>
          </p:cNvSpPr>
          <p:nvPr>
            <p:ph type="sldNum" sz="quarter" idx="10"/>
          </p:nvPr>
        </p:nvSpPr>
        <p:spPr/>
        <p:txBody>
          <a:bodyPr/>
          <a:lstStyle/>
          <a:p>
            <a:fld id="{3CF6AFFE-FEE3-4562-BFE4-9C5F01C90E74}" type="slidenum">
              <a:rPr lang="fr-FR" smtClean="0"/>
              <a:t>5</a:t>
            </a:fld>
            <a:endParaRPr lang="fr-FR"/>
          </a:p>
        </p:txBody>
      </p:sp>
    </p:spTree>
    <p:extLst>
      <p:ext uri="{BB962C8B-B14F-4D97-AF65-F5344CB8AC3E}">
        <p14:creationId xmlns:p14="http://schemas.microsoft.com/office/powerpoint/2010/main" val="34217022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Nous avons inclus des médecins</a:t>
            </a:r>
            <a:r>
              <a:rPr lang="fr-FR" baseline="0" dirty="0" smtClean="0"/>
              <a:t> néonatologistes travaillant en maternité de type III en France avec le statut de sénior.</a:t>
            </a:r>
          </a:p>
        </p:txBody>
      </p:sp>
      <p:sp>
        <p:nvSpPr>
          <p:cNvPr id="4" name="Espace réservé du numéro de diapositive 3"/>
          <p:cNvSpPr>
            <a:spLocks noGrp="1"/>
          </p:cNvSpPr>
          <p:nvPr>
            <p:ph type="sldNum" sz="quarter" idx="10"/>
          </p:nvPr>
        </p:nvSpPr>
        <p:spPr/>
        <p:txBody>
          <a:bodyPr/>
          <a:lstStyle/>
          <a:p>
            <a:fld id="{3CF6AFFE-FEE3-4562-BFE4-9C5F01C90E74}" type="slidenum">
              <a:rPr lang="fr-FR" smtClean="0"/>
              <a:t>7</a:t>
            </a:fld>
            <a:endParaRPr lang="fr-FR"/>
          </a:p>
        </p:txBody>
      </p:sp>
    </p:spTree>
    <p:extLst>
      <p:ext uri="{BB962C8B-B14F-4D97-AF65-F5344CB8AC3E}">
        <p14:creationId xmlns:p14="http://schemas.microsoft.com/office/powerpoint/2010/main" val="625657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Une analyse par</a:t>
            </a:r>
            <a:r>
              <a:rPr lang="fr-FR" baseline="0" dirty="0" smtClean="0"/>
              <a:t> thématique a été mené à l’aide du logiciel </a:t>
            </a:r>
            <a:r>
              <a:rPr lang="fr-FR" baseline="0" dirty="0" err="1" smtClean="0"/>
              <a:t>Nvivo</a:t>
            </a:r>
            <a:r>
              <a:rPr lang="fr-FR" baseline="0" dirty="0" smtClean="0"/>
              <a:t>. L’analyse s’est faire avec des regards croisés </a:t>
            </a:r>
            <a:r>
              <a:rPr lang="fr-FR" dirty="0" smtClean="0">
                <a:latin typeface="Times New Roman" panose="02020603050405020304" pitchFamily="18" charset="0"/>
                <a:cs typeface="Times New Roman" panose="02020603050405020304" pitchFamily="18" charset="0"/>
              </a:rPr>
              <a:t>pour mettre en perspective les subjectivités</a:t>
            </a:r>
          </a:p>
        </p:txBody>
      </p:sp>
      <p:sp>
        <p:nvSpPr>
          <p:cNvPr id="4" name="Espace réservé du numéro de diapositive 3"/>
          <p:cNvSpPr>
            <a:spLocks noGrp="1"/>
          </p:cNvSpPr>
          <p:nvPr>
            <p:ph type="sldNum" sz="quarter" idx="10"/>
          </p:nvPr>
        </p:nvSpPr>
        <p:spPr/>
        <p:txBody>
          <a:bodyPr/>
          <a:lstStyle/>
          <a:p>
            <a:fld id="{3CF6AFFE-FEE3-4562-BFE4-9C5F01C90E74}" type="slidenum">
              <a:rPr lang="fr-FR" smtClean="0"/>
              <a:t>9</a:t>
            </a:fld>
            <a:endParaRPr lang="fr-FR"/>
          </a:p>
        </p:txBody>
      </p:sp>
    </p:spTree>
    <p:extLst>
      <p:ext uri="{BB962C8B-B14F-4D97-AF65-F5344CB8AC3E}">
        <p14:creationId xmlns:p14="http://schemas.microsoft.com/office/powerpoint/2010/main" val="9155511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solidFill>
                <a:srgbClr val="FF0000"/>
              </a:solidFill>
            </a:endParaRPr>
          </a:p>
        </p:txBody>
      </p:sp>
      <p:sp>
        <p:nvSpPr>
          <p:cNvPr id="4" name="Espace réservé du numéro de diapositive 3"/>
          <p:cNvSpPr>
            <a:spLocks noGrp="1"/>
          </p:cNvSpPr>
          <p:nvPr>
            <p:ph type="sldNum" sz="quarter" idx="10"/>
          </p:nvPr>
        </p:nvSpPr>
        <p:spPr/>
        <p:txBody>
          <a:bodyPr/>
          <a:lstStyle/>
          <a:p>
            <a:fld id="{3CF6AFFE-FEE3-4562-BFE4-9C5F01C90E74}" type="slidenum">
              <a:rPr lang="fr-FR" smtClean="0"/>
              <a:t>10</a:t>
            </a:fld>
            <a:endParaRPr lang="fr-FR"/>
          </a:p>
        </p:txBody>
      </p:sp>
    </p:spTree>
    <p:extLst>
      <p:ext uri="{BB962C8B-B14F-4D97-AF65-F5344CB8AC3E}">
        <p14:creationId xmlns:p14="http://schemas.microsoft.com/office/powerpoint/2010/main" val="2706635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Au total nous avons mené 12 entretiens sur 9 maternité de type III. On comptait 7 hommes pour 5 femmes dans</a:t>
            </a:r>
            <a:r>
              <a:rPr lang="fr-FR" baseline="0" dirty="0" smtClean="0"/>
              <a:t> notre population. On avait 2 PU-PH, 8 PH et 2 chefs de clinique.</a:t>
            </a:r>
          </a:p>
          <a:p>
            <a:endParaRPr lang="fr-FR"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Nous</a:t>
            </a:r>
            <a:r>
              <a:rPr lang="fr-FR" baseline="0" dirty="0" smtClean="0"/>
              <a:t> avons obtenu la s</a:t>
            </a:r>
            <a:r>
              <a:rPr lang="fr-FR" dirty="0" smtClean="0"/>
              <a:t>aturation des données au neuvième entretien</a:t>
            </a:r>
            <a:endParaRPr lang="fr-FR" baseline="0" dirty="0" smtClean="0"/>
          </a:p>
          <a:p>
            <a:endParaRPr lang="fr-FR" dirty="0"/>
          </a:p>
        </p:txBody>
      </p:sp>
      <p:sp>
        <p:nvSpPr>
          <p:cNvPr id="4" name="Espace réservé du numéro de diapositive 3"/>
          <p:cNvSpPr>
            <a:spLocks noGrp="1"/>
          </p:cNvSpPr>
          <p:nvPr>
            <p:ph type="sldNum" sz="quarter" idx="10"/>
          </p:nvPr>
        </p:nvSpPr>
        <p:spPr/>
        <p:txBody>
          <a:bodyPr/>
          <a:lstStyle/>
          <a:p>
            <a:fld id="{3CF6AFFE-FEE3-4562-BFE4-9C5F01C90E74}" type="slidenum">
              <a:rPr lang="fr-FR" smtClean="0"/>
              <a:t>11</a:t>
            </a:fld>
            <a:endParaRPr lang="fr-FR"/>
          </a:p>
        </p:txBody>
      </p:sp>
    </p:spTree>
    <p:extLst>
      <p:ext uri="{BB962C8B-B14F-4D97-AF65-F5344CB8AC3E}">
        <p14:creationId xmlns:p14="http://schemas.microsoft.com/office/powerpoint/2010/main" val="551473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Tout d’abord 4 situations cliniques se</a:t>
            </a:r>
            <a:r>
              <a:rPr lang="fr-FR" baseline="0" dirty="0" smtClean="0"/>
              <a:t> sont dégagées sur les entretiens :</a:t>
            </a:r>
          </a:p>
          <a:p>
            <a:endParaRPr lang="fr-FR" baseline="0" dirty="0" smtClean="0"/>
          </a:p>
          <a:p>
            <a:pPr>
              <a:buFont typeface="Wingdings" panose="05000000000000000000" pitchFamily="2" charset="2"/>
              <a:buChar char="Ø"/>
            </a:pPr>
            <a:r>
              <a:rPr lang="fr-FR" dirty="0" smtClean="0"/>
              <a:t>Les Enfants nés à terme mais victimes d’une souffrance cérébrale par </a:t>
            </a:r>
            <a:r>
              <a:rPr lang="fr-FR" dirty="0" err="1" smtClean="0"/>
              <a:t>anoxo</a:t>
            </a:r>
            <a:r>
              <a:rPr lang="fr-FR" dirty="0" smtClean="0"/>
              <a:t>-ischémie périnatale </a:t>
            </a:r>
          </a:p>
          <a:p>
            <a:pPr>
              <a:buFont typeface="Wingdings" panose="05000000000000000000" pitchFamily="2" charset="2"/>
              <a:buChar char="Ø"/>
            </a:pPr>
            <a:endParaRPr lang="fr-FR" dirty="0" smtClean="0"/>
          </a:p>
          <a:p>
            <a:pPr>
              <a:buFont typeface="Wingdings" panose="05000000000000000000" pitchFamily="2" charset="2"/>
              <a:buChar char="Ø"/>
            </a:pPr>
            <a:r>
              <a:rPr lang="fr-FR" dirty="0" smtClean="0"/>
              <a:t>Les Enfants nés à terme mais avec découverte d’une pathologie non diagnostiquée en anténatale</a:t>
            </a:r>
            <a:endParaRPr lang="fr-FR" dirty="0"/>
          </a:p>
        </p:txBody>
      </p:sp>
      <p:sp>
        <p:nvSpPr>
          <p:cNvPr id="4" name="Espace réservé du numéro de diapositive 3"/>
          <p:cNvSpPr>
            <a:spLocks noGrp="1"/>
          </p:cNvSpPr>
          <p:nvPr>
            <p:ph type="sldNum" sz="quarter" idx="10"/>
          </p:nvPr>
        </p:nvSpPr>
        <p:spPr/>
        <p:txBody>
          <a:bodyPr/>
          <a:lstStyle/>
          <a:p>
            <a:fld id="{3CF6AFFE-FEE3-4562-BFE4-9C5F01C90E74}" type="slidenum">
              <a:rPr lang="fr-FR" smtClean="0"/>
              <a:t>13</a:t>
            </a:fld>
            <a:endParaRPr lang="fr-FR"/>
          </a:p>
        </p:txBody>
      </p:sp>
    </p:spTree>
    <p:extLst>
      <p:ext uri="{BB962C8B-B14F-4D97-AF65-F5344CB8AC3E}">
        <p14:creationId xmlns:p14="http://schemas.microsoft.com/office/powerpoint/2010/main" val="36642599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buFont typeface="Wingdings" panose="05000000000000000000" pitchFamily="2" charset="2"/>
              <a:buChar char="Ø"/>
            </a:pPr>
            <a:r>
              <a:rPr lang="fr-FR" dirty="0" smtClean="0"/>
              <a:t>Les Enfants nés vivants avec une pathologie grave, incurable, mais dont les parents n’ont pas demandé d’IMG</a:t>
            </a:r>
          </a:p>
          <a:p>
            <a:pPr>
              <a:buFont typeface="Wingdings" panose="05000000000000000000" pitchFamily="2" charset="2"/>
              <a:buChar char="Ø"/>
            </a:pPr>
            <a:endParaRPr lang="fr-FR" dirty="0" smtClean="0"/>
          </a:p>
          <a:p>
            <a:pPr>
              <a:buFont typeface="Wingdings" panose="05000000000000000000" pitchFamily="2" charset="2"/>
              <a:buNone/>
            </a:pPr>
            <a:r>
              <a:rPr lang="fr-FR" dirty="0" smtClean="0"/>
              <a:t>Et</a:t>
            </a:r>
          </a:p>
          <a:p>
            <a:pPr>
              <a:buFont typeface="Wingdings" panose="05000000000000000000" pitchFamily="2" charset="2"/>
              <a:buChar char="Ø"/>
            </a:pPr>
            <a:endParaRPr lang="fr-FR" dirty="0" smtClean="0"/>
          </a:p>
          <a:p>
            <a:pPr>
              <a:buFont typeface="Wingdings" panose="05000000000000000000" pitchFamily="2" charset="2"/>
              <a:buChar char="Ø"/>
            </a:pPr>
            <a:r>
              <a:rPr lang="fr-FR" dirty="0" smtClean="0"/>
              <a:t>Les Enfants nés prématurés avec des séquelles multiples, le plus souvent neurologiques ou qui présentent des complications au décours de la réanimation </a:t>
            </a:r>
          </a:p>
          <a:p>
            <a:endParaRPr lang="fr-FR" dirty="0"/>
          </a:p>
        </p:txBody>
      </p:sp>
      <p:sp>
        <p:nvSpPr>
          <p:cNvPr id="4" name="Espace réservé du numéro de diapositive 3"/>
          <p:cNvSpPr>
            <a:spLocks noGrp="1"/>
          </p:cNvSpPr>
          <p:nvPr>
            <p:ph type="sldNum" sz="quarter" idx="10"/>
          </p:nvPr>
        </p:nvSpPr>
        <p:spPr/>
        <p:txBody>
          <a:bodyPr/>
          <a:lstStyle/>
          <a:p>
            <a:fld id="{3CF6AFFE-FEE3-4562-BFE4-9C5F01C90E74}" type="slidenum">
              <a:rPr lang="fr-FR" smtClean="0"/>
              <a:t>14</a:t>
            </a:fld>
            <a:endParaRPr lang="fr-FR"/>
          </a:p>
        </p:txBody>
      </p:sp>
    </p:spTree>
    <p:extLst>
      <p:ext uri="{BB962C8B-B14F-4D97-AF65-F5344CB8AC3E}">
        <p14:creationId xmlns:p14="http://schemas.microsoft.com/office/powerpoint/2010/main" val="28520027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Je vais vous présenter ici</a:t>
            </a:r>
            <a:r>
              <a:rPr lang="fr-FR" baseline="0" dirty="0" smtClean="0"/>
              <a:t> une partie seulement de tout les résultats tirés des entretiens.</a:t>
            </a:r>
            <a:endParaRPr lang="fr-FR" dirty="0"/>
          </a:p>
        </p:txBody>
      </p:sp>
      <p:sp>
        <p:nvSpPr>
          <p:cNvPr id="4" name="Espace réservé du numéro de diapositive 3"/>
          <p:cNvSpPr>
            <a:spLocks noGrp="1"/>
          </p:cNvSpPr>
          <p:nvPr>
            <p:ph type="sldNum" sz="quarter" idx="10"/>
          </p:nvPr>
        </p:nvSpPr>
        <p:spPr/>
        <p:txBody>
          <a:bodyPr/>
          <a:lstStyle/>
          <a:p>
            <a:fld id="{3CF6AFFE-FEE3-4562-BFE4-9C5F01C90E74}" type="slidenum">
              <a:rPr lang="fr-FR" smtClean="0"/>
              <a:t>15</a:t>
            </a:fld>
            <a:endParaRPr lang="fr-FR"/>
          </a:p>
        </p:txBody>
      </p:sp>
    </p:spTree>
    <p:extLst>
      <p:ext uri="{BB962C8B-B14F-4D97-AF65-F5344CB8AC3E}">
        <p14:creationId xmlns:p14="http://schemas.microsoft.com/office/powerpoint/2010/main" val="32286410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Modifiez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Modifiez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AA309A6D-C09C-4548-B29A-6CF363A7E532}" type="datetimeFigureOut">
              <a:rPr lang="fr-FR" smtClean="0"/>
              <a:t>14/10/2019</a:t>
            </a:fld>
            <a:endParaRPr lang="fr-BE"/>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BE"/>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CF4668DC-857F-487D-BFFA-8C0CA5037977}" type="slidenum">
              <a:rPr lang="fr-BE" smtClean="0"/>
              <a:t>‹N°›</a:t>
            </a:fld>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14/10/2019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Modifiez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t>14/10/2019</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AA309A6D-C09C-4548-B29A-6CF363A7E532}" type="datetimeFigureOut">
              <a:rPr lang="fr-FR" smtClean="0"/>
              <a:t>14/10/2019</a:t>
            </a:fld>
            <a:endParaRPr lang="fr-BE"/>
          </a:p>
        </p:txBody>
      </p:sp>
      <p:sp>
        <p:nvSpPr>
          <p:cNvPr id="9" name="Espace réservé du numéro de diapositive 8"/>
          <p:cNvSpPr>
            <a:spLocks noGrp="1"/>
          </p:cNvSpPr>
          <p:nvPr>
            <p:ph type="sldNum" sz="quarter" idx="15"/>
          </p:nvPr>
        </p:nvSpPr>
        <p:spPr/>
        <p:txBody>
          <a:bodyPr rtlCol="0"/>
          <a:lstStyle/>
          <a:p>
            <a:fld id="{CF4668DC-857F-487D-BFFA-8C0CA5037977}" type="slidenum">
              <a:rPr lang="fr-BE" smtClean="0"/>
              <a:t>‹N°›</a:t>
            </a:fld>
            <a:endParaRPr lang="fr-BE"/>
          </a:p>
        </p:txBody>
      </p:sp>
      <p:sp>
        <p:nvSpPr>
          <p:cNvPr id="10" name="Espace réservé du pied de page 9"/>
          <p:cNvSpPr>
            <a:spLocks noGrp="1"/>
          </p:cNvSpPr>
          <p:nvPr>
            <p:ph type="ftr" sz="quarter" idx="16"/>
          </p:nvPr>
        </p:nvSpPr>
        <p:spPr/>
        <p:txBody>
          <a:bodyPr rtlCol="0"/>
          <a:lstStyle/>
          <a:p>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Modifiez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Modifiez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AA309A6D-C09C-4548-B29A-6CF363A7E532}" type="datetimeFigureOut">
              <a:rPr lang="fr-FR" smtClean="0"/>
              <a:t>14/10/2019</a:t>
            </a:fld>
            <a:endParaRPr lang="fr-BE"/>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BE"/>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CF4668DC-857F-487D-BFFA-8C0CA5037977}" type="slidenum">
              <a:rPr lang="fr-BE" smtClean="0"/>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t>14/10/2019</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Modifiez le style du titre</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t>14/10/2019</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Modifiez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Modifiez le style du titre</a:t>
            </a:r>
            <a:endParaRPr kumimoji="0" lang="en-US"/>
          </a:p>
        </p:txBody>
      </p:sp>
      <p:sp>
        <p:nvSpPr>
          <p:cNvPr id="6" name="Espace réservé de la date 5"/>
          <p:cNvSpPr>
            <a:spLocks noGrp="1"/>
          </p:cNvSpPr>
          <p:nvPr>
            <p:ph type="dt" sz="half" idx="10"/>
          </p:nvPr>
        </p:nvSpPr>
        <p:spPr/>
        <p:txBody>
          <a:bodyPr rtlCol="0"/>
          <a:lstStyle/>
          <a:p>
            <a:fld id="{AA309A6D-C09C-4548-B29A-6CF363A7E532}" type="datetimeFigureOut">
              <a:rPr lang="fr-FR" smtClean="0"/>
              <a:t>14/10/2019</a:t>
            </a:fld>
            <a:endParaRPr lang="fr-BE"/>
          </a:p>
        </p:txBody>
      </p:sp>
      <p:sp>
        <p:nvSpPr>
          <p:cNvPr id="7" name="Espace réservé du numéro de diapositive 6"/>
          <p:cNvSpPr>
            <a:spLocks noGrp="1"/>
          </p:cNvSpPr>
          <p:nvPr>
            <p:ph type="sldNum" sz="quarter" idx="11"/>
          </p:nvPr>
        </p:nvSpPr>
        <p:spPr/>
        <p:txBody>
          <a:bodyPr rtlCol="0"/>
          <a:lstStyle/>
          <a:p>
            <a:fld id="{CF4668DC-857F-487D-BFFA-8C0CA5037977}" type="slidenum">
              <a:rPr lang="fr-BE" smtClean="0"/>
              <a:t>‹N°›</a:t>
            </a:fld>
            <a:endParaRPr lang="fr-BE"/>
          </a:p>
        </p:txBody>
      </p:sp>
      <p:sp>
        <p:nvSpPr>
          <p:cNvPr id="8" name="Espace réservé du pied de page 7"/>
          <p:cNvSpPr>
            <a:spLocks noGrp="1"/>
          </p:cNvSpPr>
          <p:nvPr>
            <p:ph type="ftr" sz="quarter" idx="12"/>
          </p:nvPr>
        </p:nvSpPr>
        <p:spPr/>
        <p:txBody>
          <a:bodyPr rtlCol="0"/>
          <a:lstStyle/>
          <a:p>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14/10/2019</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Modifiez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Modifiez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Modifiez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AA309A6D-C09C-4548-B29A-6CF363A7E532}" type="datetimeFigureOut">
              <a:rPr lang="fr-FR" smtClean="0"/>
              <a:t>14/10/2019</a:t>
            </a:fld>
            <a:endParaRPr lang="fr-BE"/>
          </a:p>
        </p:txBody>
      </p:sp>
      <p:sp>
        <p:nvSpPr>
          <p:cNvPr id="22" name="Espace réservé du numéro de diapositive 21"/>
          <p:cNvSpPr>
            <a:spLocks noGrp="1"/>
          </p:cNvSpPr>
          <p:nvPr>
            <p:ph type="sldNum" sz="quarter" idx="15"/>
          </p:nvPr>
        </p:nvSpPr>
        <p:spPr/>
        <p:txBody>
          <a:bodyPr rtlCol="0"/>
          <a:lstStyle/>
          <a:p>
            <a:fld id="{CF4668DC-857F-487D-BFFA-8C0CA5037977}" type="slidenum">
              <a:rPr lang="fr-BE" smtClean="0"/>
              <a:t>‹N°›</a:t>
            </a:fld>
            <a:endParaRPr lang="fr-BE"/>
          </a:p>
        </p:txBody>
      </p:sp>
      <p:sp>
        <p:nvSpPr>
          <p:cNvPr id="23" name="Espace réservé du pied de page 22"/>
          <p:cNvSpPr>
            <a:spLocks noGrp="1"/>
          </p:cNvSpPr>
          <p:nvPr>
            <p:ph type="ftr" sz="quarter" idx="16"/>
          </p:nvPr>
        </p:nvSpPr>
        <p:spPr/>
        <p:txBody>
          <a:bodyPr rtlCol="0"/>
          <a:lstStyle/>
          <a:p>
            <a:endParaRPr lang="fr-B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Modifiez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Modifiez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AA309A6D-C09C-4548-B29A-6CF363A7E532}" type="datetimeFigureOut">
              <a:rPr lang="fr-FR" smtClean="0"/>
              <a:t>14/10/2019</a:t>
            </a:fld>
            <a:endParaRPr lang="fr-BE"/>
          </a:p>
        </p:txBody>
      </p:sp>
      <p:sp>
        <p:nvSpPr>
          <p:cNvPr id="18" name="Espace réservé du numéro de diapositive 17"/>
          <p:cNvSpPr>
            <a:spLocks noGrp="1"/>
          </p:cNvSpPr>
          <p:nvPr>
            <p:ph type="sldNum" sz="quarter" idx="11"/>
          </p:nvPr>
        </p:nvSpPr>
        <p:spPr/>
        <p:txBody>
          <a:bodyPr rtlCol="0"/>
          <a:lstStyle/>
          <a:p>
            <a:fld id="{CF4668DC-857F-487D-BFFA-8C0CA5037977}" type="slidenum">
              <a:rPr lang="fr-BE" smtClean="0"/>
              <a:t>‹N°›</a:t>
            </a:fld>
            <a:endParaRPr lang="fr-BE"/>
          </a:p>
        </p:txBody>
      </p:sp>
      <p:sp>
        <p:nvSpPr>
          <p:cNvPr id="21" name="Espace réservé du pied de page 20"/>
          <p:cNvSpPr>
            <a:spLocks noGrp="1"/>
          </p:cNvSpPr>
          <p:nvPr>
            <p:ph type="ftr" sz="quarter" idx="12"/>
          </p:nvPr>
        </p:nvSpPr>
        <p:spPr/>
        <p:txBody>
          <a:bodyPr rtlCol="0"/>
          <a:lstStyle/>
          <a:p>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Modifiez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Modifiez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A309A6D-C09C-4548-B29A-6CF363A7E532}" type="datetimeFigureOut">
              <a:rPr lang="fr-FR" smtClean="0"/>
              <a:t>14/10/2019</a:t>
            </a:fld>
            <a:endParaRPr lang="fr-BE"/>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BE"/>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re 1"/>
          <p:cNvSpPr txBox="1">
            <a:spLocks/>
          </p:cNvSpPr>
          <p:nvPr/>
        </p:nvSpPr>
        <p:spPr>
          <a:xfrm>
            <a:off x="1187624" y="1196751"/>
            <a:ext cx="7688089" cy="2737073"/>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fr-FR" b="1" dirty="0">
                <a:latin typeface="Times New Roman" panose="02020603050405020304" pitchFamily="18" charset="0"/>
                <a:cs typeface="Times New Roman" panose="02020603050405020304" pitchFamily="18" charset="0"/>
              </a:rPr>
              <a:t>Argumentaire des décisions en fin de vie en réanimation néonatale dans les maternités de type III en France.</a:t>
            </a:r>
            <a:r>
              <a:rPr lang="fr-FR" dirty="0"/>
              <a:t/>
            </a:r>
            <a:br>
              <a:rPr lang="fr-FR" dirty="0"/>
            </a:br>
            <a:endParaRPr lang="fr-FR" altLang="fr-FR" dirty="0" smtClean="0"/>
          </a:p>
        </p:txBody>
      </p:sp>
      <p:sp>
        <p:nvSpPr>
          <p:cNvPr id="12" name="Sous-titre 2"/>
          <p:cNvSpPr txBox="1">
            <a:spLocks/>
          </p:cNvSpPr>
          <p:nvPr/>
        </p:nvSpPr>
        <p:spPr>
          <a:xfrm>
            <a:off x="2853618" y="3717032"/>
            <a:ext cx="4356100" cy="2592288"/>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fr-FR" dirty="0">
                <a:solidFill>
                  <a:schemeClr val="tx1"/>
                </a:solidFill>
                <a:latin typeface="Times New Roman" panose="02020603050405020304" pitchFamily="18" charset="0"/>
                <a:cs typeface="Times New Roman" panose="02020603050405020304" pitchFamily="18" charset="0"/>
              </a:rPr>
              <a:t>Dr R. </a:t>
            </a:r>
            <a:r>
              <a:rPr lang="fr-FR" dirty="0" smtClean="0">
                <a:solidFill>
                  <a:schemeClr val="tx1"/>
                </a:solidFill>
                <a:latin typeface="Times New Roman" panose="02020603050405020304" pitchFamily="18" charset="0"/>
                <a:cs typeface="Times New Roman" panose="02020603050405020304" pitchFamily="18" charset="0"/>
              </a:rPr>
              <a:t>ALLUIN</a:t>
            </a:r>
          </a:p>
          <a:p>
            <a:r>
              <a:rPr lang="fr-FR" dirty="0">
                <a:solidFill>
                  <a:schemeClr val="tx1"/>
                </a:solidFill>
                <a:latin typeface="Times New Roman" panose="02020603050405020304" pitchFamily="18" charset="0"/>
                <a:cs typeface="Times New Roman" panose="02020603050405020304" pitchFamily="18" charset="0"/>
              </a:rPr>
              <a:t>Réseau Francophone de Soins Palliatifs </a:t>
            </a:r>
            <a:r>
              <a:rPr lang="fr-FR" dirty="0" smtClean="0">
                <a:solidFill>
                  <a:schemeClr val="tx1"/>
                </a:solidFill>
                <a:latin typeface="Times New Roman" panose="02020603050405020304" pitchFamily="18" charset="0"/>
                <a:cs typeface="Times New Roman" panose="02020603050405020304" pitchFamily="18" charset="0"/>
              </a:rPr>
              <a:t>Pédiatriques</a:t>
            </a:r>
          </a:p>
          <a:p>
            <a:r>
              <a:rPr lang="fr-FR" dirty="0" smtClean="0">
                <a:solidFill>
                  <a:schemeClr val="tx1"/>
                </a:solidFill>
                <a:latin typeface="Times New Roman" panose="02020603050405020304" pitchFamily="18" charset="0"/>
                <a:cs typeface="Times New Roman" panose="02020603050405020304" pitchFamily="18" charset="0"/>
              </a:rPr>
              <a:t>2018 - Liège</a:t>
            </a:r>
            <a:endParaRPr lang="fr-FR"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474663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400" b="1" dirty="0" smtClean="0">
                <a:solidFill>
                  <a:schemeClr val="tx1"/>
                </a:solidFill>
                <a:latin typeface="Times New Roman" panose="02020603050405020304" pitchFamily="18" charset="0"/>
                <a:cs typeface="Times New Roman" panose="02020603050405020304" pitchFamily="18" charset="0"/>
              </a:rPr>
              <a:t>Résultats</a:t>
            </a:r>
            <a:r>
              <a:rPr lang="fr-FR" b="1" dirty="0"/>
              <a:t/>
            </a:r>
            <a:br>
              <a:rPr lang="fr-FR" b="1" dirty="0"/>
            </a:br>
            <a:endParaRPr lang="fr-FR" b="1" dirty="0"/>
          </a:p>
        </p:txBody>
      </p:sp>
    </p:spTree>
    <p:extLst>
      <p:ext uri="{BB962C8B-B14F-4D97-AF65-F5344CB8AC3E}">
        <p14:creationId xmlns:p14="http://schemas.microsoft.com/office/powerpoint/2010/main" val="14272864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47864" y="274638"/>
            <a:ext cx="5338936" cy="1143000"/>
          </a:xfrm>
        </p:spPr>
        <p:txBody>
          <a:bodyPr>
            <a:normAutofit/>
          </a:bodyPr>
          <a:lstStyle/>
          <a:p>
            <a:r>
              <a:rPr lang="fr-FR" sz="4400" b="1" dirty="0" smtClean="0">
                <a:solidFill>
                  <a:prstClr val="black"/>
                </a:solidFill>
                <a:latin typeface="Times New Roman" panose="02020603050405020304" pitchFamily="18" charset="0"/>
                <a:cs typeface="Times New Roman" panose="02020603050405020304" pitchFamily="18" charset="0"/>
              </a:rPr>
              <a:t>Résultats</a:t>
            </a:r>
            <a:endParaRPr lang="fr-FR" dirty="0"/>
          </a:p>
        </p:txBody>
      </p:sp>
      <p:sp>
        <p:nvSpPr>
          <p:cNvPr id="3" name="Espace réservé du contenu 2"/>
          <p:cNvSpPr>
            <a:spLocks noGrp="1"/>
          </p:cNvSpPr>
          <p:nvPr>
            <p:ph sz="quarter" idx="1"/>
          </p:nvPr>
        </p:nvSpPr>
        <p:spPr/>
        <p:txBody>
          <a:bodyPr>
            <a:normAutofit/>
          </a:bodyPr>
          <a:lstStyle/>
          <a:p>
            <a:r>
              <a:rPr lang="fr-FR" dirty="0" smtClean="0"/>
              <a:t>12 entretiens analysés</a:t>
            </a:r>
          </a:p>
          <a:p>
            <a:endParaRPr lang="fr-FR" dirty="0"/>
          </a:p>
          <a:p>
            <a:r>
              <a:rPr lang="fr-FR" dirty="0" smtClean="0"/>
              <a:t>9 maternités de niveau III</a:t>
            </a:r>
          </a:p>
          <a:p>
            <a:endParaRPr lang="fr-FR" dirty="0" smtClean="0"/>
          </a:p>
          <a:p>
            <a:r>
              <a:rPr lang="fr-FR" dirty="0" smtClean="0"/>
              <a:t>7 </a:t>
            </a:r>
            <a:r>
              <a:rPr lang="fr-FR" dirty="0"/>
              <a:t>Hommes pour 5 Femmes</a:t>
            </a:r>
          </a:p>
          <a:p>
            <a:endParaRPr lang="fr-FR" dirty="0"/>
          </a:p>
          <a:p>
            <a:r>
              <a:rPr lang="fr-FR" dirty="0" smtClean="0"/>
              <a:t>2 PU-PH, 8 </a:t>
            </a:r>
            <a:r>
              <a:rPr lang="fr-FR" dirty="0"/>
              <a:t>PH et 2 Chefs de clinique</a:t>
            </a:r>
          </a:p>
          <a:p>
            <a:endParaRPr lang="fr-FR" dirty="0"/>
          </a:p>
          <a:p>
            <a:r>
              <a:rPr lang="fr-FR" dirty="0" smtClean="0"/>
              <a:t>Saturation </a:t>
            </a:r>
            <a:r>
              <a:rPr lang="fr-FR" dirty="0"/>
              <a:t>des </a:t>
            </a:r>
            <a:r>
              <a:rPr lang="fr-FR" dirty="0" smtClean="0"/>
              <a:t>données au neuvième entretien</a:t>
            </a:r>
            <a:endParaRPr lang="fr-FR" dirty="0"/>
          </a:p>
          <a:p>
            <a:endParaRPr lang="fr-FR" dirty="0" smtClean="0"/>
          </a:p>
        </p:txBody>
      </p:sp>
    </p:spTree>
    <p:extLst>
      <p:ext uri="{BB962C8B-B14F-4D97-AF65-F5344CB8AC3E}">
        <p14:creationId xmlns:p14="http://schemas.microsoft.com/office/powerpoint/2010/main" val="22095782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400" b="1" dirty="0">
                <a:solidFill>
                  <a:schemeClr val="tx1"/>
                </a:solidFill>
                <a:latin typeface="Times New Roman" panose="02020603050405020304" pitchFamily="18" charset="0"/>
                <a:cs typeface="Times New Roman" panose="02020603050405020304" pitchFamily="18" charset="0"/>
              </a:rPr>
              <a:t>Analyse thématique</a:t>
            </a:r>
            <a:r>
              <a:rPr lang="fr-FR" b="1" dirty="0"/>
              <a:t/>
            </a:r>
            <a:br>
              <a:rPr lang="fr-FR" b="1" dirty="0"/>
            </a:br>
            <a:endParaRPr lang="fr-FR" b="1" dirty="0"/>
          </a:p>
        </p:txBody>
      </p:sp>
    </p:spTree>
    <p:extLst>
      <p:ext uri="{BB962C8B-B14F-4D97-AF65-F5344CB8AC3E}">
        <p14:creationId xmlns:p14="http://schemas.microsoft.com/office/powerpoint/2010/main" val="86864944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5696" y="274638"/>
            <a:ext cx="6851104" cy="1143000"/>
          </a:xfrm>
        </p:spPr>
        <p:txBody>
          <a:bodyPr/>
          <a:lstStyle/>
          <a:p>
            <a:pPr lvl="0">
              <a:spcBef>
                <a:spcPts val="600"/>
              </a:spcBef>
            </a:pPr>
            <a:r>
              <a:rPr lang="fr-FR" sz="4400" cap="none" dirty="0">
                <a:solidFill>
                  <a:prstClr val="black"/>
                </a:solidFill>
                <a:latin typeface="Times New Roman" panose="02020603050405020304" pitchFamily="18" charset="0"/>
                <a:ea typeface="+mn-ea"/>
                <a:cs typeface="Times New Roman" panose="02020603050405020304" pitchFamily="18" charset="0"/>
              </a:rPr>
              <a:t>Situations cliniques</a:t>
            </a:r>
          </a:p>
        </p:txBody>
      </p:sp>
      <p:sp>
        <p:nvSpPr>
          <p:cNvPr id="3" name="Espace réservé du contenu 2"/>
          <p:cNvSpPr>
            <a:spLocks noGrp="1"/>
          </p:cNvSpPr>
          <p:nvPr>
            <p:ph sz="quarter" idx="1"/>
          </p:nvPr>
        </p:nvSpPr>
        <p:spPr/>
        <p:txBody>
          <a:bodyPr>
            <a:normAutofit/>
          </a:bodyPr>
          <a:lstStyle/>
          <a:p>
            <a:pPr>
              <a:buFont typeface="Wingdings" panose="05000000000000000000" pitchFamily="2" charset="2"/>
              <a:buChar char="Ø"/>
            </a:pPr>
            <a:r>
              <a:rPr lang="fr-FR" dirty="0" smtClean="0"/>
              <a:t>Enfants </a:t>
            </a:r>
            <a:r>
              <a:rPr lang="fr-FR" dirty="0"/>
              <a:t>nés à terme mais </a:t>
            </a:r>
            <a:r>
              <a:rPr lang="fr-FR" dirty="0" smtClean="0"/>
              <a:t>victimes </a:t>
            </a:r>
            <a:r>
              <a:rPr lang="fr-FR" dirty="0"/>
              <a:t>d’une souffrance cérébrale par </a:t>
            </a:r>
            <a:r>
              <a:rPr lang="fr-FR" dirty="0" err="1"/>
              <a:t>anoxo</a:t>
            </a:r>
            <a:r>
              <a:rPr lang="fr-FR" dirty="0"/>
              <a:t>-ischémie périnatale </a:t>
            </a:r>
            <a:endParaRPr lang="fr-FR" dirty="0" smtClean="0"/>
          </a:p>
          <a:p>
            <a:pPr>
              <a:buFont typeface="Wingdings" panose="05000000000000000000" pitchFamily="2" charset="2"/>
              <a:buChar char="Ø"/>
            </a:pPr>
            <a:endParaRPr lang="fr-FR" dirty="0"/>
          </a:p>
          <a:p>
            <a:pPr>
              <a:buFont typeface="Wingdings" panose="05000000000000000000" pitchFamily="2" charset="2"/>
              <a:buChar char="Ø"/>
            </a:pPr>
            <a:r>
              <a:rPr lang="fr-FR" dirty="0"/>
              <a:t>Enfants nés à terme mais avec découverte d’une pathologie non diagnostiquée en anténatale </a:t>
            </a:r>
          </a:p>
          <a:p>
            <a:pPr>
              <a:buFont typeface="Wingdings" panose="05000000000000000000" pitchFamily="2" charset="2"/>
              <a:buChar char="Ø"/>
            </a:pPr>
            <a:endParaRPr lang="fr-FR" dirty="0" smtClean="0"/>
          </a:p>
        </p:txBody>
      </p:sp>
    </p:spTree>
    <p:extLst>
      <p:ext uri="{BB962C8B-B14F-4D97-AF65-F5344CB8AC3E}">
        <p14:creationId xmlns:p14="http://schemas.microsoft.com/office/powerpoint/2010/main" val="1819893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35696" y="274638"/>
            <a:ext cx="6851104" cy="1143000"/>
          </a:xfrm>
        </p:spPr>
        <p:txBody>
          <a:bodyPr/>
          <a:lstStyle/>
          <a:p>
            <a:pPr lvl="0">
              <a:spcBef>
                <a:spcPts val="600"/>
              </a:spcBef>
            </a:pPr>
            <a:r>
              <a:rPr lang="fr-FR" sz="4400" cap="none" dirty="0">
                <a:solidFill>
                  <a:prstClr val="black"/>
                </a:solidFill>
                <a:latin typeface="Times New Roman" panose="02020603050405020304" pitchFamily="18" charset="0"/>
                <a:ea typeface="+mn-ea"/>
                <a:cs typeface="Times New Roman" panose="02020603050405020304" pitchFamily="18" charset="0"/>
              </a:rPr>
              <a:t>Situations cliniques</a:t>
            </a:r>
          </a:p>
        </p:txBody>
      </p:sp>
      <p:sp>
        <p:nvSpPr>
          <p:cNvPr id="3" name="Espace réservé du contenu 2"/>
          <p:cNvSpPr>
            <a:spLocks noGrp="1"/>
          </p:cNvSpPr>
          <p:nvPr>
            <p:ph sz="quarter" idx="1"/>
          </p:nvPr>
        </p:nvSpPr>
        <p:spPr/>
        <p:txBody>
          <a:bodyPr>
            <a:normAutofit/>
          </a:bodyPr>
          <a:lstStyle/>
          <a:p>
            <a:pPr>
              <a:buFont typeface="Wingdings" panose="05000000000000000000" pitchFamily="2" charset="2"/>
              <a:buChar char="Ø"/>
            </a:pPr>
            <a:r>
              <a:rPr lang="fr-FR" dirty="0" smtClean="0"/>
              <a:t>Enfants </a:t>
            </a:r>
            <a:r>
              <a:rPr lang="fr-FR" dirty="0"/>
              <a:t>nés vivants avec une pathologie grave, incurable, mais dont les parents n’ont pas demandé </a:t>
            </a:r>
            <a:r>
              <a:rPr lang="fr-FR" dirty="0" smtClean="0"/>
              <a:t>d’IMG</a:t>
            </a:r>
          </a:p>
          <a:p>
            <a:pPr>
              <a:buFont typeface="Wingdings" panose="05000000000000000000" pitchFamily="2" charset="2"/>
              <a:buChar char="Ø"/>
            </a:pPr>
            <a:endParaRPr lang="fr-FR" dirty="0"/>
          </a:p>
          <a:p>
            <a:pPr>
              <a:buFont typeface="Wingdings" panose="05000000000000000000" pitchFamily="2" charset="2"/>
              <a:buChar char="Ø"/>
            </a:pPr>
            <a:r>
              <a:rPr lang="fr-FR" dirty="0"/>
              <a:t>Enfants nés prématurés avec des séquelles multiples, le plus souvent neurologiques ou qui présentent des complications au décours de la réanimation </a:t>
            </a:r>
          </a:p>
          <a:p>
            <a:pPr>
              <a:buFont typeface="Wingdings" panose="05000000000000000000" pitchFamily="2" charset="2"/>
              <a:buChar char="Ø"/>
            </a:pPr>
            <a:endParaRPr lang="fr-FR" dirty="0" smtClean="0"/>
          </a:p>
        </p:txBody>
      </p:sp>
    </p:spTree>
    <p:extLst>
      <p:ext uri="{BB962C8B-B14F-4D97-AF65-F5344CB8AC3E}">
        <p14:creationId xmlns:p14="http://schemas.microsoft.com/office/powerpoint/2010/main" val="244032961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lstStyle/>
          <a:p>
            <a:pPr marL="0" indent="0" algn="ctr">
              <a:buNone/>
            </a:pPr>
            <a:endParaRPr lang="fr-FR" sz="4800" dirty="0" smtClean="0"/>
          </a:p>
          <a:p>
            <a:pPr marL="0" indent="0" algn="ctr">
              <a:buNone/>
            </a:pPr>
            <a:r>
              <a:rPr lang="fr-FR" sz="4800" dirty="0"/>
              <a:t>Comprendre</a:t>
            </a:r>
            <a:endParaRPr lang="fr-FR" dirty="0"/>
          </a:p>
        </p:txBody>
      </p:sp>
    </p:spTree>
    <p:extLst>
      <p:ext uri="{BB962C8B-B14F-4D97-AF65-F5344CB8AC3E}">
        <p14:creationId xmlns:p14="http://schemas.microsoft.com/office/powerpoint/2010/main" val="37872992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400" b="1" dirty="0" smtClean="0">
                <a:solidFill>
                  <a:schemeClr val="tx1"/>
                </a:solidFill>
                <a:latin typeface="Times New Roman" panose="02020603050405020304" pitchFamily="18" charset="0"/>
                <a:cs typeface="Times New Roman" panose="02020603050405020304" pitchFamily="18" charset="0"/>
              </a:rPr>
              <a:t>Cadre Légal</a:t>
            </a:r>
            <a:r>
              <a:rPr lang="fr-FR" b="1" dirty="0"/>
              <a:t/>
            </a:r>
            <a:br>
              <a:rPr lang="fr-FR" b="1" dirty="0"/>
            </a:br>
            <a:endParaRPr lang="fr-FR" b="1" dirty="0"/>
          </a:p>
        </p:txBody>
      </p:sp>
      <p:sp>
        <p:nvSpPr>
          <p:cNvPr id="4" name="Sous-titre 3"/>
          <p:cNvSpPr>
            <a:spLocks noGrp="1"/>
          </p:cNvSpPr>
          <p:nvPr>
            <p:ph type="subTitle" idx="1"/>
          </p:nvPr>
        </p:nvSpPr>
        <p:spPr/>
        <p:txBody>
          <a:bodyPr/>
          <a:lstStyle/>
          <a:p>
            <a:endParaRPr lang="fr-FR"/>
          </a:p>
        </p:txBody>
      </p:sp>
    </p:spTree>
    <p:extLst>
      <p:ext uri="{BB962C8B-B14F-4D97-AF65-F5344CB8AC3E}">
        <p14:creationId xmlns:p14="http://schemas.microsoft.com/office/powerpoint/2010/main" val="241158808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p:txBody>
          <a:bodyPr>
            <a:normAutofit/>
          </a:bodyPr>
          <a:lstStyle/>
          <a:p>
            <a:pPr>
              <a:buFont typeface="Wingdings" panose="05000000000000000000" pitchFamily="2" charset="2"/>
              <a:buChar char="Ø"/>
            </a:pPr>
            <a:r>
              <a:rPr lang="fr-FR" dirty="0" smtClean="0"/>
              <a:t>Collégialité</a:t>
            </a:r>
            <a:r>
              <a:rPr lang="fr-FR" dirty="0"/>
              <a:t> </a:t>
            </a:r>
            <a:r>
              <a:rPr lang="fr-FR" dirty="0" smtClean="0"/>
              <a:t>: condition </a:t>
            </a:r>
            <a:r>
              <a:rPr lang="fr-FR" i="1" dirty="0"/>
              <a:t>sine qua non</a:t>
            </a:r>
            <a:r>
              <a:rPr lang="fr-FR" dirty="0"/>
              <a:t> pour la </a:t>
            </a:r>
            <a:r>
              <a:rPr lang="fr-FR" dirty="0" smtClean="0"/>
              <a:t>prise </a:t>
            </a:r>
            <a:r>
              <a:rPr lang="fr-FR" dirty="0"/>
              <a:t>de </a:t>
            </a:r>
            <a:r>
              <a:rPr lang="fr-FR" dirty="0" smtClean="0"/>
              <a:t>ces </a:t>
            </a:r>
            <a:r>
              <a:rPr lang="fr-FR" dirty="0"/>
              <a:t>décisions </a:t>
            </a:r>
            <a:endParaRPr lang="fr-FR" dirty="0" smtClean="0"/>
          </a:p>
          <a:p>
            <a:pPr>
              <a:buFont typeface="Wingdings" panose="05000000000000000000" pitchFamily="2" charset="2"/>
              <a:buChar char="Ø"/>
            </a:pPr>
            <a:endParaRPr lang="fr-FR" dirty="0" smtClean="0"/>
          </a:p>
          <a:p>
            <a:pPr marL="0" indent="0">
              <a:buNone/>
            </a:pPr>
            <a:r>
              <a:rPr lang="fr-FR" i="1" dirty="0"/>
              <a:t>« Je serais prêt à décider d’un arrêt de vie, d’une injection d’accompagnement actif vers le décès, d’une injection supra thérapeutique si c’est partagé avec l’ensemble de mes collègues en réunion pluridisciplinaire» </a:t>
            </a:r>
            <a:r>
              <a:rPr lang="fr-FR" dirty="0"/>
              <a:t>(Entretien 2)</a:t>
            </a:r>
            <a:endParaRPr lang="fr-FR" dirty="0" smtClean="0"/>
          </a:p>
        </p:txBody>
      </p:sp>
      <p:sp>
        <p:nvSpPr>
          <p:cNvPr id="5" name="Titre 1"/>
          <p:cNvSpPr txBox="1">
            <a:spLocks/>
          </p:cNvSpPr>
          <p:nvPr/>
        </p:nvSpPr>
        <p:spPr>
          <a:xfrm>
            <a:off x="3275856" y="274638"/>
            <a:ext cx="5410944" cy="1143000"/>
          </a:xfrm>
          <a:prstGeom prst="rect">
            <a:avLst/>
          </a:prstGeom>
        </p:spPr>
        <p:txBody>
          <a:bodyPr vert="horz" anchor="b">
            <a:normAutofit/>
          </a:bodyPr>
          <a:lstStyle>
            <a:lvl1pPr algn="l" rtl="0" eaLnBrk="1" latinLnBrk="0" hangingPunct="1">
              <a:spcBef>
                <a:spcPct val="0"/>
              </a:spcBef>
              <a:buNone/>
              <a:defRPr kumimoji="0" sz="3000" b="0" kern="1200" cap="small" baseline="0">
                <a:solidFill>
                  <a:schemeClr val="tx2"/>
                </a:solidFill>
                <a:latin typeface="+mj-lt"/>
                <a:ea typeface="+mj-ea"/>
                <a:cs typeface="+mj-cs"/>
              </a:defRPr>
            </a:lvl1pPr>
          </a:lstStyle>
          <a:p>
            <a:r>
              <a:rPr lang="fr-FR" smtClean="0"/>
              <a:t>Cadre légal</a:t>
            </a:r>
            <a:endParaRPr lang="fr-FR" dirty="0"/>
          </a:p>
        </p:txBody>
      </p:sp>
    </p:spTree>
    <p:extLst>
      <p:ext uri="{BB962C8B-B14F-4D97-AF65-F5344CB8AC3E}">
        <p14:creationId xmlns:p14="http://schemas.microsoft.com/office/powerpoint/2010/main" val="300907616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75856" y="274638"/>
            <a:ext cx="5410944" cy="1143000"/>
          </a:xfrm>
        </p:spPr>
        <p:txBody>
          <a:bodyPr/>
          <a:lstStyle/>
          <a:p>
            <a:r>
              <a:rPr lang="fr-FR" dirty="0" smtClean="0"/>
              <a:t>Cadre légal</a:t>
            </a:r>
            <a:endParaRPr lang="fr-FR" dirty="0"/>
          </a:p>
        </p:txBody>
      </p:sp>
      <p:sp>
        <p:nvSpPr>
          <p:cNvPr id="3" name="Espace réservé du contenu 2"/>
          <p:cNvSpPr>
            <a:spLocks noGrp="1"/>
          </p:cNvSpPr>
          <p:nvPr>
            <p:ph sz="quarter" idx="1"/>
          </p:nvPr>
        </p:nvSpPr>
        <p:spPr/>
        <p:txBody>
          <a:bodyPr>
            <a:normAutofit/>
          </a:bodyPr>
          <a:lstStyle/>
          <a:p>
            <a:pPr>
              <a:buFont typeface="Wingdings" panose="05000000000000000000" pitchFamily="2" charset="2"/>
              <a:buChar char="Ø"/>
            </a:pPr>
            <a:r>
              <a:rPr lang="fr-FR" dirty="0" smtClean="0"/>
              <a:t>Collégialité</a:t>
            </a:r>
            <a:r>
              <a:rPr lang="fr-FR" dirty="0"/>
              <a:t> </a:t>
            </a:r>
            <a:r>
              <a:rPr lang="fr-FR" dirty="0" smtClean="0"/>
              <a:t>: notion parfois relative</a:t>
            </a:r>
          </a:p>
          <a:p>
            <a:pPr>
              <a:buFont typeface="Wingdings" panose="05000000000000000000" pitchFamily="2" charset="2"/>
              <a:buChar char="Ø"/>
            </a:pPr>
            <a:endParaRPr lang="fr-FR" dirty="0" smtClean="0"/>
          </a:p>
          <a:p>
            <a:pPr marL="0" indent="0">
              <a:buNone/>
            </a:pPr>
            <a:r>
              <a:rPr lang="fr-FR" i="1" dirty="0"/>
              <a:t>« t’as le droit de ne pas être d’accord mais de toute façon comme c’est la majorité qui l’emporte »</a:t>
            </a:r>
            <a:r>
              <a:rPr lang="fr-FR" dirty="0"/>
              <a:t> (Entretien 5)</a:t>
            </a:r>
            <a:endParaRPr lang="fr-FR" dirty="0" smtClean="0"/>
          </a:p>
        </p:txBody>
      </p:sp>
    </p:spTree>
    <p:extLst>
      <p:ext uri="{BB962C8B-B14F-4D97-AF65-F5344CB8AC3E}">
        <p14:creationId xmlns:p14="http://schemas.microsoft.com/office/powerpoint/2010/main" val="87996186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75856" y="274638"/>
            <a:ext cx="5410944" cy="1143000"/>
          </a:xfrm>
        </p:spPr>
        <p:txBody>
          <a:bodyPr/>
          <a:lstStyle/>
          <a:p>
            <a:r>
              <a:rPr lang="fr-FR" dirty="0" smtClean="0"/>
              <a:t>Cadre légal</a:t>
            </a:r>
            <a:endParaRPr lang="fr-FR" dirty="0"/>
          </a:p>
        </p:txBody>
      </p:sp>
      <p:sp>
        <p:nvSpPr>
          <p:cNvPr id="3" name="Espace réservé du contenu 2"/>
          <p:cNvSpPr>
            <a:spLocks noGrp="1"/>
          </p:cNvSpPr>
          <p:nvPr>
            <p:ph sz="quarter" idx="1"/>
          </p:nvPr>
        </p:nvSpPr>
        <p:spPr/>
        <p:txBody>
          <a:bodyPr>
            <a:normAutofit/>
          </a:bodyPr>
          <a:lstStyle/>
          <a:p>
            <a:pPr>
              <a:buFont typeface="Wingdings" panose="05000000000000000000" pitchFamily="2" charset="2"/>
              <a:buChar char="Ø"/>
            </a:pPr>
            <a:r>
              <a:rPr lang="fr-FR" dirty="0" smtClean="0"/>
              <a:t>Collégialité</a:t>
            </a:r>
            <a:r>
              <a:rPr lang="fr-FR" dirty="0"/>
              <a:t> </a:t>
            </a:r>
            <a:r>
              <a:rPr lang="fr-FR" dirty="0" smtClean="0"/>
              <a:t>: respect de la « forme »</a:t>
            </a:r>
          </a:p>
          <a:p>
            <a:pPr>
              <a:buFont typeface="Wingdings" panose="05000000000000000000" pitchFamily="2" charset="2"/>
              <a:buChar char="Ø"/>
            </a:pPr>
            <a:endParaRPr lang="fr-FR" dirty="0" smtClean="0"/>
          </a:p>
          <a:p>
            <a:pPr marL="0" indent="0">
              <a:buNone/>
            </a:pPr>
            <a:r>
              <a:rPr lang="fr-FR" i="1" dirty="0"/>
              <a:t>« on respectait bien les critères de la loi Léonetti, on a la multidisciplinarité, un regard croisé, une discussion avec les parents, une information claire des parents »</a:t>
            </a:r>
            <a:r>
              <a:rPr lang="fr-FR" dirty="0"/>
              <a:t> (Entretien 2)</a:t>
            </a:r>
            <a:endParaRPr lang="fr-FR" dirty="0" smtClean="0"/>
          </a:p>
        </p:txBody>
      </p:sp>
    </p:spTree>
    <p:extLst>
      <p:ext uri="{BB962C8B-B14F-4D97-AF65-F5344CB8AC3E}">
        <p14:creationId xmlns:p14="http://schemas.microsoft.com/office/powerpoint/2010/main" val="238188083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fr-FR" sz="4400" b="1" dirty="0">
                <a:solidFill>
                  <a:schemeClr val="tx1"/>
                </a:solidFill>
                <a:latin typeface="Times New Roman" panose="02020603050405020304" pitchFamily="18" charset="0"/>
                <a:cs typeface="Times New Roman" panose="02020603050405020304" pitchFamily="18" charset="0"/>
              </a:rPr>
              <a:t>Objectif</a:t>
            </a:r>
            <a:r>
              <a:rPr lang="fr-FR" b="1" dirty="0"/>
              <a:t/>
            </a:r>
            <a:br>
              <a:rPr lang="fr-FR" b="1" dirty="0"/>
            </a:br>
            <a:endParaRPr lang="fr-FR" b="1" dirty="0"/>
          </a:p>
        </p:txBody>
      </p:sp>
    </p:spTree>
    <p:extLst>
      <p:ext uri="{BB962C8B-B14F-4D97-AF65-F5344CB8AC3E}">
        <p14:creationId xmlns:p14="http://schemas.microsoft.com/office/powerpoint/2010/main" val="26843607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47864" y="274638"/>
            <a:ext cx="5338936" cy="1143000"/>
          </a:xfrm>
        </p:spPr>
        <p:txBody>
          <a:bodyPr/>
          <a:lstStyle/>
          <a:p>
            <a:r>
              <a:rPr lang="fr-FR" dirty="0" smtClean="0"/>
              <a:t>Cadre légal</a:t>
            </a:r>
            <a:endParaRPr lang="fr-FR" dirty="0"/>
          </a:p>
        </p:txBody>
      </p:sp>
      <p:sp>
        <p:nvSpPr>
          <p:cNvPr id="3" name="Espace réservé du contenu 2"/>
          <p:cNvSpPr>
            <a:spLocks noGrp="1"/>
          </p:cNvSpPr>
          <p:nvPr>
            <p:ph sz="quarter" idx="1"/>
          </p:nvPr>
        </p:nvSpPr>
        <p:spPr/>
        <p:txBody>
          <a:bodyPr>
            <a:normAutofit/>
          </a:bodyPr>
          <a:lstStyle/>
          <a:p>
            <a:pPr>
              <a:buFont typeface="Wingdings" panose="05000000000000000000" pitchFamily="2" charset="2"/>
              <a:buChar char="Ø"/>
            </a:pPr>
            <a:r>
              <a:rPr lang="fr-FR" dirty="0" smtClean="0"/>
              <a:t>Limites de la loi, contraintes dans certains cas</a:t>
            </a:r>
          </a:p>
          <a:p>
            <a:pPr>
              <a:buFont typeface="Wingdings" panose="05000000000000000000" pitchFamily="2" charset="2"/>
              <a:buChar char="Ø"/>
            </a:pPr>
            <a:endParaRPr lang="fr-FR" dirty="0" smtClean="0"/>
          </a:p>
          <a:p>
            <a:pPr marL="0" indent="0">
              <a:buNone/>
            </a:pPr>
            <a:r>
              <a:rPr lang="fr-FR" i="1" dirty="0"/>
              <a:t>« c’est un peu les limites de la loi Léonetti, l’enfant qui, atteint d’une pathologie incurable </a:t>
            </a:r>
            <a:r>
              <a:rPr lang="fr-FR" i="1" dirty="0" smtClean="0"/>
              <a:t>qui peut </a:t>
            </a:r>
            <a:r>
              <a:rPr lang="fr-FR" i="1" dirty="0"/>
              <a:t>être amené à survivre malgré le retrait des thérapeutiques actives. »</a:t>
            </a:r>
            <a:r>
              <a:rPr lang="fr-FR" dirty="0"/>
              <a:t> (Entretien 2)</a:t>
            </a:r>
            <a:endParaRPr lang="fr-FR" dirty="0" smtClean="0"/>
          </a:p>
        </p:txBody>
      </p:sp>
    </p:spTree>
    <p:extLst>
      <p:ext uri="{BB962C8B-B14F-4D97-AF65-F5344CB8AC3E}">
        <p14:creationId xmlns:p14="http://schemas.microsoft.com/office/powerpoint/2010/main" val="41483722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47864" y="274638"/>
            <a:ext cx="5338936" cy="1143000"/>
          </a:xfrm>
        </p:spPr>
        <p:txBody>
          <a:bodyPr/>
          <a:lstStyle/>
          <a:p>
            <a:r>
              <a:rPr lang="fr-FR" dirty="0" smtClean="0"/>
              <a:t>Cadre légal</a:t>
            </a:r>
            <a:endParaRPr lang="fr-FR" dirty="0"/>
          </a:p>
        </p:txBody>
      </p:sp>
      <p:sp>
        <p:nvSpPr>
          <p:cNvPr id="3" name="Espace réservé du contenu 2"/>
          <p:cNvSpPr>
            <a:spLocks noGrp="1"/>
          </p:cNvSpPr>
          <p:nvPr>
            <p:ph sz="quarter" idx="1"/>
          </p:nvPr>
        </p:nvSpPr>
        <p:spPr/>
        <p:txBody>
          <a:bodyPr>
            <a:normAutofit/>
          </a:bodyPr>
          <a:lstStyle/>
          <a:p>
            <a:pPr>
              <a:buFont typeface="Wingdings" panose="05000000000000000000" pitchFamily="2" charset="2"/>
              <a:buChar char="Ø"/>
            </a:pPr>
            <a:r>
              <a:rPr lang="fr-FR" dirty="0" smtClean="0"/>
              <a:t>Obstination déraisonnable</a:t>
            </a:r>
          </a:p>
          <a:p>
            <a:pPr>
              <a:buFont typeface="Wingdings" panose="05000000000000000000" pitchFamily="2" charset="2"/>
              <a:buChar char="Ø"/>
            </a:pPr>
            <a:endParaRPr lang="fr-FR" dirty="0"/>
          </a:p>
          <a:p>
            <a:pPr marL="0" indent="0">
              <a:buNone/>
            </a:pPr>
            <a:r>
              <a:rPr lang="fr-FR" i="1" dirty="0"/>
              <a:t>« ça faisait déjà plusieurs jours qu’on était </a:t>
            </a:r>
            <a:r>
              <a:rPr lang="fr-FR" i="1" dirty="0" smtClean="0"/>
              <a:t>dans </a:t>
            </a:r>
            <a:r>
              <a:rPr lang="fr-FR" i="1" dirty="0"/>
              <a:t>une obstination déraisonnable »</a:t>
            </a:r>
            <a:r>
              <a:rPr lang="fr-FR" dirty="0"/>
              <a:t> (Entretien 3)</a:t>
            </a:r>
            <a:endParaRPr lang="fr-FR" dirty="0" smtClean="0"/>
          </a:p>
        </p:txBody>
      </p:sp>
    </p:spTree>
    <p:extLst>
      <p:ext uri="{BB962C8B-B14F-4D97-AF65-F5344CB8AC3E}">
        <p14:creationId xmlns:p14="http://schemas.microsoft.com/office/powerpoint/2010/main" val="38990698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400" b="1" dirty="0" smtClean="0">
                <a:solidFill>
                  <a:schemeClr val="tx1"/>
                </a:solidFill>
                <a:latin typeface="Times New Roman" panose="02020603050405020304" pitchFamily="18" charset="0"/>
                <a:cs typeface="Times New Roman" panose="02020603050405020304" pitchFamily="18" charset="0"/>
              </a:rPr>
              <a:t>Temporalité</a:t>
            </a:r>
            <a:r>
              <a:rPr lang="fr-FR" b="1" dirty="0"/>
              <a:t/>
            </a:r>
            <a:br>
              <a:rPr lang="fr-FR" b="1" dirty="0"/>
            </a:br>
            <a:endParaRPr lang="fr-FR" b="1" dirty="0"/>
          </a:p>
        </p:txBody>
      </p:sp>
      <p:sp>
        <p:nvSpPr>
          <p:cNvPr id="4" name="Sous-titre 3"/>
          <p:cNvSpPr>
            <a:spLocks noGrp="1"/>
          </p:cNvSpPr>
          <p:nvPr>
            <p:ph type="subTitle" idx="1"/>
          </p:nvPr>
        </p:nvSpPr>
        <p:spPr/>
        <p:txBody>
          <a:bodyPr/>
          <a:lstStyle/>
          <a:p>
            <a:endParaRPr lang="fr-FR"/>
          </a:p>
        </p:txBody>
      </p:sp>
    </p:spTree>
    <p:extLst>
      <p:ext uri="{BB962C8B-B14F-4D97-AF65-F5344CB8AC3E}">
        <p14:creationId xmlns:p14="http://schemas.microsoft.com/office/powerpoint/2010/main" val="202243858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47864" y="274638"/>
            <a:ext cx="5338936" cy="1143000"/>
          </a:xfrm>
        </p:spPr>
        <p:txBody>
          <a:bodyPr/>
          <a:lstStyle/>
          <a:p>
            <a:r>
              <a:rPr lang="fr-FR" dirty="0"/>
              <a:t>Temporalité </a:t>
            </a:r>
          </a:p>
        </p:txBody>
      </p:sp>
      <p:sp>
        <p:nvSpPr>
          <p:cNvPr id="3" name="Espace réservé du contenu 2"/>
          <p:cNvSpPr>
            <a:spLocks noGrp="1"/>
          </p:cNvSpPr>
          <p:nvPr>
            <p:ph sz="quarter" idx="1"/>
          </p:nvPr>
        </p:nvSpPr>
        <p:spPr/>
        <p:txBody>
          <a:bodyPr>
            <a:normAutofit/>
          </a:bodyPr>
          <a:lstStyle/>
          <a:p>
            <a:pPr>
              <a:buFont typeface="Wingdings" panose="05000000000000000000" pitchFamily="2" charset="2"/>
              <a:buChar char="Ø"/>
            </a:pPr>
            <a:r>
              <a:rPr lang="fr-FR" dirty="0" smtClean="0"/>
              <a:t>Etre dans la fenêtre de tir</a:t>
            </a:r>
          </a:p>
          <a:p>
            <a:pPr>
              <a:buFont typeface="Wingdings" panose="05000000000000000000" pitchFamily="2" charset="2"/>
              <a:buChar char="Ø"/>
            </a:pPr>
            <a:endParaRPr lang="fr-FR" dirty="0"/>
          </a:p>
          <a:p>
            <a:pPr marL="0" indent="0">
              <a:buNone/>
            </a:pPr>
            <a:r>
              <a:rPr lang="fr-FR" i="1" dirty="0"/>
              <a:t>« </a:t>
            </a:r>
            <a:r>
              <a:rPr lang="fr-FR" i="1" dirty="0" smtClean="0"/>
              <a:t>[…]on </a:t>
            </a:r>
            <a:r>
              <a:rPr lang="fr-FR" i="1" dirty="0"/>
              <a:t>allait très </a:t>
            </a:r>
            <a:r>
              <a:rPr lang="fr-FR" i="1" dirty="0" err="1"/>
              <a:t>très</a:t>
            </a:r>
            <a:r>
              <a:rPr lang="fr-FR" i="1" dirty="0"/>
              <a:t> vite dans la discussion </a:t>
            </a:r>
            <a:r>
              <a:rPr lang="fr-FR" i="1" dirty="0" smtClean="0"/>
              <a:t>[…]donc </a:t>
            </a:r>
            <a:r>
              <a:rPr lang="fr-FR" i="1" dirty="0"/>
              <a:t>finalement la loi nous oblige à être… brutal et violent avec les parents pour respecter un timing. »</a:t>
            </a:r>
            <a:r>
              <a:rPr lang="fr-FR" dirty="0"/>
              <a:t> (Entretien 2</a:t>
            </a:r>
            <a:r>
              <a:rPr lang="fr-FR" dirty="0" smtClean="0"/>
              <a:t>)</a:t>
            </a:r>
          </a:p>
        </p:txBody>
      </p:sp>
    </p:spTree>
    <p:extLst>
      <p:ext uri="{BB962C8B-B14F-4D97-AF65-F5344CB8AC3E}">
        <p14:creationId xmlns:p14="http://schemas.microsoft.com/office/powerpoint/2010/main" val="10937642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47864" y="274638"/>
            <a:ext cx="5338936" cy="1143000"/>
          </a:xfrm>
        </p:spPr>
        <p:txBody>
          <a:bodyPr/>
          <a:lstStyle/>
          <a:p>
            <a:r>
              <a:rPr lang="fr-FR" dirty="0"/>
              <a:t>Temporalité </a:t>
            </a:r>
          </a:p>
        </p:txBody>
      </p:sp>
      <p:sp>
        <p:nvSpPr>
          <p:cNvPr id="3" name="Espace réservé du contenu 2"/>
          <p:cNvSpPr>
            <a:spLocks noGrp="1"/>
          </p:cNvSpPr>
          <p:nvPr>
            <p:ph sz="quarter" idx="1"/>
          </p:nvPr>
        </p:nvSpPr>
        <p:spPr/>
        <p:txBody>
          <a:bodyPr>
            <a:normAutofit/>
          </a:bodyPr>
          <a:lstStyle/>
          <a:p>
            <a:pPr>
              <a:buFont typeface="Wingdings" panose="05000000000000000000" pitchFamily="2" charset="2"/>
              <a:buChar char="Ø"/>
            </a:pPr>
            <a:r>
              <a:rPr lang="fr-FR" dirty="0" smtClean="0"/>
              <a:t>Temps palliatif ou la lente agonie</a:t>
            </a:r>
          </a:p>
          <a:p>
            <a:pPr>
              <a:buFont typeface="Wingdings" panose="05000000000000000000" pitchFamily="2" charset="2"/>
              <a:buChar char="Ø"/>
            </a:pPr>
            <a:endParaRPr lang="fr-FR" dirty="0"/>
          </a:p>
          <a:p>
            <a:pPr marL="0" indent="0">
              <a:buNone/>
            </a:pPr>
            <a:r>
              <a:rPr lang="fr-FR" i="1" dirty="0"/>
              <a:t> « ce qui peut être un point justement c’est que quand la survie se prolonge alors qu’on s’est préparé au décès et qu’on attend le décès, que la famille attend le décès… c’est là bien sûr que la question devient épineuse »</a:t>
            </a:r>
            <a:r>
              <a:rPr lang="fr-FR" dirty="0"/>
              <a:t> (Entretien </a:t>
            </a:r>
            <a:r>
              <a:rPr lang="fr-FR" dirty="0" smtClean="0"/>
              <a:t>2)</a:t>
            </a:r>
          </a:p>
        </p:txBody>
      </p:sp>
    </p:spTree>
    <p:extLst>
      <p:ext uri="{BB962C8B-B14F-4D97-AF65-F5344CB8AC3E}">
        <p14:creationId xmlns:p14="http://schemas.microsoft.com/office/powerpoint/2010/main" val="21127156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47864" y="274638"/>
            <a:ext cx="5338936" cy="1143000"/>
          </a:xfrm>
        </p:spPr>
        <p:txBody>
          <a:bodyPr/>
          <a:lstStyle/>
          <a:p>
            <a:r>
              <a:rPr lang="fr-FR" dirty="0"/>
              <a:t>Temporalité </a:t>
            </a:r>
          </a:p>
        </p:txBody>
      </p:sp>
      <p:sp>
        <p:nvSpPr>
          <p:cNvPr id="3" name="Espace réservé du contenu 2"/>
          <p:cNvSpPr>
            <a:spLocks noGrp="1"/>
          </p:cNvSpPr>
          <p:nvPr>
            <p:ph sz="quarter" idx="1"/>
          </p:nvPr>
        </p:nvSpPr>
        <p:spPr/>
        <p:txBody>
          <a:bodyPr>
            <a:normAutofit/>
          </a:bodyPr>
          <a:lstStyle/>
          <a:p>
            <a:pPr>
              <a:buFont typeface="Wingdings" panose="05000000000000000000" pitchFamily="2" charset="2"/>
              <a:buChar char="Ø"/>
            </a:pPr>
            <a:r>
              <a:rPr lang="fr-FR" dirty="0" smtClean="0"/>
              <a:t>Temps palliatif, un temps inutile? </a:t>
            </a:r>
          </a:p>
          <a:p>
            <a:pPr>
              <a:buFont typeface="Wingdings" panose="05000000000000000000" pitchFamily="2" charset="2"/>
              <a:buChar char="Ø"/>
            </a:pPr>
            <a:endParaRPr lang="fr-FR" dirty="0" smtClean="0"/>
          </a:p>
          <a:p>
            <a:pPr marL="0" indent="0">
              <a:buNone/>
            </a:pPr>
            <a:r>
              <a:rPr lang="fr-FR" dirty="0"/>
              <a:t>« </a:t>
            </a:r>
            <a:r>
              <a:rPr lang="fr-FR" i="1" dirty="0"/>
              <a:t>C’est horrible à dire mais on n’a pas douze heures à passer avec un bébé en salle de naissance euh… voilà qui va décéder.</a:t>
            </a:r>
            <a:r>
              <a:rPr lang="fr-FR" dirty="0"/>
              <a:t> » (Entretien 5</a:t>
            </a:r>
            <a:r>
              <a:rPr lang="fr-FR" dirty="0" smtClean="0"/>
              <a:t>)</a:t>
            </a:r>
            <a:endParaRPr lang="fr-FR" dirty="0"/>
          </a:p>
        </p:txBody>
      </p:sp>
    </p:spTree>
    <p:extLst>
      <p:ext uri="{BB962C8B-B14F-4D97-AF65-F5344CB8AC3E}">
        <p14:creationId xmlns:p14="http://schemas.microsoft.com/office/powerpoint/2010/main" val="424769464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400" b="1" dirty="0" smtClean="0">
                <a:solidFill>
                  <a:schemeClr val="tx1"/>
                </a:solidFill>
                <a:latin typeface="Times New Roman" panose="02020603050405020304" pitchFamily="18" charset="0"/>
                <a:cs typeface="Times New Roman" panose="02020603050405020304" pitchFamily="18" charset="0"/>
              </a:rPr>
              <a:t>Influence de l’enfant</a:t>
            </a:r>
            <a:r>
              <a:rPr lang="fr-FR" b="1" dirty="0"/>
              <a:t/>
            </a:r>
            <a:br>
              <a:rPr lang="fr-FR" b="1" dirty="0"/>
            </a:br>
            <a:endParaRPr lang="fr-FR" b="1" dirty="0"/>
          </a:p>
        </p:txBody>
      </p:sp>
      <p:sp>
        <p:nvSpPr>
          <p:cNvPr id="4" name="Sous-titre 3"/>
          <p:cNvSpPr>
            <a:spLocks noGrp="1"/>
          </p:cNvSpPr>
          <p:nvPr>
            <p:ph type="subTitle" idx="1"/>
          </p:nvPr>
        </p:nvSpPr>
        <p:spPr/>
        <p:txBody>
          <a:bodyPr/>
          <a:lstStyle/>
          <a:p>
            <a:endParaRPr lang="fr-FR"/>
          </a:p>
        </p:txBody>
      </p:sp>
    </p:spTree>
    <p:extLst>
      <p:ext uri="{BB962C8B-B14F-4D97-AF65-F5344CB8AC3E}">
        <p14:creationId xmlns:p14="http://schemas.microsoft.com/office/powerpoint/2010/main" val="25179293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47864" y="274638"/>
            <a:ext cx="5338936" cy="1143000"/>
          </a:xfrm>
        </p:spPr>
        <p:txBody>
          <a:bodyPr/>
          <a:lstStyle/>
          <a:p>
            <a:r>
              <a:rPr lang="fr-FR" dirty="0" smtClean="0"/>
              <a:t>Influence de </a:t>
            </a:r>
            <a:r>
              <a:rPr lang="fr-FR" dirty="0"/>
              <a:t>l’enfant</a:t>
            </a:r>
            <a:r>
              <a:rPr lang="fr-FR" dirty="0" smtClean="0"/>
              <a:t> </a:t>
            </a:r>
            <a:endParaRPr lang="fr-FR" dirty="0"/>
          </a:p>
        </p:txBody>
      </p:sp>
      <p:sp>
        <p:nvSpPr>
          <p:cNvPr id="3" name="Espace réservé du contenu 2"/>
          <p:cNvSpPr>
            <a:spLocks noGrp="1"/>
          </p:cNvSpPr>
          <p:nvPr>
            <p:ph sz="quarter" idx="1"/>
          </p:nvPr>
        </p:nvSpPr>
        <p:spPr/>
        <p:txBody>
          <a:bodyPr>
            <a:normAutofit/>
          </a:bodyPr>
          <a:lstStyle/>
          <a:p>
            <a:pPr>
              <a:buFont typeface="Wingdings" panose="05000000000000000000" pitchFamily="2" charset="2"/>
              <a:buChar char="Ø"/>
            </a:pPr>
            <a:r>
              <a:rPr lang="fr-FR" dirty="0" smtClean="0"/>
              <a:t>« Un facteur » parmi d’autres</a:t>
            </a:r>
          </a:p>
          <a:p>
            <a:pPr>
              <a:buFont typeface="Wingdings" panose="05000000000000000000" pitchFamily="2" charset="2"/>
              <a:buChar char="Ø"/>
            </a:pPr>
            <a:endParaRPr lang="fr-FR" dirty="0"/>
          </a:p>
          <a:p>
            <a:pPr marL="0" indent="0">
              <a:buNone/>
            </a:pPr>
            <a:r>
              <a:rPr lang="fr-FR" i="1" dirty="0"/>
              <a:t>« C’est vrai qu’il y a plusieurs choses… l’équipe médicale, y a l’enfant et la demande des parents. »</a:t>
            </a:r>
            <a:r>
              <a:rPr lang="fr-FR" dirty="0"/>
              <a:t> (Entretien 5) </a:t>
            </a:r>
          </a:p>
        </p:txBody>
      </p:sp>
    </p:spTree>
    <p:extLst>
      <p:ext uri="{BB962C8B-B14F-4D97-AF65-F5344CB8AC3E}">
        <p14:creationId xmlns:p14="http://schemas.microsoft.com/office/powerpoint/2010/main" val="9492742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47864" y="274638"/>
            <a:ext cx="5338936" cy="1143000"/>
          </a:xfrm>
        </p:spPr>
        <p:txBody>
          <a:bodyPr/>
          <a:lstStyle/>
          <a:p>
            <a:r>
              <a:rPr lang="fr-FR" dirty="0" smtClean="0"/>
              <a:t>Influence de </a:t>
            </a:r>
            <a:r>
              <a:rPr lang="fr-FR" dirty="0"/>
              <a:t>l’enfant</a:t>
            </a:r>
            <a:r>
              <a:rPr lang="fr-FR" dirty="0" smtClean="0"/>
              <a:t> </a:t>
            </a:r>
            <a:endParaRPr lang="fr-FR" dirty="0"/>
          </a:p>
        </p:txBody>
      </p:sp>
      <p:sp>
        <p:nvSpPr>
          <p:cNvPr id="3" name="Espace réservé du contenu 2"/>
          <p:cNvSpPr>
            <a:spLocks noGrp="1"/>
          </p:cNvSpPr>
          <p:nvPr>
            <p:ph sz="quarter" idx="1"/>
          </p:nvPr>
        </p:nvSpPr>
        <p:spPr/>
        <p:txBody>
          <a:bodyPr>
            <a:normAutofit/>
          </a:bodyPr>
          <a:lstStyle/>
          <a:p>
            <a:pPr>
              <a:buFont typeface="Wingdings" panose="05000000000000000000" pitchFamily="2" charset="2"/>
              <a:buChar char="Ø"/>
            </a:pPr>
            <a:r>
              <a:rPr lang="fr-FR" dirty="0" smtClean="0"/>
              <a:t>Une décision médicale avant tout</a:t>
            </a:r>
          </a:p>
          <a:p>
            <a:pPr>
              <a:buFont typeface="Wingdings" panose="05000000000000000000" pitchFamily="2" charset="2"/>
              <a:buChar char="Ø"/>
            </a:pPr>
            <a:endParaRPr lang="fr-FR" dirty="0"/>
          </a:p>
          <a:p>
            <a:pPr marL="0" indent="0">
              <a:buNone/>
            </a:pPr>
            <a:r>
              <a:rPr lang="fr-FR" i="1" dirty="0"/>
              <a:t>« on prend des décisions mais c’est toujours des décisions médicales c’est moins des choses qu’on explique aux parents. On leur demande pas… finalement on ne leur demande pas à eux de prendre la décision de la réorientation des soins »</a:t>
            </a:r>
            <a:r>
              <a:rPr lang="fr-FR" dirty="0"/>
              <a:t> (Entretien 5)</a:t>
            </a:r>
          </a:p>
        </p:txBody>
      </p:sp>
    </p:spTree>
    <p:extLst>
      <p:ext uri="{BB962C8B-B14F-4D97-AF65-F5344CB8AC3E}">
        <p14:creationId xmlns:p14="http://schemas.microsoft.com/office/powerpoint/2010/main" val="26860226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47864" y="274638"/>
            <a:ext cx="5338936" cy="1143000"/>
          </a:xfrm>
        </p:spPr>
        <p:txBody>
          <a:bodyPr/>
          <a:lstStyle/>
          <a:p>
            <a:r>
              <a:rPr lang="fr-FR" dirty="0" smtClean="0"/>
              <a:t>Influence de </a:t>
            </a:r>
            <a:r>
              <a:rPr lang="fr-FR" dirty="0"/>
              <a:t>l’enfant</a:t>
            </a:r>
            <a:r>
              <a:rPr lang="fr-FR" dirty="0" smtClean="0"/>
              <a:t> </a:t>
            </a:r>
            <a:endParaRPr lang="fr-FR" dirty="0"/>
          </a:p>
        </p:txBody>
      </p:sp>
      <p:sp>
        <p:nvSpPr>
          <p:cNvPr id="3" name="Espace réservé du contenu 2"/>
          <p:cNvSpPr>
            <a:spLocks noGrp="1"/>
          </p:cNvSpPr>
          <p:nvPr>
            <p:ph sz="quarter" idx="1"/>
          </p:nvPr>
        </p:nvSpPr>
        <p:spPr>
          <a:xfrm>
            <a:off x="457200" y="1600200"/>
            <a:ext cx="8229600" cy="4853136"/>
          </a:xfrm>
        </p:spPr>
        <p:txBody>
          <a:bodyPr>
            <a:normAutofit/>
          </a:bodyPr>
          <a:lstStyle/>
          <a:p>
            <a:pPr>
              <a:buFont typeface="Wingdings" panose="05000000000000000000" pitchFamily="2" charset="2"/>
              <a:buChar char="Ø"/>
            </a:pPr>
            <a:r>
              <a:rPr lang="fr-FR" dirty="0" smtClean="0"/>
              <a:t>Le Confort, un argument décisif</a:t>
            </a:r>
          </a:p>
          <a:p>
            <a:pPr>
              <a:buFont typeface="Wingdings" panose="05000000000000000000" pitchFamily="2" charset="2"/>
              <a:buChar char="Ø"/>
            </a:pPr>
            <a:endParaRPr lang="fr-FR" dirty="0" smtClean="0"/>
          </a:p>
          <a:p>
            <a:pPr marL="0" indent="0">
              <a:buNone/>
            </a:pPr>
            <a:r>
              <a:rPr lang="fr-FR" i="1" dirty="0" smtClean="0"/>
              <a:t>«</a:t>
            </a:r>
            <a:r>
              <a:rPr lang="fr-FR" i="1" dirty="0"/>
              <a:t> Si on voit qu’il est pas confortable on remonte plus »</a:t>
            </a:r>
            <a:r>
              <a:rPr lang="fr-FR" dirty="0"/>
              <a:t> (Entretien 3</a:t>
            </a:r>
            <a:r>
              <a:rPr lang="fr-FR" dirty="0" smtClean="0"/>
              <a:t>)</a:t>
            </a:r>
          </a:p>
          <a:p>
            <a:pPr marL="0" indent="0">
              <a:buNone/>
            </a:pPr>
            <a:endParaRPr lang="fr-FR" dirty="0"/>
          </a:p>
          <a:p>
            <a:pPr marL="0" indent="0">
              <a:buNone/>
            </a:pPr>
            <a:r>
              <a:rPr lang="fr-FR" i="1" dirty="0"/>
              <a:t>« l’enfant était bien, la mère était bien et qu’il n’y avait pas une demande extérieure </a:t>
            </a:r>
            <a:r>
              <a:rPr lang="fr-FR" i="1" dirty="0" smtClean="0"/>
              <a:t>d’accélérer </a:t>
            </a:r>
            <a:r>
              <a:rPr lang="fr-FR" i="1" dirty="0"/>
              <a:t>les choses finalement. »</a:t>
            </a:r>
            <a:r>
              <a:rPr lang="fr-FR" dirty="0"/>
              <a:t>  (Entretien 5)</a:t>
            </a:r>
          </a:p>
        </p:txBody>
      </p:sp>
    </p:spTree>
    <p:extLst>
      <p:ext uri="{BB962C8B-B14F-4D97-AF65-F5344CB8AC3E}">
        <p14:creationId xmlns:p14="http://schemas.microsoft.com/office/powerpoint/2010/main" val="10262606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915816" y="274638"/>
            <a:ext cx="2664296" cy="1143000"/>
          </a:xfrm>
        </p:spPr>
        <p:txBody>
          <a:bodyPr/>
          <a:lstStyle/>
          <a:p>
            <a:r>
              <a:rPr lang="fr-FR" sz="4400" b="1" dirty="0">
                <a:solidFill>
                  <a:schemeClr val="tx1"/>
                </a:solidFill>
                <a:latin typeface="Times New Roman" panose="02020603050405020304" pitchFamily="18" charset="0"/>
                <a:cs typeface="Times New Roman" panose="02020603050405020304" pitchFamily="18" charset="0"/>
              </a:rPr>
              <a:t>Objectif</a:t>
            </a:r>
            <a:endParaRPr lang="fr-FR" b="1" dirty="0">
              <a:solidFill>
                <a:schemeClr val="tx1"/>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sz="quarter" idx="1"/>
          </p:nvPr>
        </p:nvSpPr>
        <p:spPr/>
        <p:txBody>
          <a:bodyPr>
            <a:normAutofit/>
          </a:bodyPr>
          <a:lstStyle/>
          <a:p>
            <a:r>
              <a:rPr lang="fr-FR" sz="3200" dirty="0" smtClean="0">
                <a:latin typeface="Times New Roman" panose="02020603050405020304" pitchFamily="18" charset="0"/>
                <a:cs typeface="Times New Roman" panose="02020603050405020304" pitchFamily="18" charset="0"/>
              </a:rPr>
              <a:t>Comprendre </a:t>
            </a:r>
            <a:r>
              <a:rPr lang="fr-FR" sz="3200" dirty="0">
                <a:latin typeface="Times New Roman" panose="02020603050405020304" pitchFamily="18" charset="0"/>
                <a:cs typeface="Times New Roman" panose="02020603050405020304" pitchFamily="18" charset="0"/>
              </a:rPr>
              <a:t>les situations en réanimation néonatale pour lesquelles la question de l’administration d’un produit à dose létale </a:t>
            </a:r>
            <a:r>
              <a:rPr lang="fr-FR" sz="3200" dirty="0" smtClean="0">
                <a:latin typeface="Times New Roman" panose="02020603050405020304" pitchFamily="18" charset="0"/>
                <a:cs typeface="Times New Roman" panose="02020603050405020304" pitchFamily="18" charset="0"/>
              </a:rPr>
              <a:t>peut se poser.</a:t>
            </a:r>
            <a:endParaRPr lang="fr-F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127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47864" y="274638"/>
            <a:ext cx="5338936" cy="1143000"/>
          </a:xfrm>
        </p:spPr>
        <p:txBody>
          <a:bodyPr/>
          <a:lstStyle/>
          <a:p>
            <a:r>
              <a:rPr lang="fr-FR" dirty="0" smtClean="0"/>
              <a:t>Influence de </a:t>
            </a:r>
            <a:r>
              <a:rPr lang="fr-FR" dirty="0"/>
              <a:t>l’enfant</a:t>
            </a:r>
            <a:r>
              <a:rPr lang="fr-FR" dirty="0" smtClean="0"/>
              <a:t> </a:t>
            </a:r>
            <a:endParaRPr lang="fr-FR" dirty="0"/>
          </a:p>
        </p:txBody>
      </p:sp>
      <p:sp>
        <p:nvSpPr>
          <p:cNvPr id="3" name="Espace réservé du contenu 2"/>
          <p:cNvSpPr>
            <a:spLocks noGrp="1"/>
          </p:cNvSpPr>
          <p:nvPr>
            <p:ph sz="quarter" idx="1"/>
          </p:nvPr>
        </p:nvSpPr>
        <p:spPr>
          <a:xfrm>
            <a:off x="457200" y="1600200"/>
            <a:ext cx="8229600" cy="4853136"/>
          </a:xfrm>
        </p:spPr>
        <p:txBody>
          <a:bodyPr>
            <a:normAutofit/>
          </a:bodyPr>
          <a:lstStyle/>
          <a:p>
            <a:pPr>
              <a:buFont typeface="Wingdings" panose="05000000000000000000" pitchFamily="2" charset="2"/>
              <a:buChar char="Ø"/>
            </a:pPr>
            <a:r>
              <a:rPr lang="fr-FR" dirty="0" smtClean="0"/>
              <a:t>Les Gasps et leur impact</a:t>
            </a:r>
          </a:p>
          <a:p>
            <a:pPr>
              <a:buFont typeface="Wingdings" panose="05000000000000000000" pitchFamily="2" charset="2"/>
              <a:buChar char="Ø"/>
            </a:pPr>
            <a:endParaRPr lang="fr-FR" dirty="0"/>
          </a:p>
          <a:p>
            <a:pPr marL="0" indent="0">
              <a:buNone/>
            </a:pPr>
            <a:r>
              <a:rPr lang="fr-FR" i="1" dirty="0"/>
              <a:t>« parce qu’on se dit que les gasps… Y en a qui disent que c’est pas confortable y en a qui disent que c’est des réflexes et que l’enfant ne souffre </a:t>
            </a:r>
            <a:r>
              <a:rPr lang="fr-FR" i="1" dirty="0" smtClean="0"/>
              <a:t>pas</a:t>
            </a:r>
            <a:r>
              <a:rPr lang="fr-FR" i="1" dirty="0"/>
              <a:t> »</a:t>
            </a:r>
            <a:r>
              <a:rPr lang="fr-FR" dirty="0"/>
              <a:t> (Entretien 3)</a:t>
            </a:r>
          </a:p>
        </p:txBody>
      </p:sp>
    </p:spTree>
    <p:extLst>
      <p:ext uri="{BB962C8B-B14F-4D97-AF65-F5344CB8AC3E}">
        <p14:creationId xmlns:p14="http://schemas.microsoft.com/office/powerpoint/2010/main" val="267386796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47864" y="274638"/>
            <a:ext cx="5338936" cy="1143000"/>
          </a:xfrm>
        </p:spPr>
        <p:txBody>
          <a:bodyPr/>
          <a:lstStyle/>
          <a:p>
            <a:r>
              <a:rPr lang="fr-FR" dirty="0" smtClean="0"/>
              <a:t>Influence de </a:t>
            </a:r>
            <a:r>
              <a:rPr lang="fr-FR" dirty="0"/>
              <a:t>l’enfant</a:t>
            </a:r>
            <a:r>
              <a:rPr lang="fr-FR" dirty="0" smtClean="0"/>
              <a:t> </a:t>
            </a:r>
            <a:endParaRPr lang="fr-FR" dirty="0"/>
          </a:p>
        </p:txBody>
      </p:sp>
      <p:sp>
        <p:nvSpPr>
          <p:cNvPr id="3" name="Espace réservé du contenu 2"/>
          <p:cNvSpPr>
            <a:spLocks noGrp="1"/>
          </p:cNvSpPr>
          <p:nvPr>
            <p:ph sz="quarter" idx="1"/>
          </p:nvPr>
        </p:nvSpPr>
        <p:spPr>
          <a:xfrm>
            <a:off x="457200" y="1600200"/>
            <a:ext cx="8229600" cy="4853136"/>
          </a:xfrm>
        </p:spPr>
        <p:txBody>
          <a:bodyPr>
            <a:normAutofit/>
          </a:bodyPr>
          <a:lstStyle/>
          <a:p>
            <a:pPr>
              <a:buFont typeface="Wingdings" panose="05000000000000000000" pitchFamily="2" charset="2"/>
              <a:buChar char="Ø"/>
            </a:pPr>
            <a:r>
              <a:rPr lang="fr-FR" dirty="0" smtClean="0"/>
              <a:t>Le pronostic</a:t>
            </a:r>
          </a:p>
          <a:p>
            <a:pPr marL="0" indent="0">
              <a:buNone/>
            </a:pPr>
            <a:r>
              <a:rPr lang="fr-FR" i="1" dirty="0" smtClean="0"/>
              <a:t>«</a:t>
            </a:r>
            <a:r>
              <a:rPr lang="fr-FR" i="1" dirty="0"/>
              <a:t> rien que le RCIU ça grève le pronostic intellectuel </a:t>
            </a:r>
            <a:r>
              <a:rPr lang="fr-FR" i="1" dirty="0" smtClean="0"/>
              <a:t>»</a:t>
            </a:r>
            <a:r>
              <a:rPr lang="fr-FR" dirty="0" smtClean="0"/>
              <a:t> </a:t>
            </a:r>
            <a:r>
              <a:rPr lang="fr-FR" dirty="0"/>
              <a:t>(Entretien 4</a:t>
            </a:r>
            <a:r>
              <a:rPr lang="fr-FR" dirty="0" smtClean="0"/>
              <a:t>)</a:t>
            </a:r>
          </a:p>
          <a:p>
            <a:pPr marL="0" indent="0">
              <a:buNone/>
            </a:pPr>
            <a:endParaRPr lang="fr-FR" dirty="0"/>
          </a:p>
          <a:p>
            <a:pPr>
              <a:buFont typeface="Wingdings" panose="05000000000000000000" pitchFamily="2" charset="2"/>
              <a:buChar char="Ø"/>
            </a:pPr>
            <a:r>
              <a:rPr lang="fr-FR" dirty="0" smtClean="0"/>
              <a:t>Le handicap</a:t>
            </a:r>
          </a:p>
          <a:p>
            <a:pPr marL="0" indent="0">
              <a:buNone/>
            </a:pPr>
            <a:r>
              <a:rPr lang="fr-FR" i="1" dirty="0"/>
              <a:t>« on sait que c’est des enfants qui seront </a:t>
            </a:r>
            <a:r>
              <a:rPr lang="fr-FR" i="1" dirty="0" smtClean="0"/>
              <a:t>polyhandicapés</a:t>
            </a:r>
            <a:r>
              <a:rPr lang="fr-FR" i="1" dirty="0"/>
              <a:t> » </a:t>
            </a:r>
            <a:r>
              <a:rPr lang="fr-FR" dirty="0"/>
              <a:t>(Entretien 4) </a:t>
            </a:r>
          </a:p>
        </p:txBody>
      </p:sp>
    </p:spTree>
    <p:extLst>
      <p:ext uri="{BB962C8B-B14F-4D97-AF65-F5344CB8AC3E}">
        <p14:creationId xmlns:p14="http://schemas.microsoft.com/office/powerpoint/2010/main" val="380510806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47864" y="274638"/>
            <a:ext cx="5338936" cy="1143000"/>
          </a:xfrm>
        </p:spPr>
        <p:txBody>
          <a:bodyPr/>
          <a:lstStyle/>
          <a:p>
            <a:r>
              <a:rPr lang="fr-FR" dirty="0" smtClean="0"/>
              <a:t>Influence de </a:t>
            </a:r>
            <a:r>
              <a:rPr lang="fr-FR" dirty="0"/>
              <a:t>l’enfant</a:t>
            </a:r>
            <a:r>
              <a:rPr lang="fr-FR" dirty="0" smtClean="0"/>
              <a:t> </a:t>
            </a:r>
            <a:endParaRPr lang="fr-FR" dirty="0"/>
          </a:p>
        </p:txBody>
      </p:sp>
      <p:sp>
        <p:nvSpPr>
          <p:cNvPr id="3" name="Espace réservé du contenu 2"/>
          <p:cNvSpPr>
            <a:spLocks noGrp="1"/>
          </p:cNvSpPr>
          <p:nvPr>
            <p:ph sz="quarter" idx="1"/>
          </p:nvPr>
        </p:nvSpPr>
        <p:spPr>
          <a:xfrm>
            <a:off x="457200" y="1600200"/>
            <a:ext cx="8229600" cy="4853136"/>
          </a:xfrm>
        </p:spPr>
        <p:txBody>
          <a:bodyPr>
            <a:normAutofit/>
          </a:bodyPr>
          <a:lstStyle/>
          <a:p>
            <a:pPr>
              <a:buFont typeface="Wingdings" panose="05000000000000000000" pitchFamily="2" charset="2"/>
              <a:buChar char="Ø"/>
            </a:pPr>
            <a:r>
              <a:rPr lang="fr-FR" dirty="0" smtClean="0"/>
              <a:t>L’intégration sociale future</a:t>
            </a:r>
          </a:p>
          <a:p>
            <a:pPr>
              <a:buFont typeface="Wingdings" panose="05000000000000000000" pitchFamily="2" charset="2"/>
              <a:buChar char="Ø"/>
            </a:pPr>
            <a:endParaRPr lang="fr-FR" dirty="0" smtClean="0"/>
          </a:p>
          <a:p>
            <a:pPr marL="0" indent="0">
              <a:buNone/>
            </a:pPr>
            <a:r>
              <a:rPr lang="fr-FR" i="1" dirty="0"/>
              <a:t>« si c’est un enfant </a:t>
            </a:r>
            <a:r>
              <a:rPr lang="fr-FR" i="1" dirty="0" smtClean="0"/>
              <a:t>qui va </a:t>
            </a:r>
            <a:r>
              <a:rPr lang="fr-FR" i="1" dirty="0"/>
              <a:t>être bien soutenu par toute sa famille </a:t>
            </a:r>
            <a:r>
              <a:rPr lang="fr-FR" i="1" dirty="0" smtClean="0"/>
              <a:t>dans </a:t>
            </a:r>
            <a:r>
              <a:rPr lang="fr-FR" i="1" dirty="0"/>
              <a:t>des bonnes conditions socio-économiques versus un enfant </a:t>
            </a:r>
            <a:r>
              <a:rPr lang="fr-FR" i="1" dirty="0" smtClean="0"/>
              <a:t>qui </a:t>
            </a:r>
            <a:r>
              <a:rPr lang="fr-FR" i="1" dirty="0"/>
              <a:t>va finir en pouponnière. </a:t>
            </a:r>
            <a:r>
              <a:rPr lang="fr-FR" i="1" dirty="0" smtClean="0"/>
              <a:t>Ben c’est peut-être </a:t>
            </a:r>
            <a:r>
              <a:rPr lang="fr-FR" i="1" dirty="0"/>
              <a:t>horrible à dire mais on va pas se battre de la même manière</a:t>
            </a:r>
            <a:r>
              <a:rPr lang="fr-FR" i="1" dirty="0" smtClean="0"/>
              <a:t>.»</a:t>
            </a:r>
            <a:r>
              <a:rPr lang="fr-FR" dirty="0" smtClean="0"/>
              <a:t> </a:t>
            </a:r>
            <a:r>
              <a:rPr lang="fr-FR" dirty="0"/>
              <a:t>(Entretien 4). </a:t>
            </a:r>
          </a:p>
        </p:txBody>
      </p:sp>
    </p:spTree>
    <p:extLst>
      <p:ext uri="{BB962C8B-B14F-4D97-AF65-F5344CB8AC3E}">
        <p14:creationId xmlns:p14="http://schemas.microsoft.com/office/powerpoint/2010/main" val="367105752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47864" y="274638"/>
            <a:ext cx="5338936" cy="1143000"/>
          </a:xfrm>
        </p:spPr>
        <p:txBody>
          <a:bodyPr/>
          <a:lstStyle/>
          <a:p>
            <a:r>
              <a:rPr lang="fr-FR" dirty="0" smtClean="0"/>
              <a:t>Influence de </a:t>
            </a:r>
            <a:r>
              <a:rPr lang="fr-FR" dirty="0"/>
              <a:t>l’enfant</a:t>
            </a:r>
            <a:r>
              <a:rPr lang="fr-FR" dirty="0" smtClean="0"/>
              <a:t> </a:t>
            </a:r>
            <a:endParaRPr lang="fr-FR" dirty="0"/>
          </a:p>
        </p:txBody>
      </p:sp>
      <p:sp>
        <p:nvSpPr>
          <p:cNvPr id="3" name="Espace réservé du contenu 2"/>
          <p:cNvSpPr>
            <a:spLocks noGrp="1"/>
          </p:cNvSpPr>
          <p:nvPr>
            <p:ph sz="quarter" idx="1"/>
          </p:nvPr>
        </p:nvSpPr>
        <p:spPr>
          <a:xfrm>
            <a:off x="457200" y="1600200"/>
            <a:ext cx="8229600" cy="4853136"/>
          </a:xfrm>
        </p:spPr>
        <p:txBody>
          <a:bodyPr>
            <a:normAutofit/>
          </a:bodyPr>
          <a:lstStyle/>
          <a:p>
            <a:pPr>
              <a:buFont typeface="Wingdings" panose="05000000000000000000" pitchFamily="2" charset="2"/>
              <a:buChar char="Ø"/>
            </a:pPr>
            <a:r>
              <a:rPr lang="fr-FR" dirty="0" smtClean="0"/>
              <a:t>La qualité de vie </a:t>
            </a:r>
          </a:p>
          <a:p>
            <a:pPr>
              <a:buFont typeface="Wingdings" panose="05000000000000000000" pitchFamily="2" charset="2"/>
              <a:buChar char="Ø"/>
            </a:pPr>
            <a:endParaRPr lang="fr-FR" dirty="0" smtClean="0"/>
          </a:p>
          <a:p>
            <a:pPr marL="0" indent="0">
              <a:buNone/>
            </a:pPr>
            <a:r>
              <a:rPr lang="fr-FR" i="1" dirty="0"/>
              <a:t>« On considère que c’est pas une qualité de vie… </a:t>
            </a:r>
            <a:r>
              <a:rPr lang="fr-FR" i="1" dirty="0" smtClean="0"/>
              <a:t>que </a:t>
            </a:r>
            <a:r>
              <a:rPr lang="fr-FR" i="1" dirty="0"/>
              <a:t>ça va être des souffrances pour cet </a:t>
            </a:r>
            <a:r>
              <a:rPr lang="fr-FR" i="1" dirty="0" smtClean="0"/>
              <a:t>enfant pour </a:t>
            </a:r>
            <a:r>
              <a:rPr lang="fr-FR" i="1" dirty="0"/>
              <a:t>le reste de sa </a:t>
            </a:r>
            <a:r>
              <a:rPr lang="fr-FR" i="1" dirty="0" smtClean="0"/>
              <a:t>vie</a:t>
            </a:r>
            <a:r>
              <a:rPr lang="fr-FR" i="1" dirty="0"/>
              <a:t> </a:t>
            </a:r>
            <a:r>
              <a:rPr lang="fr-FR" i="1" dirty="0" smtClean="0"/>
              <a:t>»</a:t>
            </a:r>
            <a:r>
              <a:rPr lang="fr-FR" dirty="0" smtClean="0"/>
              <a:t>  </a:t>
            </a:r>
            <a:r>
              <a:rPr lang="fr-FR" dirty="0"/>
              <a:t>(Entretien 5</a:t>
            </a:r>
            <a:r>
              <a:rPr lang="fr-FR" dirty="0" smtClean="0"/>
              <a:t>)</a:t>
            </a:r>
            <a:endParaRPr lang="fr-FR" dirty="0"/>
          </a:p>
        </p:txBody>
      </p:sp>
    </p:spTree>
    <p:extLst>
      <p:ext uri="{BB962C8B-B14F-4D97-AF65-F5344CB8AC3E}">
        <p14:creationId xmlns:p14="http://schemas.microsoft.com/office/powerpoint/2010/main" val="233489481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47864" y="274638"/>
            <a:ext cx="5338936" cy="1143000"/>
          </a:xfrm>
        </p:spPr>
        <p:txBody>
          <a:bodyPr/>
          <a:lstStyle/>
          <a:p>
            <a:r>
              <a:rPr lang="fr-FR" dirty="0" smtClean="0"/>
              <a:t>Influence de </a:t>
            </a:r>
            <a:r>
              <a:rPr lang="fr-FR" dirty="0"/>
              <a:t>l’enfant</a:t>
            </a:r>
            <a:r>
              <a:rPr lang="fr-FR" dirty="0" smtClean="0"/>
              <a:t> </a:t>
            </a:r>
            <a:endParaRPr lang="fr-FR" dirty="0"/>
          </a:p>
        </p:txBody>
      </p:sp>
      <p:sp>
        <p:nvSpPr>
          <p:cNvPr id="3" name="Espace réservé du contenu 2"/>
          <p:cNvSpPr>
            <a:spLocks noGrp="1"/>
          </p:cNvSpPr>
          <p:nvPr>
            <p:ph sz="quarter" idx="1"/>
          </p:nvPr>
        </p:nvSpPr>
        <p:spPr>
          <a:xfrm>
            <a:off x="457200" y="1600200"/>
            <a:ext cx="8229600" cy="4853136"/>
          </a:xfrm>
        </p:spPr>
        <p:txBody>
          <a:bodyPr>
            <a:normAutofit/>
          </a:bodyPr>
          <a:lstStyle/>
          <a:p>
            <a:pPr>
              <a:buFont typeface="Wingdings" panose="05000000000000000000" pitchFamily="2" charset="2"/>
              <a:buChar char="Ø"/>
            </a:pPr>
            <a:r>
              <a:rPr lang="fr-FR" dirty="0" smtClean="0"/>
              <a:t>Déchéance physique et ANH</a:t>
            </a:r>
          </a:p>
          <a:p>
            <a:pPr>
              <a:buFont typeface="Wingdings" panose="05000000000000000000" pitchFamily="2" charset="2"/>
              <a:buChar char="Ø"/>
            </a:pPr>
            <a:endParaRPr lang="fr-FR" dirty="0" smtClean="0"/>
          </a:p>
          <a:p>
            <a:pPr marL="0" indent="0">
              <a:buNone/>
            </a:pPr>
            <a:r>
              <a:rPr lang="fr-FR" i="1" dirty="0"/>
              <a:t>« ce qui était difficile c’était que, on </a:t>
            </a:r>
            <a:r>
              <a:rPr lang="fr-FR" i="1" dirty="0" smtClean="0"/>
              <a:t>voyait que </a:t>
            </a:r>
            <a:r>
              <a:rPr lang="fr-FR" i="1" dirty="0"/>
              <a:t>physiquement il se </a:t>
            </a:r>
            <a:r>
              <a:rPr lang="fr-FR" i="1" dirty="0" smtClean="0"/>
              <a:t>déshydratait. Il </a:t>
            </a:r>
            <a:r>
              <a:rPr lang="fr-FR" i="1" dirty="0"/>
              <a:t>perdait du </a:t>
            </a:r>
            <a:r>
              <a:rPr lang="fr-FR" i="1" dirty="0" smtClean="0"/>
              <a:t>muscle. </a:t>
            </a:r>
            <a:r>
              <a:rPr lang="fr-FR" i="1" dirty="0"/>
              <a:t>Il était pas… ‘fin c’était plus un beau bébé comme c’était </a:t>
            </a:r>
            <a:r>
              <a:rPr lang="fr-FR" i="1" dirty="0" smtClean="0"/>
              <a:t>une </a:t>
            </a:r>
            <a:r>
              <a:rPr lang="fr-FR" i="1" dirty="0"/>
              <a:t>semaine </a:t>
            </a:r>
            <a:r>
              <a:rPr lang="fr-FR" i="1" dirty="0" smtClean="0"/>
              <a:t>avant</a:t>
            </a:r>
            <a:r>
              <a:rPr lang="fr-FR" i="1" dirty="0"/>
              <a:t> » </a:t>
            </a:r>
            <a:r>
              <a:rPr lang="fr-FR" dirty="0"/>
              <a:t>(Entretien 4)</a:t>
            </a:r>
          </a:p>
        </p:txBody>
      </p:sp>
    </p:spTree>
    <p:extLst>
      <p:ext uri="{BB962C8B-B14F-4D97-AF65-F5344CB8AC3E}">
        <p14:creationId xmlns:p14="http://schemas.microsoft.com/office/powerpoint/2010/main" val="26680289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fr-FR" sz="4400" b="1" dirty="0">
                <a:solidFill>
                  <a:schemeClr val="tx1"/>
                </a:solidFill>
                <a:latin typeface="Times New Roman" panose="02020603050405020304" pitchFamily="18" charset="0"/>
                <a:cs typeface="Times New Roman" panose="02020603050405020304" pitchFamily="18" charset="0"/>
              </a:rPr>
              <a:t>Discussion</a:t>
            </a:r>
            <a:r>
              <a:rPr lang="fr-FR" dirty="0"/>
              <a:t/>
            </a:r>
            <a:br>
              <a:rPr lang="fr-FR" dirty="0"/>
            </a:br>
            <a:endParaRPr lang="fr-FR" dirty="0"/>
          </a:p>
        </p:txBody>
      </p:sp>
    </p:spTree>
    <p:extLst>
      <p:ext uri="{BB962C8B-B14F-4D97-AF65-F5344CB8AC3E}">
        <p14:creationId xmlns:p14="http://schemas.microsoft.com/office/powerpoint/2010/main" val="429446630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63688" y="274638"/>
            <a:ext cx="6923112" cy="1143000"/>
          </a:xfrm>
        </p:spPr>
        <p:txBody>
          <a:bodyPr>
            <a:normAutofit/>
          </a:bodyPr>
          <a:lstStyle/>
          <a:p>
            <a:r>
              <a:rPr lang="fr-FR" sz="4400" dirty="0" smtClean="0">
                <a:solidFill>
                  <a:schemeClr val="tx1"/>
                </a:solidFill>
                <a:latin typeface="Times New Roman" panose="02020603050405020304" pitchFamily="18" charset="0"/>
                <a:cs typeface="Times New Roman" panose="02020603050405020304" pitchFamily="18" charset="0"/>
              </a:rPr>
              <a:t>Forces et faiblesses</a:t>
            </a:r>
            <a:endParaRPr lang="fr-FR" sz="4400" dirty="0">
              <a:solidFill>
                <a:schemeClr val="tx1"/>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sz="quarter" idx="1"/>
          </p:nvPr>
        </p:nvSpPr>
        <p:spPr>
          <a:xfrm>
            <a:off x="457200" y="1600200"/>
            <a:ext cx="7643192" cy="4873752"/>
          </a:xfrm>
        </p:spPr>
        <p:txBody>
          <a:bodyPr>
            <a:normAutofit/>
          </a:bodyPr>
          <a:lstStyle/>
          <a:p>
            <a:r>
              <a:rPr lang="fr-FR" dirty="0" smtClean="0">
                <a:latin typeface="Times New Roman" panose="02020603050405020304" pitchFamily="18" charset="0"/>
                <a:cs typeface="Times New Roman" panose="02020603050405020304" pitchFamily="18" charset="0"/>
              </a:rPr>
              <a:t>Analyse </a:t>
            </a:r>
            <a:r>
              <a:rPr lang="fr-FR" dirty="0">
                <a:latin typeface="Times New Roman" panose="02020603050405020304" pitchFamily="18" charset="0"/>
                <a:cs typeface="Times New Roman" panose="02020603050405020304" pitchFamily="18" charset="0"/>
              </a:rPr>
              <a:t>en regards </a:t>
            </a:r>
            <a:r>
              <a:rPr lang="fr-FR" dirty="0" smtClean="0">
                <a:latin typeface="Times New Roman" panose="02020603050405020304" pitchFamily="18" charset="0"/>
                <a:cs typeface="Times New Roman" panose="02020603050405020304" pitchFamily="18" charset="0"/>
              </a:rPr>
              <a:t>croisés</a:t>
            </a:r>
          </a:p>
          <a:p>
            <a:endParaRPr lang="fr-FR" dirty="0">
              <a:latin typeface="Times New Roman" panose="02020603050405020304" pitchFamily="18" charset="0"/>
              <a:cs typeface="Times New Roman" panose="02020603050405020304" pitchFamily="18" charset="0"/>
            </a:endParaRPr>
          </a:p>
          <a:p>
            <a:r>
              <a:rPr lang="fr-FR" dirty="0" smtClean="0">
                <a:latin typeface="Times New Roman" panose="02020603050405020304" pitchFamily="18" charset="0"/>
                <a:cs typeface="Times New Roman" panose="02020603050405020304" pitchFamily="18" charset="0"/>
              </a:rPr>
              <a:t>Saturation </a:t>
            </a:r>
            <a:r>
              <a:rPr lang="fr-FR" dirty="0">
                <a:latin typeface="Times New Roman" panose="02020603050405020304" pitchFamily="18" charset="0"/>
                <a:cs typeface="Times New Roman" panose="02020603050405020304" pitchFamily="18" charset="0"/>
              </a:rPr>
              <a:t>des </a:t>
            </a:r>
            <a:r>
              <a:rPr lang="fr-FR" dirty="0" smtClean="0">
                <a:latin typeface="Times New Roman" panose="02020603050405020304" pitchFamily="18" charset="0"/>
                <a:cs typeface="Times New Roman" panose="02020603050405020304" pitchFamily="18" charset="0"/>
              </a:rPr>
              <a:t>données atteinte, nombreuses thématiques, pratiques variées</a:t>
            </a:r>
            <a:endParaRPr lang="fr-FR" dirty="0">
              <a:latin typeface="Times New Roman" panose="02020603050405020304" pitchFamily="18" charset="0"/>
              <a:cs typeface="Times New Roman" panose="02020603050405020304" pitchFamily="18" charset="0"/>
            </a:endParaRPr>
          </a:p>
          <a:p>
            <a:endParaRPr lang="fr-FR" dirty="0" smtClean="0">
              <a:latin typeface="Times New Roman" panose="02020603050405020304" pitchFamily="18" charset="0"/>
              <a:cs typeface="Times New Roman" panose="02020603050405020304" pitchFamily="18" charset="0"/>
            </a:endParaRPr>
          </a:p>
          <a:p>
            <a:r>
              <a:rPr lang="fr-FR" dirty="0" smtClean="0">
                <a:latin typeface="Times New Roman" panose="02020603050405020304" pitchFamily="18" charset="0"/>
                <a:cs typeface="Times New Roman" panose="02020603050405020304" pitchFamily="18" charset="0"/>
              </a:rPr>
              <a:t>Connaissance personnelle de certains participants</a:t>
            </a:r>
          </a:p>
        </p:txBody>
      </p:sp>
    </p:spTree>
    <p:extLst>
      <p:ext uri="{BB962C8B-B14F-4D97-AF65-F5344CB8AC3E}">
        <p14:creationId xmlns:p14="http://schemas.microsoft.com/office/powerpoint/2010/main" val="11859292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400" dirty="0">
                <a:solidFill>
                  <a:schemeClr val="tx1"/>
                </a:solidFill>
                <a:latin typeface="Times New Roman" panose="02020603050405020304" pitchFamily="18" charset="0"/>
                <a:cs typeface="Times New Roman" panose="02020603050405020304" pitchFamily="18" charset="0"/>
              </a:rPr>
              <a:t>Discussion</a:t>
            </a:r>
            <a:endParaRPr lang="fr-FR" sz="4400" dirty="0"/>
          </a:p>
        </p:txBody>
      </p:sp>
      <p:sp>
        <p:nvSpPr>
          <p:cNvPr id="3" name="Espace réservé du contenu 2"/>
          <p:cNvSpPr>
            <a:spLocks noGrp="1"/>
          </p:cNvSpPr>
          <p:nvPr>
            <p:ph sz="quarter" idx="1"/>
          </p:nvPr>
        </p:nvSpPr>
        <p:spPr/>
        <p:txBody>
          <a:bodyPr/>
          <a:lstStyle/>
          <a:p>
            <a:r>
              <a:rPr lang="fr-FR" dirty="0"/>
              <a:t>La place du handicap</a:t>
            </a:r>
          </a:p>
          <a:p>
            <a:endParaRPr lang="fr-FR" dirty="0" smtClean="0"/>
          </a:p>
          <a:p>
            <a:endParaRPr lang="fr-FR" dirty="0"/>
          </a:p>
        </p:txBody>
      </p:sp>
    </p:spTree>
    <p:extLst>
      <p:ext uri="{BB962C8B-B14F-4D97-AF65-F5344CB8AC3E}">
        <p14:creationId xmlns:p14="http://schemas.microsoft.com/office/powerpoint/2010/main" val="15818020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400" dirty="0">
                <a:solidFill>
                  <a:schemeClr val="tx1"/>
                </a:solidFill>
                <a:latin typeface="Times New Roman" panose="02020603050405020304" pitchFamily="18" charset="0"/>
                <a:cs typeface="Times New Roman" panose="02020603050405020304" pitchFamily="18" charset="0"/>
              </a:rPr>
              <a:t>Discussion</a:t>
            </a:r>
            <a:endParaRPr lang="fr-FR" sz="4400" dirty="0"/>
          </a:p>
        </p:txBody>
      </p:sp>
      <p:sp>
        <p:nvSpPr>
          <p:cNvPr id="3" name="Espace réservé du contenu 2"/>
          <p:cNvSpPr>
            <a:spLocks noGrp="1"/>
          </p:cNvSpPr>
          <p:nvPr>
            <p:ph sz="quarter" idx="1"/>
          </p:nvPr>
        </p:nvSpPr>
        <p:spPr/>
        <p:txBody>
          <a:bodyPr/>
          <a:lstStyle/>
          <a:p>
            <a:r>
              <a:rPr lang="fr-FR" dirty="0"/>
              <a:t>La place du handicap</a:t>
            </a:r>
          </a:p>
          <a:p>
            <a:endParaRPr lang="fr-FR" dirty="0" smtClean="0"/>
          </a:p>
          <a:p>
            <a:r>
              <a:rPr lang="fr-FR" dirty="0"/>
              <a:t>Une insuffisance de soins palliatifs </a:t>
            </a:r>
          </a:p>
          <a:p>
            <a:endParaRPr lang="fr-FR" dirty="0" smtClean="0"/>
          </a:p>
          <a:p>
            <a:endParaRPr lang="fr-FR" dirty="0"/>
          </a:p>
        </p:txBody>
      </p:sp>
    </p:spTree>
    <p:extLst>
      <p:ext uri="{BB962C8B-B14F-4D97-AF65-F5344CB8AC3E}">
        <p14:creationId xmlns:p14="http://schemas.microsoft.com/office/powerpoint/2010/main" val="27786654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400" dirty="0">
                <a:solidFill>
                  <a:schemeClr val="tx1"/>
                </a:solidFill>
                <a:latin typeface="Times New Roman" panose="02020603050405020304" pitchFamily="18" charset="0"/>
                <a:cs typeface="Times New Roman" panose="02020603050405020304" pitchFamily="18" charset="0"/>
              </a:rPr>
              <a:t>Discussion</a:t>
            </a:r>
            <a:endParaRPr lang="fr-FR" sz="4400" dirty="0"/>
          </a:p>
        </p:txBody>
      </p:sp>
      <p:sp>
        <p:nvSpPr>
          <p:cNvPr id="3" name="Espace réservé du contenu 2"/>
          <p:cNvSpPr>
            <a:spLocks noGrp="1"/>
          </p:cNvSpPr>
          <p:nvPr>
            <p:ph sz="quarter" idx="1"/>
          </p:nvPr>
        </p:nvSpPr>
        <p:spPr/>
        <p:txBody>
          <a:bodyPr/>
          <a:lstStyle/>
          <a:p>
            <a:r>
              <a:rPr lang="fr-FR" dirty="0"/>
              <a:t>La place du handicap</a:t>
            </a:r>
          </a:p>
          <a:p>
            <a:endParaRPr lang="fr-FR" dirty="0" smtClean="0"/>
          </a:p>
          <a:p>
            <a:r>
              <a:rPr lang="fr-FR" dirty="0"/>
              <a:t>Une insuffisance de soins palliatifs </a:t>
            </a:r>
          </a:p>
          <a:p>
            <a:endParaRPr lang="fr-FR" dirty="0" smtClean="0"/>
          </a:p>
          <a:p>
            <a:r>
              <a:rPr lang="fr-FR" dirty="0"/>
              <a:t>Une place pour la transgression ?</a:t>
            </a:r>
          </a:p>
          <a:p>
            <a:endParaRPr lang="fr-FR" dirty="0"/>
          </a:p>
        </p:txBody>
      </p:sp>
    </p:spTree>
    <p:extLst>
      <p:ext uri="{BB962C8B-B14F-4D97-AF65-F5344CB8AC3E}">
        <p14:creationId xmlns:p14="http://schemas.microsoft.com/office/powerpoint/2010/main" val="2778665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2195736" y="3124200"/>
            <a:ext cx="6624736" cy="1384920"/>
          </a:xfrm>
        </p:spPr>
        <p:txBody>
          <a:bodyPr/>
          <a:lstStyle/>
          <a:p>
            <a:r>
              <a:rPr lang="fr-FR" sz="4400" b="1" dirty="0">
                <a:solidFill>
                  <a:schemeClr val="tx1"/>
                </a:solidFill>
                <a:latin typeface="Times New Roman" panose="02020603050405020304" pitchFamily="18" charset="0"/>
                <a:cs typeface="Times New Roman" panose="02020603050405020304" pitchFamily="18" charset="0"/>
              </a:rPr>
              <a:t>Méthode de recueil </a:t>
            </a:r>
            <a:endParaRPr lang="fr-FR"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758226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fr-FR" sz="4400" b="1" dirty="0">
                <a:solidFill>
                  <a:schemeClr val="tx1"/>
                </a:solidFill>
                <a:latin typeface="Times New Roman" panose="02020603050405020304" pitchFamily="18" charset="0"/>
                <a:cs typeface="Times New Roman" panose="02020603050405020304" pitchFamily="18" charset="0"/>
              </a:rPr>
              <a:t>Conclusion</a:t>
            </a:r>
            <a:r>
              <a:rPr lang="fr-FR" dirty="0"/>
              <a:t/>
            </a:r>
            <a:br>
              <a:rPr lang="fr-FR" dirty="0"/>
            </a:br>
            <a:endParaRPr lang="fr-FR" dirty="0"/>
          </a:p>
        </p:txBody>
      </p:sp>
      <p:sp>
        <p:nvSpPr>
          <p:cNvPr id="3" name="Espace réservé du contenu 2"/>
          <p:cNvSpPr>
            <a:spLocks noGrp="1"/>
          </p:cNvSpPr>
          <p:nvPr>
            <p:ph type="subTitle" idx="1"/>
          </p:nvPr>
        </p:nvSpPr>
        <p:spPr/>
        <p:txBody>
          <a:bodyPr/>
          <a:lstStyle/>
          <a:p>
            <a:pPr marL="0" indent="0" algn="ctr">
              <a:buNone/>
            </a:pPr>
            <a:endParaRPr lang="fr-FR" sz="4800" dirty="0" smtClean="0"/>
          </a:p>
        </p:txBody>
      </p:sp>
    </p:spTree>
    <p:extLst>
      <p:ext uri="{BB962C8B-B14F-4D97-AF65-F5344CB8AC3E}">
        <p14:creationId xmlns:p14="http://schemas.microsoft.com/office/powerpoint/2010/main" val="13044035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47864" y="274638"/>
            <a:ext cx="5338936" cy="1143000"/>
          </a:xfrm>
        </p:spPr>
        <p:txBody>
          <a:bodyPr/>
          <a:lstStyle/>
          <a:p>
            <a:r>
              <a:rPr lang="fr-FR" sz="4400" dirty="0" smtClean="0">
                <a:solidFill>
                  <a:schemeClr val="tx1"/>
                </a:solidFill>
                <a:latin typeface="Times New Roman" panose="02020603050405020304" pitchFamily="18" charset="0"/>
                <a:cs typeface="Times New Roman" panose="02020603050405020304" pitchFamily="18" charset="0"/>
              </a:rPr>
              <a:t>Conclusion</a:t>
            </a:r>
            <a:endParaRPr lang="fr-FR" sz="4400" dirty="0">
              <a:solidFill>
                <a:schemeClr val="tx1"/>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sz="quarter" idx="1"/>
          </p:nvPr>
        </p:nvSpPr>
        <p:spPr>
          <a:xfrm>
            <a:off x="457200" y="1600200"/>
            <a:ext cx="8291264" cy="5069160"/>
          </a:xfrm>
        </p:spPr>
        <p:txBody>
          <a:bodyPr>
            <a:normAutofit/>
          </a:bodyPr>
          <a:lstStyle/>
          <a:p>
            <a:r>
              <a:rPr lang="fr-FR" dirty="0" smtClean="0"/>
              <a:t>Décisions difficiles et tableaux cliniques en demi-teinte</a:t>
            </a:r>
          </a:p>
          <a:p>
            <a:endParaRPr lang="fr-FR" dirty="0"/>
          </a:p>
          <a:p>
            <a:r>
              <a:rPr lang="fr-FR" dirty="0" smtClean="0"/>
              <a:t>Avis des parents vs Qualité de vie futur hypothétique</a:t>
            </a:r>
          </a:p>
          <a:p>
            <a:endParaRPr lang="fr-FR" dirty="0"/>
          </a:p>
          <a:p>
            <a:r>
              <a:rPr lang="fr-FR" dirty="0" smtClean="0"/>
              <a:t>Vécu lié au sens donné au temps de vie</a:t>
            </a:r>
          </a:p>
          <a:p>
            <a:endParaRPr lang="fr-FR" dirty="0"/>
          </a:p>
          <a:p>
            <a:r>
              <a:rPr lang="fr-FR" dirty="0" smtClean="0"/>
              <a:t>Réflexion éthique et sociétale sur la place du handicap</a:t>
            </a:r>
          </a:p>
          <a:p>
            <a:endParaRPr lang="fr-FR" dirty="0"/>
          </a:p>
          <a:p>
            <a:r>
              <a:rPr lang="fr-FR" dirty="0" smtClean="0"/>
              <a:t>Reconnaître la valeur de la vie de ses enfants</a:t>
            </a:r>
          </a:p>
          <a:p>
            <a:endParaRPr lang="fr-FR" dirty="0"/>
          </a:p>
          <a:p>
            <a:r>
              <a:rPr lang="fr-FR" dirty="0" smtClean="0"/>
              <a:t>Reconnaître la possibilité de l’échec des soins palliatifs</a:t>
            </a:r>
            <a:endParaRPr lang="fr-FR" dirty="0"/>
          </a:p>
        </p:txBody>
      </p:sp>
    </p:spTree>
    <p:extLst>
      <p:ext uri="{BB962C8B-B14F-4D97-AF65-F5344CB8AC3E}">
        <p14:creationId xmlns:p14="http://schemas.microsoft.com/office/powerpoint/2010/main" val="28483655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sz="quarter" idx="1"/>
          </p:nvPr>
        </p:nvSpPr>
        <p:spPr/>
        <p:txBody>
          <a:bodyPr/>
          <a:lstStyle/>
          <a:p>
            <a:pPr marL="0" indent="0" algn="ctr">
              <a:buNone/>
            </a:pPr>
            <a:endParaRPr lang="fr-FR" dirty="0" smtClean="0"/>
          </a:p>
          <a:p>
            <a:pPr marL="0" indent="0" algn="ctr">
              <a:buNone/>
            </a:pPr>
            <a:endParaRPr lang="fr-FR" dirty="0" smtClean="0"/>
          </a:p>
          <a:p>
            <a:pPr marL="0" indent="0" algn="ctr">
              <a:buNone/>
            </a:pPr>
            <a:r>
              <a:rPr lang="fr-FR" sz="6000" b="1" dirty="0" smtClean="0"/>
              <a:t>MERCI</a:t>
            </a:r>
            <a:endParaRPr lang="fr-FR" sz="6000" b="1" dirty="0"/>
          </a:p>
        </p:txBody>
      </p:sp>
    </p:spTree>
    <p:extLst>
      <p:ext uri="{BB962C8B-B14F-4D97-AF65-F5344CB8AC3E}">
        <p14:creationId xmlns:p14="http://schemas.microsoft.com/office/powerpoint/2010/main" val="375980258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19672" y="260648"/>
            <a:ext cx="5410944" cy="1143000"/>
          </a:xfrm>
        </p:spPr>
        <p:txBody>
          <a:bodyPr>
            <a:normAutofit/>
          </a:bodyPr>
          <a:lstStyle/>
          <a:p>
            <a:r>
              <a:rPr lang="fr-FR" sz="4400" dirty="0" smtClean="0">
                <a:solidFill>
                  <a:schemeClr val="tx1"/>
                </a:solidFill>
                <a:latin typeface="Times New Roman" panose="02020603050405020304" pitchFamily="18" charset="0"/>
                <a:cs typeface="Times New Roman" panose="02020603050405020304" pitchFamily="18" charset="0"/>
              </a:rPr>
              <a:t>Méthode </a:t>
            </a:r>
            <a:r>
              <a:rPr lang="fr-FR" sz="4400" dirty="0">
                <a:solidFill>
                  <a:schemeClr val="tx1"/>
                </a:solidFill>
                <a:latin typeface="Times New Roman" panose="02020603050405020304" pitchFamily="18" charset="0"/>
                <a:cs typeface="Times New Roman" panose="02020603050405020304" pitchFamily="18" charset="0"/>
              </a:rPr>
              <a:t>de recueil </a:t>
            </a:r>
          </a:p>
        </p:txBody>
      </p:sp>
      <p:sp>
        <p:nvSpPr>
          <p:cNvPr id="3" name="Espace réservé du contenu 2"/>
          <p:cNvSpPr>
            <a:spLocks noGrp="1"/>
          </p:cNvSpPr>
          <p:nvPr>
            <p:ph sz="quarter" idx="1"/>
          </p:nvPr>
        </p:nvSpPr>
        <p:spPr/>
        <p:txBody>
          <a:bodyPr/>
          <a:lstStyle/>
          <a:p>
            <a:r>
              <a:rPr lang="fr-FR" dirty="0"/>
              <a:t>Etude qualitative prospective menée sur 2015 et 2016 </a:t>
            </a:r>
            <a:endParaRPr lang="fr-FR" dirty="0" smtClean="0"/>
          </a:p>
          <a:p>
            <a:endParaRPr lang="fr-FR" dirty="0">
              <a:latin typeface="Times New Roman" panose="02020603050405020304" pitchFamily="18" charset="0"/>
              <a:cs typeface="Times New Roman" panose="02020603050405020304" pitchFamily="18" charset="0"/>
            </a:endParaRPr>
          </a:p>
          <a:p>
            <a:r>
              <a:rPr lang="fr-FR" dirty="0">
                <a:latin typeface="Times New Roman" panose="02020603050405020304" pitchFamily="18" charset="0"/>
                <a:cs typeface="Times New Roman" panose="02020603050405020304" pitchFamily="18" charset="0"/>
              </a:rPr>
              <a:t>E</a:t>
            </a:r>
            <a:r>
              <a:rPr lang="fr-FR" dirty="0" smtClean="0">
                <a:latin typeface="Times New Roman" panose="02020603050405020304" pitchFamily="18" charset="0"/>
                <a:cs typeface="Times New Roman" panose="02020603050405020304" pitchFamily="18" charset="0"/>
              </a:rPr>
              <a:t>ntretiens </a:t>
            </a:r>
            <a:r>
              <a:rPr lang="fr-FR" dirty="0">
                <a:latin typeface="Times New Roman" panose="02020603050405020304" pitchFamily="18" charset="0"/>
                <a:cs typeface="Times New Roman" panose="02020603050405020304" pitchFamily="18" charset="0"/>
              </a:rPr>
              <a:t>individuels </a:t>
            </a:r>
            <a:r>
              <a:rPr lang="fr-FR" dirty="0" smtClean="0">
                <a:latin typeface="Times New Roman" panose="02020603050405020304" pitchFamily="18" charset="0"/>
                <a:cs typeface="Times New Roman" panose="02020603050405020304" pitchFamily="18" charset="0"/>
              </a:rPr>
              <a:t>semi-dirigés</a:t>
            </a:r>
            <a:endParaRPr lang="fr-FR" dirty="0">
              <a:latin typeface="Times New Roman" panose="02020603050405020304" pitchFamily="18" charset="0"/>
              <a:cs typeface="Times New Roman" panose="02020603050405020304" pitchFamily="18" charset="0"/>
            </a:endParaRPr>
          </a:p>
          <a:p>
            <a:endParaRPr lang="fr-FR" dirty="0" smtClean="0">
              <a:latin typeface="Times New Roman" panose="02020603050405020304" pitchFamily="18" charset="0"/>
              <a:cs typeface="Times New Roman" panose="02020603050405020304" pitchFamily="18" charset="0"/>
            </a:endParaRPr>
          </a:p>
          <a:p>
            <a:r>
              <a:rPr lang="fr-FR" dirty="0" smtClean="0">
                <a:latin typeface="Times New Roman" panose="02020603050405020304" pitchFamily="18" charset="0"/>
                <a:cs typeface="Times New Roman" panose="02020603050405020304" pitchFamily="18" charset="0"/>
              </a:rPr>
              <a:t>Enregistrement </a:t>
            </a:r>
            <a:r>
              <a:rPr lang="fr-FR" dirty="0">
                <a:latin typeface="Times New Roman" panose="02020603050405020304" pitchFamily="18" charset="0"/>
                <a:cs typeface="Times New Roman" panose="02020603050405020304" pitchFamily="18" charset="0"/>
              </a:rPr>
              <a:t>des entretiens puis retranscription</a:t>
            </a:r>
          </a:p>
          <a:p>
            <a:endParaRPr lang="fr-FR" dirty="0">
              <a:latin typeface="Times New Roman" panose="02020603050405020304" pitchFamily="18" charset="0"/>
              <a:cs typeface="Times New Roman" panose="02020603050405020304" pitchFamily="18" charset="0"/>
            </a:endParaRPr>
          </a:p>
          <a:p>
            <a:r>
              <a:rPr lang="fr-FR" dirty="0">
                <a:latin typeface="Times New Roman" panose="02020603050405020304" pitchFamily="18" charset="0"/>
                <a:cs typeface="Times New Roman" panose="02020603050405020304" pitchFamily="18" charset="0"/>
              </a:rPr>
              <a:t>Verbatims </a:t>
            </a:r>
            <a:r>
              <a:rPr lang="fr-FR" dirty="0" err="1">
                <a:latin typeface="Times New Roman" panose="02020603050405020304" pitchFamily="18" charset="0"/>
                <a:cs typeface="Times New Roman" panose="02020603050405020304" pitchFamily="18" charset="0"/>
              </a:rPr>
              <a:t>anonymisés</a:t>
            </a:r>
            <a:endParaRPr lang="fr-FR" dirty="0">
              <a:latin typeface="Times New Roman" panose="02020603050405020304" pitchFamily="18" charset="0"/>
              <a:cs typeface="Times New Roman" panose="02020603050405020304" pitchFamily="18" charset="0"/>
            </a:endParaRPr>
          </a:p>
          <a:p>
            <a:endParaRPr lang="fr-F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75128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400" b="1" dirty="0">
                <a:solidFill>
                  <a:schemeClr val="tx1"/>
                </a:solidFill>
                <a:latin typeface="Times New Roman" panose="02020603050405020304" pitchFamily="18" charset="0"/>
                <a:cs typeface="Times New Roman" panose="02020603050405020304" pitchFamily="18" charset="0"/>
              </a:rPr>
              <a:t>Population</a:t>
            </a:r>
            <a:r>
              <a:rPr lang="fr-FR" b="1" dirty="0"/>
              <a:t/>
            </a:r>
            <a:br>
              <a:rPr lang="fr-FR" b="1" dirty="0"/>
            </a:br>
            <a:endParaRPr lang="fr-FR" b="1" dirty="0"/>
          </a:p>
        </p:txBody>
      </p:sp>
    </p:spTree>
    <p:extLst>
      <p:ext uri="{BB962C8B-B14F-4D97-AF65-F5344CB8AC3E}">
        <p14:creationId xmlns:p14="http://schemas.microsoft.com/office/powerpoint/2010/main" val="8155611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47864" y="274638"/>
            <a:ext cx="5338936" cy="1143000"/>
          </a:xfrm>
        </p:spPr>
        <p:txBody>
          <a:bodyPr/>
          <a:lstStyle/>
          <a:p>
            <a:r>
              <a:rPr lang="fr-FR" sz="4400" dirty="0" smtClean="0">
                <a:solidFill>
                  <a:schemeClr val="tx1"/>
                </a:solidFill>
                <a:latin typeface="Times New Roman" panose="02020603050405020304" pitchFamily="18" charset="0"/>
                <a:cs typeface="Times New Roman" panose="02020603050405020304" pitchFamily="18" charset="0"/>
              </a:rPr>
              <a:t>Population </a:t>
            </a:r>
            <a:endParaRPr lang="fr-FR" dirty="0">
              <a:solidFill>
                <a:schemeClr val="tx1"/>
              </a:solidFill>
              <a:latin typeface="Times New Roman" panose="02020603050405020304" pitchFamily="18" charset="0"/>
              <a:cs typeface="Times New Roman" panose="02020603050405020304" pitchFamily="18" charset="0"/>
            </a:endParaRPr>
          </a:p>
        </p:txBody>
      </p:sp>
      <p:sp>
        <p:nvSpPr>
          <p:cNvPr id="3" name="Espace réservé du contenu 2"/>
          <p:cNvSpPr>
            <a:spLocks noGrp="1"/>
          </p:cNvSpPr>
          <p:nvPr>
            <p:ph sz="quarter" idx="1"/>
          </p:nvPr>
        </p:nvSpPr>
        <p:spPr/>
        <p:txBody>
          <a:bodyPr>
            <a:normAutofit/>
          </a:bodyPr>
          <a:lstStyle/>
          <a:p>
            <a:r>
              <a:rPr lang="fr-FR" dirty="0" smtClean="0">
                <a:latin typeface="Times New Roman" panose="02020603050405020304" pitchFamily="18" charset="0"/>
                <a:cs typeface="Times New Roman" panose="02020603050405020304" pitchFamily="18" charset="0"/>
              </a:rPr>
              <a:t>Critères d’inclusions:</a:t>
            </a:r>
          </a:p>
          <a:p>
            <a:endParaRPr lang="fr-FR" dirty="0" smtClean="0">
              <a:latin typeface="Times New Roman" panose="02020603050405020304" pitchFamily="18" charset="0"/>
              <a:cs typeface="Times New Roman" panose="02020603050405020304" pitchFamily="18" charset="0"/>
            </a:endParaRPr>
          </a:p>
          <a:p>
            <a:pPr>
              <a:buFont typeface="Wingdings" panose="05000000000000000000" pitchFamily="2" charset="2"/>
              <a:buChar char="Ø"/>
            </a:pPr>
            <a:r>
              <a:rPr lang="fr-FR" dirty="0" smtClean="0">
                <a:latin typeface="Times New Roman" panose="02020603050405020304" pitchFamily="18" charset="0"/>
                <a:cs typeface="Times New Roman" panose="02020603050405020304" pitchFamily="18" charset="0"/>
              </a:rPr>
              <a:t>Néonatologistes</a:t>
            </a:r>
          </a:p>
          <a:p>
            <a:pPr>
              <a:buFont typeface="Wingdings" panose="05000000000000000000" pitchFamily="2" charset="2"/>
              <a:buChar char="Ø"/>
            </a:pPr>
            <a:r>
              <a:rPr lang="fr-FR" dirty="0" smtClean="0">
                <a:latin typeface="Times New Roman" panose="02020603050405020304" pitchFamily="18" charset="0"/>
                <a:cs typeface="Times New Roman" panose="02020603050405020304" pitchFamily="18" charset="0"/>
              </a:rPr>
              <a:t>Travaillant en maternité type III</a:t>
            </a:r>
          </a:p>
          <a:p>
            <a:pPr>
              <a:buFont typeface="Wingdings" panose="05000000000000000000" pitchFamily="2" charset="2"/>
              <a:buChar char="Ø"/>
            </a:pPr>
            <a:r>
              <a:rPr lang="fr-FR" dirty="0" smtClean="0">
                <a:latin typeface="Times New Roman" panose="02020603050405020304" pitchFamily="18" charset="0"/>
                <a:cs typeface="Times New Roman" panose="02020603050405020304" pitchFamily="18" charset="0"/>
              </a:rPr>
              <a:t>En France</a:t>
            </a:r>
          </a:p>
          <a:p>
            <a:pPr>
              <a:buFont typeface="Wingdings" panose="05000000000000000000" pitchFamily="2" charset="2"/>
              <a:buChar char="Ø"/>
            </a:pPr>
            <a:r>
              <a:rPr lang="fr-FR" dirty="0" smtClean="0">
                <a:latin typeface="Times New Roman" panose="02020603050405020304" pitchFamily="18" charset="0"/>
                <a:cs typeface="Times New Roman" panose="02020603050405020304" pitchFamily="18" charset="0"/>
              </a:rPr>
              <a:t>Statut de « Sénior »</a:t>
            </a:r>
            <a:endParaRPr lang="fr-FR" dirty="0">
              <a:latin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1420419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a:bodyPr>
          <a:lstStyle/>
          <a:p>
            <a:r>
              <a:rPr lang="fr-FR" sz="4400" b="1" dirty="0">
                <a:solidFill>
                  <a:schemeClr val="tx1"/>
                </a:solidFill>
                <a:latin typeface="Times New Roman" panose="02020603050405020304" pitchFamily="18" charset="0"/>
                <a:cs typeface="Times New Roman" panose="02020603050405020304" pitchFamily="18" charset="0"/>
              </a:rPr>
              <a:t>Méthode d’analyse </a:t>
            </a:r>
            <a:r>
              <a:rPr lang="fr-FR" b="1" dirty="0"/>
              <a:t/>
            </a:r>
            <a:br>
              <a:rPr lang="fr-FR" b="1" dirty="0"/>
            </a:br>
            <a:endParaRPr lang="fr-FR" b="1" dirty="0"/>
          </a:p>
        </p:txBody>
      </p:sp>
    </p:spTree>
    <p:extLst>
      <p:ext uri="{BB962C8B-B14F-4D97-AF65-F5344CB8AC3E}">
        <p14:creationId xmlns:p14="http://schemas.microsoft.com/office/powerpoint/2010/main" val="34954937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83568" y="274638"/>
            <a:ext cx="8003232" cy="1143000"/>
          </a:xfrm>
        </p:spPr>
        <p:txBody>
          <a:bodyPr>
            <a:normAutofit/>
          </a:bodyPr>
          <a:lstStyle/>
          <a:p>
            <a:pPr algn="ctr"/>
            <a:r>
              <a:rPr lang="fr-FR" sz="4400" dirty="0" smtClean="0">
                <a:solidFill>
                  <a:schemeClr val="tx1"/>
                </a:solidFill>
                <a:latin typeface="Times New Roman" panose="02020603050405020304" pitchFamily="18" charset="0"/>
                <a:cs typeface="Times New Roman" panose="02020603050405020304" pitchFamily="18" charset="0"/>
              </a:rPr>
              <a:t>Méthode </a:t>
            </a:r>
            <a:r>
              <a:rPr lang="fr-FR" sz="4400" dirty="0">
                <a:solidFill>
                  <a:schemeClr val="tx1"/>
                </a:solidFill>
                <a:latin typeface="Times New Roman" panose="02020603050405020304" pitchFamily="18" charset="0"/>
                <a:cs typeface="Times New Roman" panose="02020603050405020304" pitchFamily="18" charset="0"/>
              </a:rPr>
              <a:t>d’analyse </a:t>
            </a:r>
          </a:p>
        </p:txBody>
      </p:sp>
      <p:sp>
        <p:nvSpPr>
          <p:cNvPr id="3" name="Espace réservé du contenu 2"/>
          <p:cNvSpPr>
            <a:spLocks noGrp="1"/>
          </p:cNvSpPr>
          <p:nvPr>
            <p:ph sz="quarter" idx="1"/>
          </p:nvPr>
        </p:nvSpPr>
        <p:spPr/>
        <p:txBody>
          <a:bodyPr>
            <a:normAutofit/>
          </a:bodyPr>
          <a:lstStyle/>
          <a:p>
            <a:r>
              <a:rPr lang="fr-FR" dirty="0" smtClean="0">
                <a:latin typeface="Times New Roman" panose="02020603050405020304" pitchFamily="18" charset="0"/>
                <a:cs typeface="Times New Roman" panose="02020603050405020304" pitchFamily="18" charset="0"/>
              </a:rPr>
              <a:t>Analyse par thématique </a:t>
            </a:r>
          </a:p>
          <a:p>
            <a:endParaRPr lang="fr-FR" dirty="0">
              <a:latin typeface="Times New Roman" panose="02020603050405020304" pitchFamily="18" charset="0"/>
              <a:cs typeface="Times New Roman" panose="02020603050405020304" pitchFamily="18" charset="0"/>
            </a:endParaRPr>
          </a:p>
          <a:p>
            <a:r>
              <a:rPr lang="fr-FR" dirty="0">
                <a:latin typeface="Times New Roman" panose="02020603050405020304" pitchFamily="18" charset="0"/>
                <a:cs typeface="Times New Roman" panose="02020603050405020304" pitchFamily="18" charset="0"/>
              </a:rPr>
              <a:t>P</a:t>
            </a:r>
            <a:r>
              <a:rPr lang="fr-FR" dirty="0" smtClean="0">
                <a:latin typeface="Times New Roman" panose="02020603050405020304" pitchFamily="18" charset="0"/>
                <a:cs typeface="Times New Roman" panose="02020603050405020304" pitchFamily="18" charset="0"/>
              </a:rPr>
              <a:t>lusieurs regards pour mettre en perspective les subjectivités</a:t>
            </a:r>
          </a:p>
          <a:p>
            <a:endParaRPr lang="fr-FR" dirty="0" smtClean="0">
              <a:latin typeface="Times New Roman" panose="02020603050405020304" pitchFamily="18" charset="0"/>
              <a:cs typeface="Times New Roman" panose="02020603050405020304" pitchFamily="18" charset="0"/>
            </a:endParaRPr>
          </a:p>
          <a:p>
            <a:r>
              <a:rPr lang="fr-FR" dirty="0" smtClean="0">
                <a:latin typeface="Times New Roman" panose="02020603050405020304" pitchFamily="18" charset="0"/>
                <a:cs typeface="Times New Roman" panose="02020603050405020304" pitchFamily="18" charset="0"/>
              </a:rPr>
              <a:t>Analyse par </a:t>
            </a:r>
            <a:r>
              <a:rPr lang="fr-FR" dirty="0" err="1" smtClean="0">
                <a:latin typeface="Times New Roman" panose="02020603050405020304" pitchFamily="18" charset="0"/>
                <a:cs typeface="Times New Roman" panose="02020603050405020304" pitchFamily="18" charset="0"/>
              </a:rPr>
              <a:t>Nvivo</a:t>
            </a:r>
            <a:r>
              <a:rPr lang="fr-FR" dirty="0">
                <a:latin typeface="Times New Roman" panose="02020603050405020304" pitchFamily="18" charset="0"/>
                <a:cs typeface="Times New Roman" panose="02020603050405020304" pitchFamily="18" charset="0"/>
              </a:rPr>
              <a:t> </a:t>
            </a:r>
            <a:r>
              <a:rPr lang="fr-FR" dirty="0" smtClean="0">
                <a:latin typeface="Times New Roman" panose="02020603050405020304" pitchFamily="18" charset="0"/>
                <a:cs typeface="Times New Roman" panose="02020603050405020304" pitchFamily="18" charset="0"/>
              </a:rPr>
              <a:t>11®</a:t>
            </a:r>
          </a:p>
        </p:txBody>
      </p:sp>
    </p:spTree>
    <p:extLst>
      <p:ext uri="{BB962C8B-B14F-4D97-AF65-F5344CB8AC3E}">
        <p14:creationId xmlns:p14="http://schemas.microsoft.com/office/powerpoint/2010/main" val="48184681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615</TotalTime>
  <Words>1576</Words>
  <Application>Microsoft Office PowerPoint</Application>
  <PresentationFormat>Affichage à l'écran (4:3)</PresentationFormat>
  <Paragraphs>222</Paragraphs>
  <Slides>42</Slides>
  <Notes>13</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42</vt:i4>
      </vt:variant>
    </vt:vector>
  </HeadingPairs>
  <TitlesOfParts>
    <vt:vector size="49" baseType="lpstr">
      <vt:lpstr>Arial</vt:lpstr>
      <vt:lpstr>Calibri</vt:lpstr>
      <vt:lpstr>Century Schoolbook</vt:lpstr>
      <vt:lpstr>Times New Roman</vt:lpstr>
      <vt:lpstr>Wingdings</vt:lpstr>
      <vt:lpstr>Wingdings 2</vt:lpstr>
      <vt:lpstr>Oriel</vt:lpstr>
      <vt:lpstr>Présentation PowerPoint</vt:lpstr>
      <vt:lpstr>Objectif </vt:lpstr>
      <vt:lpstr>Objectif</vt:lpstr>
      <vt:lpstr>Méthode de recueil </vt:lpstr>
      <vt:lpstr>Méthode de recueil </vt:lpstr>
      <vt:lpstr>Population </vt:lpstr>
      <vt:lpstr>Population </vt:lpstr>
      <vt:lpstr>Méthode d’analyse  </vt:lpstr>
      <vt:lpstr>Méthode d’analyse </vt:lpstr>
      <vt:lpstr>Résultats </vt:lpstr>
      <vt:lpstr>Résultats</vt:lpstr>
      <vt:lpstr>Analyse thématique </vt:lpstr>
      <vt:lpstr>Situations cliniques</vt:lpstr>
      <vt:lpstr>Situations cliniques</vt:lpstr>
      <vt:lpstr>Présentation PowerPoint</vt:lpstr>
      <vt:lpstr>Cadre Légal </vt:lpstr>
      <vt:lpstr>Présentation PowerPoint</vt:lpstr>
      <vt:lpstr>Cadre légal</vt:lpstr>
      <vt:lpstr>Cadre légal</vt:lpstr>
      <vt:lpstr>Cadre légal</vt:lpstr>
      <vt:lpstr>Cadre légal</vt:lpstr>
      <vt:lpstr>Temporalité </vt:lpstr>
      <vt:lpstr>Temporalité </vt:lpstr>
      <vt:lpstr>Temporalité </vt:lpstr>
      <vt:lpstr>Temporalité </vt:lpstr>
      <vt:lpstr>Influence de l’enfant </vt:lpstr>
      <vt:lpstr>Influence de l’enfant </vt:lpstr>
      <vt:lpstr>Influence de l’enfant </vt:lpstr>
      <vt:lpstr>Influence de l’enfant </vt:lpstr>
      <vt:lpstr>Influence de l’enfant </vt:lpstr>
      <vt:lpstr>Influence de l’enfant </vt:lpstr>
      <vt:lpstr>Influence de l’enfant </vt:lpstr>
      <vt:lpstr>Influence de l’enfant </vt:lpstr>
      <vt:lpstr>Influence de l’enfant </vt:lpstr>
      <vt:lpstr>Discussion </vt:lpstr>
      <vt:lpstr>Forces et faiblesses</vt:lpstr>
      <vt:lpstr>Discussion</vt:lpstr>
      <vt:lpstr>Discussion</vt:lpstr>
      <vt:lpstr>Discussion</vt:lpstr>
      <vt:lpstr>Conclusion </vt:lpstr>
      <vt:lpstr>Conclusion</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Connaitre et comprendre les injections de produits à dose létale en néonatalogie dans les maternités de type III en France.</dc:title>
  <dc:creator>raphael alluin</dc:creator>
  <cp:lastModifiedBy>Emmanuelle Vanbesien</cp:lastModifiedBy>
  <cp:revision>58</cp:revision>
  <dcterms:created xsi:type="dcterms:W3CDTF">2015-09-20T16:35:39Z</dcterms:created>
  <dcterms:modified xsi:type="dcterms:W3CDTF">2019-10-14T06:31:16Z</dcterms:modified>
</cp:coreProperties>
</file>