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6858000" cy="9144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2" d="100"/>
          <a:sy n="52" d="100"/>
        </p:scale>
        <p:origin x="2280" y="78"/>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ROPRIETAIRE\Documents\LIEGE\Classeur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PROPRIETAIRE\Documents\LIEGE\Classeur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120290788282611"/>
          <c:y val="0.42381026757099644"/>
          <c:w val="0.3683338465989156"/>
          <c:h val="0.34879122271649615"/>
        </c:manualLayout>
      </c:layout>
      <c:barChart>
        <c:barDir val="bar"/>
        <c:grouping val="clustered"/>
        <c:varyColors val="0"/>
        <c:ser>
          <c:idx val="0"/>
          <c:order val="0"/>
          <c:tx>
            <c:strRef>
              <c:f>Feuil1!$A$11</c:f>
              <c:strCache>
                <c:ptCount val="1"/>
                <c:pt idx="0">
                  <c:v>oui</c:v>
                </c:pt>
              </c:strCache>
            </c:strRef>
          </c:tx>
          <c:spPr>
            <a:solidFill>
              <a:schemeClr val="accent3">
                <a:lumMod val="40000"/>
                <a:lumOff val="60000"/>
              </a:schemeClr>
            </a:solidFill>
          </c:spPr>
          <c:invertIfNegative val="0"/>
          <c:cat>
            <c:strRef>
              <c:f>Feuil1!$B$10:$C$10</c:f>
              <c:strCache>
                <c:ptCount val="2"/>
                <c:pt idx="0">
                  <c:v>Strasbourg</c:v>
                </c:pt>
                <c:pt idx="1">
                  <c:v>Freiburg</c:v>
                </c:pt>
              </c:strCache>
            </c:strRef>
          </c:cat>
          <c:val>
            <c:numRef>
              <c:f>Feuil1!$B$11:$C$11</c:f>
              <c:numCache>
                <c:formatCode>General</c:formatCode>
                <c:ptCount val="2"/>
                <c:pt idx="0">
                  <c:v>45</c:v>
                </c:pt>
                <c:pt idx="1">
                  <c:v>90</c:v>
                </c:pt>
              </c:numCache>
            </c:numRef>
          </c:val>
          <c:extLst>
            <c:ext xmlns:c16="http://schemas.microsoft.com/office/drawing/2014/chart" uri="{C3380CC4-5D6E-409C-BE32-E72D297353CC}">
              <c16:uniqueId val="{00000000-EB15-4D8B-9490-48D6805070BD}"/>
            </c:ext>
          </c:extLst>
        </c:ser>
        <c:ser>
          <c:idx val="1"/>
          <c:order val="1"/>
          <c:tx>
            <c:strRef>
              <c:f>Feuil1!$A$12</c:f>
              <c:strCache>
                <c:ptCount val="1"/>
                <c:pt idx="0">
                  <c:v>plutôt oui</c:v>
                </c:pt>
              </c:strCache>
            </c:strRef>
          </c:tx>
          <c:spPr>
            <a:solidFill>
              <a:schemeClr val="accent3">
                <a:lumMod val="75000"/>
              </a:schemeClr>
            </a:solidFill>
          </c:spPr>
          <c:invertIfNegative val="0"/>
          <c:cat>
            <c:strRef>
              <c:f>Feuil1!$B$10:$C$10</c:f>
              <c:strCache>
                <c:ptCount val="2"/>
                <c:pt idx="0">
                  <c:v>Strasbourg</c:v>
                </c:pt>
                <c:pt idx="1">
                  <c:v>Freiburg</c:v>
                </c:pt>
              </c:strCache>
            </c:strRef>
          </c:cat>
          <c:val>
            <c:numRef>
              <c:f>Feuil1!$B$12:$C$12</c:f>
              <c:numCache>
                <c:formatCode>General</c:formatCode>
                <c:ptCount val="2"/>
                <c:pt idx="0">
                  <c:v>45</c:v>
                </c:pt>
                <c:pt idx="1">
                  <c:v>10</c:v>
                </c:pt>
              </c:numCache>
            </c:numRef>
          </c:val>
          <c:extLst>
            <c:ext xmlns:c16="http://schemas.microsoft.com/office/drawing/2014/chart" uri="{C3380CC4-5D6E-409C-BE32-E72D297353CC}">
              <c16:uniqueId val="{00000001-EB15-4D8B-9490-48D6805070BD}"/>
            </c:ext>
          </c:extLst>
        </c:ser>
        <c:dLbls>
          <c:showLegendKey val="0"/>
          <c:showVal val="0"/>
          <c:showCatName val="0"/>
          <c:showSerName val="0"/>
          <c:showPercent val="0"/>
          <c:showBubbleSize val="0"/>
        </c:dLbls>
        <c:gapWidth val="150"/>
        <c:axId val="228815192"/>
        <c:axId val="228814800"/>
      </c:barChart>
      <c:catAx>
        <c:axId val="228815192"/>
        <c:scaling>
          <c:orientation val="minMax"/>
        </c:scaling>
        <c:delete val="0"/>
        <c:axPos val="l"/>
        <c:numFmt formatCode="General" sourceLinked="0"/>
        <c:majorTickMark val="none"/>
        <c:minorTickMark val="none"/>
        <c:tickLblPos val="nextTo"/>
        <c:txPr>
          <a:bodyPr/>
          <a:lstStyle/>
          <a:p>
            <a:pPr>
              <a:defRPr sz="800"/>
            </a:pPr>
            <a:endParaRPr lang="fr-FR"/>
          </a:p>
        </c:txPr>
        <c:crossAx val="228814800"/>
        <c:crosses val="autoZero"/>
        <c:auto val="1"/>
        <c:lblAlgn val="ctr"/>
        <c:lblOffset val="100"/>
        <c:noMultiLvlLbl val="0"/>
      </c:catAx>
      <c:valAx>
        <c:axId val="228814800"/>
        <c:scaling>
          <c:orientation val="minMax"/>
        </c:scaling>
        <c:delete val="0"/>
        <c:axPos val="b"/>
        <c:majorGridlines/>
        <c:numFmt formatCode="General" sourceLinked="1"/>
        <c:majorTickMark val="none"/>
        <c:minorTickMark val="none"/>
        <c:tickLblPos val="nextTo"/>
        <c:txPr>
          <a:bodyPr/>
          <a:lstStyle/>
          <a:p>
            <a:pPr>
              <a:defRPr sz="800"/>
            </a:pPr>
            <a:endParaRPr lang="fr-FR"/>
          </a:p>
        </c:txPr>
        <c:crossAx val="22881519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Feuil1!$A$14</c:f>
              <c:strCache>
                <c:ptCount val="1"/>
                <c:pt idx="0">
                  <c:v>oui</c:v>
                </c:pt>
              </c:strCache>
            </c:strRef>
          </c:tx>
          <c:spPr>
            <a:solidFill>
              <a:schemeClr val="accent3">
                <a:lumMod val="40000"/>
                <a:lumOff val="60000"/>
              </a:schemeClr>
            </a:solidFill>
          </c:spPr>
          <c:invertIfNegative val="0"/>
          <c:cat>
            <c:strRef>
              <c:f>Feuil1!$B$13:$C$13</c:f>
              <c:strCache>
                <c:ptCount val="2"/>
                <c:pt idx="0">
                  <c:v>Strasbourg</c:v>
                </c:pt>
                <c:pt idx="1">
                  <c:v>Freiburg</c:v>
                </c:pt>
              </c:strCache>
            </c:strRef>
          </c:cat>
          <c:val>
            <c:numRef>
              <c:f>Feuil1!$B$14:$C$14</c:f>
              <c:numCache>
                <c:formatCode>General</c:formatCode>
                <c:ptCount val="2"/>
                <c:pt idx="0">
                  <c:v>0</c:v>
                </c:pt>
                <c:pt idx="1">
                  <c:v>50</c:v>
                </c:pt>
              </c:numCache>
            </c:numRef>
          </c:val>
          <c:extLst>
            <c:ext xmlns:c16="http://schemas.microsoft.com/office/drawing/2014/chart" uri="{C3380CC4-5D6E-409C-BE32-E72D297353CC}">
              <c16:uniqueId val="{00000000-3901-4D66-B347-2AA93EC80709}"/>
            </c:ext>
          </c:extLst>
        </c:ser>
        <c:ser>
          <c:idx val="1"/>
          <c:order val="1"/>
          <c:tx>
            <c:strRef>
              <c:f>Feuil1!$A$15</c:f>
              <c:strCache>
                <c:ptCount val="1"/>
                <c:pt idx="0">
                  <c:v>plutôt oui</c:v>
                </c:pt>
              </c:strCache>
            </c:strRef>
          </c:tx>
          <c:spPr>
            <a:solidFill>
              <a:schemeClr val="accent3">
                <a:lumMod val="75000"/>
              </a:schemeClr>
            </a:solidFill>
          </c:spPr>
          <c:invertIfNegative val="0"/>
          <c:cat>
            <c:strRef>
              <c:f>Feuil1!$B$13:$C$13</c:f>
              <c:strCache>
                <c:ptCount val="2"/>
                <c:pt idx="0">
                  <c:v>Strasbourg</c:v>
                </c:pt>
                <c:pt idx="1">
                  <c:v>Freiburg</c:v>
                </c:pt>
              </c:strCache>
            </c:strRef>
          </c:cat>
          <c:val>
            <c:numRef>
              <c:f>Feuil1!$B$15:$C$15</c:f>
              <c:numCache>
                <c:formatCode>General</c:formatCode>
                <c:ptCount val="2"/>
                <c:pt idx="0">
                  <c:v>33</c:v>
                </c:pt>
                <c:pt idx="1">
                  <c:v>50</c:v>
                </c:pt>
              </c:numCache>
            </c:numRef>
          </c:val>
          <c:extLst>
            <c:ext xmlns:c16="http://schemas.microsoft.com/office/drawing/2014/chart" uri="{C3380CC4-5D6E-409C-BE32-E72D297353CC}">
              <c16:uniqueId val="{00000001-3901-4D66-B347-2AA93EC80709}"/>
            </c:ext>
          </c:extLst>
        </c:ser>
        <c:ser>
          <c:idx val="2"/>
          <c:order val="2"/>
          <c:tx>
            <c:strRef>
              <c:f>Feuil1!$A$16</c:f>
              <c:strCache>
                <c:ptCount val="1"/>
                <c:pt idx="0">
                  <c:v>plutôt non</c:v>
                </c:pt>
              </c:strCache>
            </c:strRef>
          </c:tx>
          <c:spPr>
            <a:solidFill>
              <a:schemeClr val="accent6">
                <a:lumMod val="75000"/>
              </a:schemeClr>
            </a:solidFill>
          </c:spPr>
          <c:invertIfNegative val="0"/>
          <c:cat>
            <c:strRef>
              <c:f>Feuil1!$B$13:$C$13</c:f>
              <c:strCache>
                <c:ptCount val="2"/>
                <c:pt idx="0">
                  <c:v>Strasbourg</c:v>
                </c:pt>
                <c:pt idx="1">
                  <c:v>Freiburg</c:v>
                </c:pt>
              </c:strCache>
            </c:strRef>
          </c:cat>
          <c:val>
            <c:numRef>
              <c:f>Feuil1!$B$16:$C$16</c:f>
              <c:numCache>
                <c:formatCode>General</c:formatCode>
                <c:ptCount val="2"/>
                <c:pt idx="0">
                  <c:v>66</c:v>
                </c:pt>
                <c:pt idx="1">
                  <c:v>0</c:v>
                </c:pt>
              </c:numCache>
            </c:numRef>
          </c:val>
          <c:extLst>
            <c:ext xmlns:c16="http://schemas.microsoft.com/office/drawing/2014/chart" uri="{C3380CC4-5D6E-409C-BE32-E72D297353CC}">
              <c16:uniqueId val="{00000002-3901-4D66-B347-2AA93EC80709}"/>
            </c:ext>
          </c:extLst>
        </c:ser>
        <c:dLbls>
          <c:showLegendKey val="0"/>
          <c:showVal val="0"/>
          <c:showCatName val="0"/>
          <c:showSerName val="0"/>
          <c:showPercent val="0"/>
          <c:showBubbleSize val="0"/>
        </c:dLbls>
        <c:gapWidth val="75"/>
        <c:overlap val="-25"/>
        <c:axId val="228815976"/>
        <c:axId val="228816368"/>
      </c:barChart>
      <c:catAx>
        <c:axId val="228815976"/>
        <c:scaling>
          <c:orientation val="minMax"/>
        </c:scaling>
        <c:delete val="0"/>
        <c:axPos val="l"/>
        <c:numFmt formatCode="General" sourceLinked="0"/>
        <c:majorTickMark val="none"/>
        <c:minorTickMark val="none"/>
        <c:tickLblPos val="nextTo"/>
        <c:txPr>
          <a:bodyPr/>
          <a:lstStyle/>
          <a:p>
            <a:pPr>
              <a:defRPr sz="800"/>
            </a:pPr>
            <a:endParaRPr lang="fr-FR"/>
          </a:p>
        </c:txPr>
        <c:crossAx val="228816368"/>
        <c:crosses val="autoZero"/>
        <c:auto val="1"/>
        <c:lblAlgn val="ctr"/>
        <c:lblOffset val="100"/>
        <c:noMultiLvlLbl val="0"/>
      </c:catAx>
      <c:valAx>
        <c:axId val="228816368"/>
        <c:scaling>
          <c:orientation val="minMax"/>
        </c:scaling>
        <c:delete val="0"/>
        <c:axPos val="b"/>
        <c:majorGridlines/>
        <c:numFmt formatCode="General" sourceLinked="1"/>
        <c:majorTickMark val="none"/>
        <c:minorTickMark val="none"/>
        <c:tickLblPos val="nextTo"/>
        <c:spPr>
          <a:ln w="9525">
            <a:noFill/>
          </a:ln>
        </c:spPr>
        <c:crossAx val="228815976"/>
        <c:crosses val="autoZero"/>
        <c:crossBetween val="between"/>
      </c:valAx>
    </c:plotArea>
    <c:legend>
      <c:legendPos val="b"/>
      <c:layout/>
      <c:overlay val="0"/>
      <c:txPr>
        <a:bodyPr/>
        <a:lstStyle/>
        <a:p>
          <a:pPr>
            <a:defRPr sz="800"/>
          </a:pPr>
          <a:endParaRPr lang="fr-FR"/>
        </a:p>
      </c:txPr>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14350" y="2840568"/>
            <a:ext cx="5829300" cy="1960033"/>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F0FCE377-5AC1-4199-BE8A-756ECB94B2BC}" type="datetimeFigureOut">
              <a:rPr lang="fr-FR" smtClean="0"/>
              <a:pPr/>
              <a:t>14/10/2019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8821909-00A8-4817-B770-402392E43693}"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0FCE377-5AC1-4199-BE8A-756ECB94B2BC}" type="datetimeFigureOut">
              <a:rPr lang="fr-FR" smtClean="0"/>
              <a:pPr/>
              <a:t>14/10/2019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8821909-00A8-4817-B770-402392E43693}"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3729037" y="488951"/>
            <a:ext cx="1157288" cy="104013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257175" y="488951"/>
            <a:ext cx="3357563" cy="104013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0FCE377-5AC1-4199-BE8A-756ECB94B2BC}" type="datetimeFigureOut">
              <a:rPr lang="fr-FR" smtClean="0"/>
              <a:pPr/>
              <a:t>14/10/2019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8821909-00A8-4817-B770-402392E43693}"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0FCE377-5AC1-4199-BE8A-756ECB94B2BC}" type="datetimeFigureOut">
              <a:rPr lang="fr-FR" smtClean="0"/>
              <a:pPr/>
              <a:t>14/10/2019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8821909-00A8-4817-B770-402392E43693}"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41735" y="5875867"/>
            <a:ext cx="5829300" cy="1816100"/>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F0FCE377-5AC1-4199-BE8A-756ECB94B2BC}" type="datetimeFigureOut">
              <a:rPr lang="fr-FR" smtClean="0"/>
              <a:pPr/>
              <a:t>14/10/2019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8821909-00A8-4817-B770-402392E43693}"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0FCE377-5AC1-4199-BE8A-756ECB94B2BC}" type="datetimeFigureOut">
              <a:rPr lang="fr-FR" smtClean="0"/>
              <a:pPr/>
              <a:t>14/10/2019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8821909-00A8-4817-B770-402392E43693}"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42900" y="366184"/>
            <a:ext cx="6172200" cy="1524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0FCE377-5AC1-4199-BE8A-756ECB94B2BC}" type="datetimeFigureOut">
              <a:rPr lang="fr-FR" smtClean="0"/>
              <a:pPr/>
              <a:t>14/10/2019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8821909-00A8-4817-B770-402392E43693}"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F0FCE377-5AC1-4199-BE8A-756ECB94B2BC}" type="datetimeFigureOut">
              <a:rPr lang="fr-FR" smtClean="0"/>
              <a:pPr/>
              <a:t>14/10/2019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8821909-00A8-4817-B770-402392E43693}"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0FCE377-5AC1-4199-BE8A-756ECB94B2BC}" type="datetimeFigureOut">
              <a:rPr lang="fr-FR" smtClean="0"/>
              <a:pPr/>
              <a:t>14/10/2019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8821909-00A8-4817-B770-402392E43693}"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0" y="364067"/>
            <a:ext cx="2256235" cy="154940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0FCE377-5AC1-4199-BE8A-756ECB94B2BC}" type="datetimeFigureOut">
              <a:rPr lang="fr-FR" smtClean="0"/>
              <a:pPr/>
              <a:t>14/10/2019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8821909-00A8-4817-B770-402392E43693}"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44216" y="6400800"/>
            <a:ext cx="4114800" cy="755651"/>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0FCE377-5AC1-4199-BE8A-756ECB94B2BC}" type="datetimeFigureOut">
              <a:rPr lang="fr-FR" smtClean="0"/>
              <a:pPr/>
              <a:t>14/10/2019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8821909-00A8-4817-B770-402392E43693}"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F0FCE377-5AC1-4199-BE8A-756ECB94B2BC}" type="datetimeFigureOut">
              <a:rPr lang="fr-FR" smtClean="0"/>
              <a:pPr/>
              <a:t>14/10/2019</a:t>
            </a:fld>
            <a:endParaRPr lang="fr-FR"/>
          </a:p>
        </p:txBody>
      </p:sp>
      <p:sp>
        <p:nvSpPr>
          <p:cNvPr id="5" name="Espace réservé du pied de page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68821909-00A8-4817-B770-402392E43693}"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jpe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chart" Target="../charts/char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28604" y="697429"/>
            <a:ext cx="5829300" cy="445547"/>
          </a:xfrm>
        </p:spPr>
        <p:txBody>
          <a:bodyPr>
            <a:noAutofit/>
          </a:bodyPr>
          <a:lstStyle/>
          <a:p>
            <a:r>
              <a:rPr lang="fr-FR" sz="1800" dirty="0" smtClean="0"/>
              <a:t>Facteurs favorisants le décès à domicile d’un enfant en soins palliatifs dans trois pays d’Europe</a:t>
            </a:r>
            <a:endParaRPr lang="fr-FR" sz="1800" dirty="0"/>
          </a:p>
        </p:txBody>
      </p:sp>
      <p:pic>
        <p:nvPicPr>
          <p:cNvPr id="4" name="Image 3" descr="karte-oberrhein.gif"/>
          <p:cNvPicPr>
            <a:picLocks noChangeAspect="1"/>
          </p:cNvPicPr>
          <p:nvPr/>
        </p:nvPicPr>
        <p:blipFill>
          <a:blip r:embed="rId2"/>
          <a:stretch>
            <a:fillRect/>
          </a:stretch>
        </p:blipFill>
        <p:spPr>
          <a:xfrm>
            <a:off x="142853" y="1133477"/>
            <a:ext cx="1143007" cy="1425629"/>
          </a:xfrm>
          <a:prstGeom prst="rect">
            <a:avLst/>
          </a:prstGeom>
        </p:spPr>
      </p:pic>
      <p:sp>
        <p:nvSpPr>
          <p:cNvPr id="6" name="Textplatzhalter 9"/>
          <p:cNvSpPr txBox="1">
            <a:spLocks/>
          </p:cNvSpPr>
          <p:nvPr/>
        </p:nvSpPr>
        <p:spPr>
          <a:xfrm>
            <a:off x="1571612" y="1214414"/>
            <a:ext cx="4929198" cy="10001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i="0" u="none" strike="noStrike" kern="1200" cap="none" spc="0" normalizeH="0" baseline="0" noProof="0" dirty="0" err="1" smtClean="0">
                <a:ln>
                  <a:noFill/>
                </a:ln>
                <a:solidFill>
                  <a:schemeClr val="tx1">
                    <a:tint val="75000"/>
                  </a:schemeClr>
                </a:solidFill>
                <a:effectLst/>
                <a:uLnTx/>
                <a:uFillTx/>
                <a:latin typeface="+mn-lt"/>
                <a:ea typeface="+mn-ea"/>
                <a:cs typeface="+mn-cs"/>
              </a:rPr>
              <a:t>Auteur</a:t>
            </a:r>
            <a:r>
              <a:rPr kumimoji="0" lang="de-DE" sz="80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de-DE" sz="800" b="1" i="0" u="none" strike="noStrike" kern="1200" cap="none" spc="0" normalizeH="0" baseline="0" noProof="0" dirty="0" err="1" smtClean="0">
                <a:ln>
                  <a:noFill/>
                </a:ln>
                <a:solidFill>
                  <a:schemeClr val="tx1">
                    <a:tint val="75000"/>
                  </a:schemeClr>
                </a:solidFill>
                <a:effectLst/>
                <a:uLnTx/>
                <a:uFillTx/>
                <a:latin typeface="+mn-lt"/>
                <a:ea typeface="+mn-ea"/>
                <a:cs typeface="+mn-cs"/>
              </a:rPr>
              <a:t>Dr</a:t>
            </a:r>
            <a:r>
              <a:rPr kumimoji="0" lang="de-DE" sz="800" b="1"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de-DE" sz="800" b="1" i="0" u="none" strike="noStrike" kern="1200" cap="none" spc="0" normalizeH="0" baseline="0" noProof="0" dirty="0" err="1" smtClean="0">
                <a:ln>
                  <a:noFill/>
                </a:ln>
                <a:solidFill>
                  <a:schemeClr val="tx1">
                    <a:tint val="75000"/>
                  </a:schemeClr>
                </a:solidFill>
                <a:effectLst/>
                <a:uLnTx/>
                <a:uFillTx/>
                <a:latin typeface="+mn-lt"/>
                <a:ea typeface="+mn-ea"/>
                <a:cs typeface="+mn-cs"/>
              </a:rPr>
              <a:t>Cojean</a:t>
            </a:r>
            <a:r>
              <a:rPr kumimoji="0" lang="de-DE" sz="800" b="1" i="0" u="none" strike="noStrike" kern="1200" cap="none" spc="0" normalizeH="0" baseline="0" noProof="0" dirty="0" smtClean="0">
                <a:ln>
                  <a:noFill/>
                </a:ln>
                <a:solidFill>
                  <a:schemeClr val="tx1">
                    <a:tint val="75000"/>
                  </a:schemeClr>
                </a:solidFill>
                <a:effectLst/>
                <a:uLnTx/>
                <a:uFillTx/>
                <a:latin typeface="+mn-lt"/>
                <a:ea typeface="+mn-ea"/>
                <a:cs typeface="+mn-cs"/>
              </a:rPr>
              <a:t> N.</a:t>
            </a:r>
            <a:r>
              <a:rPr kumimoji="0" lang="de-DE" sz="800" b="0" i="0" u="none" strike="noStrike" kern="1200" cap="none" spc="0" normalizeH="0" baseline="30000" noProof="0" dirty="0" smtClean="0">
                <a:ln>
                  <a:noFill/>
                </a:ln>
                <a:solidFill>
                  <a:schemeClr val="tx1">
                    <a:tint val="75000"/>
                  </a:schemeClr>
                </a:solidFill>
                <a:effectLst/>
                <a:uLnTx/>
                <a:uFillTx/>
                <a:latin typeface="+mn-lt"/>
                <a:ea typeface="+mn-ea"/>
                <a:cs typeface="+mn-cs"/>
              </a:rPr>
              <a:t>1 </a:t>
            </a:r>
            <a:r>
              <a:rPr kumimoji="0" lang="de-DE" sz="800" b="1" i="0" u="none" strike="noStrike" kern="1200" cap="none" spc="0" normalizeH="0" baseline="0" noProof="0" dirty="0" err="1" smtClean="0">
                <a:ln>
                  <a:noFill/>
                </a:ln>
                <a:solidFill>
                  <a:schemeClr val="tx1">
                    <a:tint val="75000"/>
                  </a:schemeClr>
                </a:solidFill>
                <a:effectLst/>
                <a:uLnTx/>
                <a:uFillTx/>
                <a:latin typeface="+mn-lt"/>
                <a:ea typeface="+mn-ea"/>
                <a:cs typeface="+mn-cs"/>
              </a:rPr>
              <a:t>pour</a:t>
            </a:r>
            <a:r>
              <a:rPr kumimoji="0" lang="de-DE" sz="800" b="1" i="0" u="none" strike="noStrike" kern="1200" cap="none" spc="0" normalizeH="0" baseline="0" noProof="0" dirty="0" smtClean="0">
                <a:ln>
                  <a:noFill/>
                </a:ln>
                <a:solidFill>
                  <a:schemeClr val="tx1">
                    <a:tint val="75000"/>
                  </a:schemeClr>
                </a:solidFill>
                <a:effectLst/>
                <a:uLnTx/>
                <a:uFillTx/>
                <a:latin typeface="+mn-lt"/>
                <a:ea typeface="+mn-ea"/>
                <a:cs typeface="+mn-cs"/>
              </a:rPr>
              <a:t> le </a:t>
            </a:r>
            <a:r>
              <a:rPr kumimoji="0" lang="de-DE" sz="800" b="1" i="0" u="none" strike="noStrike" kern="1200" cap="none" spc="0" normalizeH="0" baseline="0" noProof="0" dirty="0" err="1" smtClean="0">
                <a:ln>
                  <a:noFill/>
                </a:ln>
                <a:solidFill>
                  <a:schemeClr val="tx1">
                    <a:tint val="75000"/>
                  </a:schemeClr>
                </a:solidFill>
                <a:effectLst/>
                <a:uLnTx/>
                <a:uFillTx/>
                <a:latin typeface="+mn-lt"/>
                <a:ea typeface="+mn-ea"/>
                <a:cs typeface="+mn-cs"/>
              </a:rPr>
              <a:t>groupe</a:t>
            </a:r>
            <a:r>
              <a:rPr kumimoji="0" lang="de-DE" sz="800" b="1"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de-DE" sz="800" b="1" i="0" u="none" strike="noStrike" kern="1200" cap="none" spc="0" normalizeH="0" baseline="0" noProof="0" dirty="0" err="1" smtClean="0">
                <a:ln>
                  <a:noFill/>
                </a:ln>
                <a:solidFill>
                  <a:schemeClr val="tx1">
                    <a:tint val="75000"/>
                  </a:schemeClr>
                </a:solidFill>
                <a:effectLst/>
                <a:uLnTx/>
                <a:uFillTx/>
                <a:latin typeface="+mn-lt"/>
                <a:ea typeface="+mn-ea"/>
                <a:cs typeface="+mn-cs"/>
              </a:rPr>
              <a:t>d‘étude</a:t>
            </a:r>
            <a:r>
              <a:rPr kumimoji="0" lang="de-DE" sz="800" b="1" i="0" u="none" strike="noStrike" kern="1200" cap="none" spc="0" normalizeH="0" baseline="0" noProof="0" dirty="0" smtClean="0">
                <a:ln>
                  <a:noFill/>
                </a:ln>
                <a:solidFill>
                  <a:schemeClr val="tx1">
                    <a:tint val="75000"/>
                  </a:schemeClr>
                </a:solidFill>
                <a:effectLst/>
                <a:uLnTx/>
                <a:uFillTx/>
                <a:latin typeface="+mn-lt"/>
                <a:ea typeface="+mn-ea"/>
                <a:cs typeface="+mn-cs"/>
              </a:rPr>
              <a:t> en </a:t>
            </a:r>
            <a:r>
              <a:rPr kumimoji="0" lang="de-DE" sz="800" b="1" i="0" u="none" strike="noStrike" kern="1200" cap="none" spc="0" normalizeH="0" baseline="0" noProof="0" dirty="0" err="1" smtClean="0">
                <a:ln>
                  <a:noFill/>
                </a:ln>
                <a:solidFill>
                  <a:schemeClr val="tx1">
                    <a:tint val="75000"/>
                  </a:schemeClr>
                </a:solidFill>
                <a:effectLst/>
                <a:uLnTx/>
                <a:uFillTx/>
                <a:latin typeface="+mn-lt"/>
                <a:ea typeface="+mn-ea"/>
                <a:cs typeface="+mn-cs"/>
              </a:rPr>
              <a:t>soins</a:t>
            </a:r>
            <a:r>
              <a:rPr kumimoji="0" lang="de-DE" sz="800" b="1"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de-DE" sz="800" b="1" i="0" u="none" strike="noStrike" kern="1200" cap="none" spc="0" normalizeH="0" baseline="0" noProof="0" dirty="0" err="1" smtClean="0">
                <a:ln>
                  <a:noFill/>
                </a:ln>
                <a:solidFill>
                  <a:schemeClr val="tx1">
                    <a:tint val="75000"/>
                  </a:schemeClr>
                </a:solidFill>
                <a:effectLst/>
                <a:uLnTx/>
                <a:uFillTx/>
                <a:latin typeface="+mn-lt"/>
                <a:ea typeface="+mn-ea"/>
                <a:cs typeface="+mn-cs"/>
              </a:rPr>
              <a:t>palliatifs</a:t>
            </a:r>
            <a:r>
              <a:rPr kumimoji="0" lang="de-DE" sz="800" b="1"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de-DE" sz="800" b="1" i="0" u="none" strike="noStrike" kern="1200" cap="none" spc="0" normalizeH="0" baseline="0" noProof="0" dirty="0" err="1" smtClean="0">
                <a:ln>
                  <a:noFill/>
                </a:ln>
                <a:solidFill>
                  <a:schemeClr val="tx1">
                    <a:tint val="75000"/>
                  </a:schemeClr>
                </a:solidFill>
                <a:effectLst/>
                <a:uLnTx/>
                <a:uFillTx/>
                <a:latin typeface="+mn-lt"/>
                <a:ea typeface="+mn-ea"/>
                <a:cs typeface="+mn-cs"/>
              </a:rPr>
              <a:t>pédiatriques</a:t>
            </a:r>
            <a:r>
              <a:rPr kumimoji="0" lang="de-DE" sz="800" b="1" i="0" u="none" strike="noStrike" kern="1200" cap="none" spc="0" normalizeH="0" baseline="0" noProof="0" dirty="0" smtClean="0">
                <a:ln>
                  <a:noFill/>
                </a:ln>
                <a:solidFill>
                  <a:schemeClr val="tx1">
                    <a:tint val="75000"/>
                  </a:schemeClr>
                </a:solidFill>
                <a:effectLst/>
                <a:uLnTx/>
                <a:uFillTx/>
                <a:latin typeface="+mn-lt"/>
                <a:ea typeface="+mn-ea"/>
                <a:cs typeface="+mn-cs"/>
              </a:rPr>
              <a:t> de la </a:t>
            </a:r>
            <a:r>
              <a:rPr kumimoji="0" lang="de-DE" sz="800" b="1" i="0" u="none" strike="noStrike" kern="1200" cap="none" spc="0" normalizeH="0" baseline="0" noProof="0" dirty="0" err="1" smtClean="0">
                <a:ln>
                  <a:noFill/>
                </a:ln>
                <a:solidFill>
                  <a:schemeClr val="tx1">
                    <a:tint val="75000"/>
                  </a:schemeClr>
                </a:solidFill>
                <a:effectLst/>
                <a:uLnTx/>
                <a:uFillTx/>
                <a:latin typeface="+mn-lt"/>
                <a:ea typeface="+mn-ea"/>
                <a:cs typeface="+mn-cs"/>
              </a:rPr>
              <a:t>région</a:t>
            </a:r>
            <a:r>
              <a:rPr kumimoji="0" lang="de-DE" sz="800" b="1" i="0" u="none" strike="noStrike" kern="1200" cap="none" spc="0" normalizeH="0" baseline="0" noProof="0" dirty="0" smtClean="0">
                <a:ln>
                  <a:noFill/>
                </a:ln>
                <a:solidFill>
                  <a:schemeClr val="tx1">
                    <a:tint val="75000"/>
                  </a:schemeClr>
                </a:solidFill>
                <a:effectLst/>
                <a:uLnTx/>
                <a:uFillTx/>
                <a:latin typeface="+mn-lt"/>
                <a:ea typeface="+mn-ea"/>
                <a:cs typeface="+mn-cs"/>
              </a:rPr>
              <a:t> du </a:t>
            </a:r>
            <a:r>
              <a:rPr kumimoji="0" lang="de-DE" sz="800" b="1" i="0" u="none" strike="noStrike" kern="1200" cap="none" spc="0" normalizeH="0" baseline="0" noProof="0" dirty="0" err="1" smtClean="0">
                <a:ln>
                  <a:noFill/>
                </a:ln>
                <a:solidFill>
                  <a:schemeClr val="tx1">
                    <a:tint val="75000"/>
                  </a:schemeClr>
                </a:solidFill>
                <a:effectLst/>
                <a:uLnTx/>
                <a:uFillTx/>
                <a:latin typeface="+mn-lt"/>
                <a:ea typeface="+mn-ea"/>
                <a:cs typeface="+mn-cs"/>
              </a:rPr>
              <a:t>Rhin</a:t>
            </a:r>
            <a:r>
              <a:rPr kumimoji="0" lang="de-DE" sz="800" b="1"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de-DE" sz="800" b="1" i="0" u="none" strike="noStrike" kern="1200" cap="none" spc="0" normalizeH="0" baseline="0" noProof="0" dirty="0" err="1" smtClean="0">
                <a:ln>
                  <a:noFill/>
                </a:ln>
                <a:solidFill>
                  <a:schemeClr val="tx1">
                    <a:tint val="75000"/>
                  </a:schemeClr>
                </a:solidFill>
                <a:effectLst/>
                <a:uLnTx/>
                <a:uFillTx/>
                <a:latin typeface="+mn-lt"/>
                <a:ea typeface="+mn-ea"/>
                <a:cs typeface="+mn-cs"/>
              </a:rPr>
              <a:t>Supérieur</a:t>
            </a:r>
            <a:r>
              <a:rPr kumimoji="0" lang="de-DE" sz="800" b="1"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i="0" u="none" strike="noStrike" kern="1200" cap="none" spc="0" normalizeH="0" baseline="0" noProof="0" dirty="0" err="1" smtClean="0">
                <a:ln>
                  <a:noFill/>
                </a:ln>
                <a:solidFill>
                  <a:schemeClr val="tx1">
                    <a:tint val="75000"/>
                  </a:schemeClr>
                </a:solidFill>
                <a:effectLst/>
                <a:uLnTx/>
                <a:uFillTx/>
                <a:latin typeface="+mn-lt"/>
                <a:ea typeface="+mn-ea"/>
                <a:cs typeface="+mn-cs"/>
              </a:rPr>
              <a:t>Upper</a:t>
            </a:r>
            <a:r>
              <a:rPr kumimoji="0" lang="de-DE" sz="800" i="0" u="none" strike="noStrike" kern="1200" cap="none" spc="0" normalizeH="0" baseline="0" noProof="0" dirty="0" smtClean="0">
                <a:ln>
                  <a:noFill/>
                </a:ln>
                <a:solidFill>
                  <a:schemeClr val="tx1">
                    <a:tint val="75000"/>
                  </a:schemeClr>
                </a:solidFill>
                <a:effectLst/>
                <a:uLnTx/>
                <a:uFillTx/>
                <a:latin typeface="+mn-lt"/>
                <a:ea typeface="+mn-ea"/>
                <a:cs typeface="+mn-cs"/>
              </a:rPr>
              <a:t> Rhein </a:t>
            </a:r>
            <a:r>
              <a:rPr kumimoji="0" lang="de-DE" sz="800" i="0" u="none" strike="noStrike" kern="1200" cap="none" spc="0" normalizeH="0" baseline="0" noProof="0" dirty="0" err="1" smtClean="0">
                <a:ln>
                  <a:noFill/>
                </a:ln>
                <a:solidFill>
                  <a:schemeClr val="tx1">
                    <a:tint val="75000"/>
                  </a:schemeClr>
                </a:solidFill>
                <a:effectLst/>
                <a:uLnTx/>
                <a:uFillTx/>
                <a:latin typeface="+mn-lt"/>
                <a:ea typeface="+mn-ea"/>
                <a:cs typeface="+mn-cs"/>
              </a:rPr>
              <a:t>Pediatric</a:t>
            </a:r>
            <a:r>
              <a:rPr kumimoji="0" lang="de-DE" sz="800" i="0" u="none" strike="noStrike" kern="1200" cap="none" spc="0" normalizeH="0" baseline="0" noProof="0" dirty="0" smtClean="0">
                <a:ln>
                  <a:noFill/>
                </a:ln>
                <a:solidFill>
                  <a:schemeClr val="tx1">
                    <a:tint val="75000"/>
                  </a:schemeClr>
                </a:solidFill>
                <a:effectLst/>
                <a:uLnTx/>
                <a:uFillTx/>
                <a:latin typeface="+mn-lt"/>
                <a:ea typeface="+mn-ea"/>
                <a:cs typeface="+mn-cs"/>
              </a:rPr>
              <a:t> Palliative Care Study Group (URPPCSG): </a:t>
            </a:r>
          </a:p>
          <a:p>
            <a:r>
              <a:rPr kumimoji="0" lang="de-DE" sz="800" i="0" u="none" strike="noStrike" kern="1200" cap="none" spc="0" normalizeH="0" baseline="0" noProof="0" dirty="0" smtClean="0">
                <a:ln>
                  <a:noFill/>
                </a:ln>
                <a:solidFill>
                  <a:schemeClr val="tx1">
                    <a:tint val="75000"/>
                  </a:schemeClr>
                </a:solidFill>
                <a:effectLst/>
                <a:uLnTx/>
                <a:uFillTx/>
                <a:latin typeface="+mn-lt"/>
                <a:ea typeface="+mn-ea"/>
                <a:cs typeface="+mn-cs"/>
              </a:rPr>
              <a:t>Deckers, M.</a:t>
            </a:r>
            <a:r>
              <a:rPr lang="de-DE" sz="800" baseline="30000" dirty="0" smtClean="0">
                <a:solidFill>
                  <a:schemeClr val="tx1">
                    <a:tint val="75000"/>
                  </a:schemeClr>
                </a:solidFill>
              </a:rPr>
              <a:t>2</a:t>
            </a:r>
            <a:r>
              <a:rPr kumimoji="0" lang="de-DE" sz="800" i="0" u="none" strike="noStrike" kern="1200" cap="none" spc="0" normalizeH="0" baseline="0" noProof="0" dirty="0" smtClean="0">
                <a:ln>
                  <a:noFill/>
                </a:ln>
                <a:solidFill>
                  <a:schemeClr val="tx1">
                    <a:tint val="75000"/>
                  </a:schemeClr>
                </a:solidFill>
                <a:effectLst/>
                <a:uLnTx/>
                <a:uFillTx/>
                <a:latin typeface="+mn-lt"/>
                <a:ea typeface="+mn-ea"/>
                <a:cs typeface="+mn-cs"/>
              </a:rPr>
              <a:t>; Barth, M.</a:t>
            </a:r>
            <a:r>
              <a:rPr lang="de-DE" sz="800" baseline="30000" dirty="0">
                <a:solidFill>
                  <a:schemeClr val="tx1">
                    <a:tint val="75000"/>
                  </a:schemeClr>
                </a:solidFill>
              </a:rPr>
              <a:t>2</a:t>
            </a:r>
            <a:r>
              <a:rPr kumimoji="0" lang="de-DE" sz="80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de-DE" sz="800" i="0" u="none" strike="noStrike" kern="1200" cap="none" spc="0" normalizeH="0" baseline="0" noProof="0" dirty="0" err="1" smtClean="0">
                <a:ln>
                  <a:noFill/>
                </a:ln>
                <a:solidFill>
                  <a:schemeClr val="tx1">
                    <a:tint val="75000"/>
                  </a:schemeClr>
                </a:solidFill>
                <a:effectLst/>
                <a:uLnTx/>
                <a:uFillTx/>
                <a:latin typeface="+mn-lt"/>
                <a:ea typeface="+mn-ea"/>
                <a:cs typeface="+mn-cs"/>
              </a:rPr>
              <a:t>Lerach</a:t>
            </a:r>
            <a:r>
              <a:rPr kumimoji="0" lang="de-DE" sz="800" i="0" u="none" strike="noStrike" kern="1200" cap="none" spc="0" normalizeH="0" baseline="0" noProof="0" dirty="0" smtClean="0">
                <a:ln>
                  <a:noFill/>
                </a:ln>
                <a:solidFill>
                  <a:schemeClr val="tx1">
                    <a:tint val="75000"/>
                  </a:schemeClr>
                </a:solidFill>
                <a:effectLst/>
                <a:uLnTx/>
                <a:uFillTx/>
                <a:latin typeface="+mn-lt"/>
                <a:ea typeface="+mn-ea"/>
                <a:cs typeface="+mn-cs"/>
              </a:rPr>
              <a:t>, T.</a:t>
            </a:r>
            <a:r>
              <a:rPr lang="de-DE" sz="800" baseline="30000" dirty="0">
                <a:solidFill>
                  <a:schemeClr val="tx1">
                    <a:tint val="75000"/>
                  </a:schemeClr>
                </a:solidFill>
              </a:rPr>
              <a:t>2</a:t>
            </a:r>
            <a:r>
              <a:rPr kumimoji="0" lang="de-DE" sz="800" i="0" u="none" strike="noStrike" kern="1200" cap="none" spc="0" normalizeH="0" baseline="0" noProof="0" dirty="0" smtClean="0">
                <a:ln>
                  <a:noFill/>
                </a:ln>
                <a:solidFill>
                  <a:schemeClr val="tx1">
                    <a:tint val="75000"/>
                  </a:schemeClr>
                </a:solidFill>
                <a:effectLst/>
                <a:uLnTx/>
                <a:uFillTx/>
                <a:latin typeface="+mn-lt"/>
                <a:ea typeface="+mn-ea"/>
                <a:cs typeface="+mn-cs"/>
              </a:rPr>
              <a:t>; van </a:t>
            </a:r>
            <a:r>
              <a:rPr kumimoji="0" lang="de-DE" sz="800" i="0" u="none" strike="noStrike" kern="1200" cap="none" spc="0" normalizeH="0" baseline="0" noProof="0" dirty="0" err="1" smtClean="0">
                <a:ln>
                  <a:noFill/>
                </a:ln>
                <a:solidFill>
                  <a:schemeClr val="tx1">
                    <a:tint val="75000"/>
                  </a:schemeClr>
                </a:solidFill>
                <a:effectLst/>
                <a:uLnTx/>
                <a:uFillTx/>
                <a:latin typeface="+mn-lt"/>
                <a:ea typeface="+mn-ea"/>
                <a:cs typeface="+mn-cs"/>
              </a:rPr>
              <a:t>Buiren</a:t>
            </a:r>
            <a:r>
              <a:rPr kumimoji="0" lang="de-DE" sz="800" i="0" u="none" strike="noStrike" kern="1200" cap="none" spc="0" normalizeH="0" baseline="0" noProof="0" dirty="0" smtClean="0">
                <a:ln>
                  <a:noFill/>
                </a:ln>
                <a:solidFill>
                  <a:schemeClr val="tx1">
                    <a:tint val="75000"/>
                  </a:schemeClr>
                </a:solidFill>
                <a:effectLst/>
                <a:uLnTx/>
                <a:uFillTx/>
                <a:latin typeface="+mn-lt"/>
                <a:ea typeface="+mn-ea"/>
                <a:cs typeface="+mn-cs"/>
              </a:rPr>
              <a:t>, M.</a:t>
            </a:r>
            <a:r>
              <a:rPr lang="de-DE" sz="800" baseline="30000" dirty="0">
                <a:solidFill>
                  <a:schemeClr val="tx1">
                    <a:tint val="75000"/>
                  </a:schemeClr>
                </a:solidFill>
              </a:rPr>
              <a:t>2</a:t>
            </a:r>
            <a:r>
              <a:rPr kumimoji="0" lang="de-DE" sz="800" i="0" u="none" strike="noStrike" kern="1200" cap="none" spc="0" normalizeH="0" baseline="0" noProof="0" dirty="0" smtClean="0">
                <a:ln>
                  <a:noFill/>
                </a:ln>
                <a:solidFill>
                  <a:schemeClr val="tx1">
                    <a:tint val="75000"/>
                  </a:schemeClr>
                </a:solidFill>
                <a:effectLst/>
                <a:uLnTx/>
                <a:uFillTx/>
                <a:latin typeface="+mn-lt"/>
                <a:ea typeface="+mn-ea"/>
                <a:cs typeface="+mn-cs"/>
              </a:rPr>
              <a:t>; Niemeyer, C.</a:t>
            </a:r>
            <a:r>
              <a:rPr lang="de-DE" sz="800" baseline="30000" dirty="0" smtClean="0">
                <a:solidFill>
                  <a:schemeClr val="tx1">
                    <a:tint val="75000"/>
                  </a:schemeClr>
                </a:solidFill>
              </a:rPr>
              <a:t>2</a:t>
            </a:r>
            <a:r>
              <a:rPr lang="de-DE" sz="800" dirty="0" smtClean="0">
                <a:solidFill>
                  <a:schemeClr val="tx1">
                    <a:tint val="75000"/>
                  </a:schemeClr>
                </a:solidFill>
              </a:rPr>
              <a:t> ; Hauri, K.</a:t>
            </a:r>
            <a:r>
              <a:rPr lang="de-DE" sz="800" baseline="30000" dirty="0" smtClean="0">
                <a:solidFill>
                  <a:schemeClr val="tx1">
                    <a:tint val="75000"/>
                  </a:schemeClr>
                </a:solidFill>
              </a:rPr>
              <a:t>3</a:t>
            </a:r>
            <a:r>
              <a:rPr lang="de-DE" sz="800" dirty="0" smtClean="0">
                <a:solidFill>
                  <a:schemeClr val="tx1">
                    <a:tint val="75000"/>
                  </a:schemeClr>
                </a:solidFill>
              </a:rPr>
              <a:t>;</a:t>
            </a:r>
            <a:r>
              <a:rPr lang="de-DE" sz="800" baseline="30000" dirty="0" smtClean="0">
                <a:solidFill>
                  <a:schemeClr val="tx1">
                    <a:tint val="75000"/>
                  </a:schemeClr>
                </a:solidFill>
              </a:rPr>
              <a:t> </a:t>
            </a:r>
            <a:r>
              <a:rPr lang="de-DE" sz="800" dirty="0" err="1" smtClean="0">
                <a:solidFill>
                  <a:schemeClr val="tx1">
                    <a:tint val="75000"/>
                  </a:schemeClr>
                </a:solidFill>
              </a:rPr>
              <a:t>Scheinemann</a:t>
            </a:r>
            <a:r>
              <a:rPr lang="de-DE" sz="800" dirty="0" smtClean="0">
                <a:solidFill>
                  <a:schemeClr val="tx1">
                    <a:tint val="75000"/>
                  </a:schemeClr>
                </a:solidFill>
              </a:rPr>
              <a:t>, K.</a:t>
            </a:r>
            <a:r>
              <a:rPr lang="de-DE" sz="800" baseline="30000" dirty="0" smtClean="0">
                <a:solidFill>
                  <a:schemeClr val="tx1">
                    <a:tint val="75000"/>
                  </a:schemeClr>
                </a:solidFill>
              </a:rPr>
              <a:t>3</a:t>
            </a:r>
            <a:endParaRPr kumimoji="0" lang="de-DE" sz="800" i="0" u="none" strike="noStrike" kern="1200" cap="none" spc="0" normalizeH="0" baseline="30000" noProof="0" dirty="0" smtClean="0">
              <a:ln>
                <a:noFill/>
              </a:ln>
              <a:solidFill>
                <a:schemeClr val="tx1">
                  <a:tint val="75000"/>
                </a:schemeClr>
              </a:solidFill>
              <a:effectLst/>
              <a:uLnTx/>
              <a:uFillTx/>
              <a:latin typeface="+mn-lt"/>
              <a:ea typeface="+mn-ea"/>
              <a:cs typeface="+mn-cs"/>
            </a:endParaRPr>
          </a:p>
          <a:p>
            <a:r>
              <a:rPr lang="de-DE" sz="800" baseline="30000" dirty="0" smtClean="0">
                <a:solidFill>
                  <a:schemeClr val="tx1">
                    <a:tint val="75000"/>
                  </a:schemeClr>
                </a:solidFill>
              </a:rPr>
              <a:t>1</a:t>
            </a:r>
            <a:r>
              <a:rPr lang="de-DE" sz="800" dirty="0" smtClean="0">
                <a:solidFill>
                  <a:schemeClr val="tx1">
                    <a:tint val="75000"/>
                  </a:schemeClr>
                </a:solidFill>
              </a:rPr>
              <a:t>ERRSPP </a:t>
            </a:r>
            <a:r>
              <a:rPr lang="de-DE" sz="800" dirty="0" err="1" smtClean="0">
                <a:solidFill>
                  <a:schemeClr val="tx1">
                    <a:tint val="75000"/>
                  </a:schemeClr>
                </a:solidFill>
              </a:rPr>
              <a:t>Alsace</a:t>
            </a:r>
            <a:r>
              <a:rPr lang="de-DE" sz="800" dirty="0" smtClean="0">
                <a:solidFill>
                  <a:schemeClr val="tx1">
                    <a:tint val="75000"/>
                  </a:schemeClr>
                </a:solidFill>
              </a:rPr>
              <a:t>, </a:t>
            </a:r>
            <a:r>
              <a:rPr lang="de-DE" sz="800" dirty="0" err="1" smtClean="0">
                <a:solidFill>
                  <a:schemeClr val="tx1">
                    <a:tint val="75000"/>
                  </a:schemeClr>
                </a:solidFill>
              </a:rPr>
              <a:t>Hôpitaux</a:t>
            </a:r>
            <a:r>
              <a:rPr lang="de-DE" sz="800" dirty="0" smtClean="0">
                <a:solidFill>
                  <a:schemeClr val="tx1">
                    <a:tint val="75000"/>
                  </a:schemeClr>
                </a:solidFill>
              </a:rPr>
              <a:t> </a:t>
            </a:r>
            <a:r>
              <a:rPr lang="de-DE" sz="800" dirty="0" err="1" smtClean="0">
                <a:solidFill>
                  <a:schemeClr val="tx1">
                    <a:tint val="75000"/>
                  </a:schemeClr>
                </a:solidFill>
              </a:rPr>
              <a:t>Universitaires</a:t>
            </a:r>
            <a:r>
              <a:rPr lang="de-DE" sz="800" dirty="0" smtClean="0">
                <a:solidFill>
                  <a:schemeClr val="tx1">
                    <a:tint val="75000"/>
                  </a:schemeClr>
                </a:solidFill>
              </a:rPr>
              <a:t> de Strasbourg, France</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800" baseline="30000" dirty="0" smtClean="0">
                <a:solidFill>
                  <a:schemeClr val="tx1">
                    <a:tint val="75000"/>
                  </a:schemeClr>
                </a:solidFill>
              </a:rPr>
              <a:t>2</a:t>
            </a:r>
            <a:r>
              <a:rPr kumimoji="0" lang="de-DE" sz="800" b="0" i="0" u="none" strike="noStrike" kern="1200" cap="none" spc="0" normalizeH="0" baseline="0" noProof="0" dirty="0" smtClean="0">
                <a:ln>
                  <a:noFill/>
                </a:ln>
                <a:solidFill>
                  <a:schemeClr val="tx1">
                    <a:tint val="75000"/>
                  </a:schemeClr>
                </a:solidFill>
                <a:effectLst/>
                <a:uLnTx/>
                <a:uFillTx/>
                <a:latin typeface="+mn-lt"/>
                <a:ea typeface="+mn-ea"/>
                <a:cs typeface="+mn-cs"/>
              </a:rPr>
              <a:t>Zentrum für Kinder- und Jugendmedizin, Universitätsklinikum Freiburg, Freiburg, </a:t>
            </a:r>
            <a:r>
              <a:rPr kumimoji="0" lang="de-DE" sz="800" b="0" i="0" u="none" strike="noStrike" kern="1200" cap="none" spc="0" normalizeH="0" baseline="0" noProof="0" dirty="0" err="1" smtClean="0">
                <a:ln>
                  <a:noFill/>
                </a:ln>
                <a:solidFill>
                  <a:schemeClr val="tx1">
                    <a:tint val="75000"/>
                  </a:schemeClr>
                </a:solidFill>
                <a:effectLst/>
                <a:uLnTx/>
                <a:uFillTx/>
                <a:latin typeface="+mn-lt"/>
                <a:ea typeface="+mn-ea"/>
                <a:cs typeface="+mn-cs"/>
              </a:rPr>
              <a:t>Allemagne</a:t>
            </a:r>
            <a:endParaRPr kumimoji="0" lang="de-DE" sz="8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30000" noProof="0" dirty="0" smtClean="0">
                <a:ln>
                  <a:noFill/>
                </a:ln>
                <a:solidFill>
                  <a:schemeClr val="tx1">
                    <a:tint val="75000"/>
                  </a:schemeClr>
                </a:solidFill>
                <a:effectLst/>
                <a:uLnTx/>
                <a:uFillTx/>
                <a:latin typeface="+mn-lt"/>
                <a:ea typeface="+mn-ea"/>
                <a:cs typeface="+mn-cs"/>
              </a:rPr>
              <a:t>3</a:t>
            </a:r>
            <a:r>
              <a:rPr kumimoji="0" lang="de-DE" sz="800" b="0" i="0" u="none" strike="noStrike" kern="1200" cap="none" spc="0" normalizeH="0" baseline="0" noProof="0" dirty="0" smtClean="0">
                <a:ln>
                  <a:noFill/>
                </a:ln>
                <a:solidFill>
                  <a:schemeClr val="tx1">
                    <a:tint val="75000"/>
                  </a:schemeClr>
                </a:solidFill>
                <a:effectLst/>
                <a:uLnTx/>
                <a:uFillTx/>
                <a:latin typeface="+mn-lt"/>
                <a:ea typeface="+mn-ea"/>
                <a:cs typeface="+mn-cs"/>
              </a:rPr>
              <a:t>Universitäts-Kinderspital beider Basel, UKBB, Basel, Suisse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8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7" name="ZoneTexte 6"/>
          <p:cNvSpPr txBox="1"/>
          <p:nvPr/>
        </p:nvSpPr>
        <p:spPr>
          <a:xfrm>
            <a:off x="1428736" y="2071670"/>
            <a:ext cx="4714908" cy="784830"/>
          </a:xfrm>
          <a:prstGeom prst="rect">
            <a:avLst/>
          </a:prstGeom>
          <a:noFill/>
        </p:spPr>
        <p:txBody>
          <a:bodyPr wrap="square" rtlCol="0">
            <a:spAutoFit/>
          </a:bodyPr>
          <a:lstStyle/>
          <a:p>
            <a:pPr algn="just"/>
            <a:r>
              <a:rPr lang="fr-FR" sz="900" dirty="0" smtClean="0"/>
              <a:t>Un groupe de travail transfrontalier s’est constitué en 2017, regroupant trois équipes régionales de soins palliatifs pédiatriques d’Allemagne, de France et de Suisse. L’idée générale est d’analyser la prise en charge palliative de nos trois régions européennes au regard des Lois, des éléments  économiques, de la Culture et de l’Ethique. </a:t>
            </a:r>
          </a:p>
          <a:p>
            <a:pPr algn="just"/>
            <a:r>
              <a:rPr lang="fr-FR" sz="900" dirty="0" smtClean="0"/>
              <a:t>Un de nos thèmes de travail est l’accompagnement de l’enfant et de sa famille au domicile. </a:t>
            </a:r>
            <a:endParaRPr lang="fr-FR" sz="900" dirty="0"/>
          </a:p>
        </p:txBody>
      </p:sp>
      <p:graphicFrame>
        <p:nvGraphicFramePr>
          <p:cNvPr id="9" name="Tableau 8"/>
          <p:cNvGraphicFramePr>
            <a:graphicFrameLocks noGrp="1"/>
          </p:cNvGraphicFramePr>
          <p:nvPr/>
        </p:nvGraphicFramePr>
        <p:xfrm>
          <a:off x="214290" y="3000364"/>
          <a:ext cx="2786081" cy="1524000"/>
        </p:xfrm>
        <a:graphic>
          <a:graphicData uri="http://schemas.openxmlformats.org/drawingml/2006/table">
            <a:tbl>
              <a:tblPr firstRow="1" bandRow="1">
                <a:tableStyleId>{5C22544A-7EE6-4342-B048-85BDC9FD1C3A}</a:tableStyleId>
              </a:tblPr>
              <a:tblGrid>
                <a:gridCol w="870650">
                  <a:extLst>
                    <a:ext uri="{9D8B030D-6E8A-4147-A177-3AD203B41FA5}">
                      <a16:colId xmlns:a16="http://schemas.microsoft.com/office/drawing/2014/main" val="20000"/>
                    </a:ext>
                  </a:extLst>
                </a:gridCol>
                <a:gridCol w="558108">
                  <a:extLst>
                    <a:ext uri="{9D8B030D-6E8A-4147-A177-3AD203B41FA5}">
                      <a16:colId xmlns:a16="http://schemas.microsoft.com/office/drawing/2014/main" val="20001"/>
                    </a:ext>
                  </a:extLst>
                </a:gridCol>
                <a:gridCol w="571504">
                  <a:extLst>
                    <a:ext uri="{9D8B030D-6E8A-4147-A177-3AD203B41FA5}">
                      <a16:colId xmlns:a16="http://schemas.microsoft.com/office/drawing/2014/main" val="20002"/>
                    </a:ext>
                  </a:extLst>
                </a:gridCol>
                <a:gridCol w="785819">
                  <a:extLst>
                    <a:ext uri="{9D8B030D-6E8A-4147-A177-3AD203B41FA5}">
                      <a16:colId xmlns:a16="http://schemas.microsoft.com/office/drawing/2014/main" val="20003"/>
                    </a:ext>
                  </a:extLst>
                </a:gridCol>
              </a:tblGrid>
              <a:tr h="190501">
                <a:tc>
                  <a:txBody>
                    <a:bodyPr/>
                    <a:lstStyle/>
                    <a:p>
                      <a:endParaRPr lang="fr-FR" sz="800" dirty="0"/>
                    </a:p>
                  </a:txBody>
                  <a:tcPr/>
                </a:tc>
                <a:tc>
                  <a:txBody>
                    <a:bodyPr/>
                    <a:lstStyle/>
                    <a:p>
                      <a:r>
                        <a:rPr lang="fr-FR" sz="800" dirty="0" smtClean="0"/>
                        <a:t>Alsace</a:t>
                      </a:r>
                      <a:endParaRPr lang="fr-FR" sz="800" dirty="0"/>
                    </a:p>
                  </a:txBody>
                  <a:tcPr/>
                </a:tc>
                <a:tc>
                  <a:txBody>
                    <a:bodyPr/>
                    <a:lstStyle/>
                    <a:p>
                      <a:r>
                        <a:rPr lang="fr-FR" sz="800" dirty="0" smtClean="0"/>
                        <a:t>Bâle</a:t>
                      </a:r>
                      <a:endParaRPr lang="fr-FR" sz="800" dirty="0"/>
                    </a:p>
                  </a:txBody>
                  <a:tcPr/>
                </a:tc>
                <a:tc>
                  <a:txBody>
                    <a:bodyPr/>
                    <a:lstStyle/>
                    <a:p>
                      <a:r>
                        <a:rPr lang="fr-FR" sz="800" dirty="0" smtClean="0"/>
                        <a:t>Bade-Wurtemberg</a:t>
                      </a:r>
                      <a:endParaRPr lang="fr-FR" sz="800" dirty="0"/>
                    </a:p>
                  </a:txBody>
                  <a:tcPr/>
                </a:tc>
                <a:extLst>
                  <a:ext uri="{0D108BD9-81ED-4DB2-BD59-A6C34878D82A}">
                    <a16:rowId xmlns:a16="http://schemas.microsoft.com/office/drawing/2014/main" val="10000"/>
                  </a:ext>
                </a:extLst>
              </a:tr>
              <a:tr h="190501">
                <a:tc>
                  <a:txBody>
                    <a:bodyPr/>
                    <a:lstStyle/>
                    <a:p>
                      <a:r>
                        <a:rPr lang="fr-FR" sz="800" dirty="0" smtClean="0"/>
                        <a:t>Pédiatre</a:t>
                      </a:r>
                      <a:endParaRPr lang="fr-FR" sz="800" dirty="0"/>
                    </a:p>
                  </a:txBody>
                  <a:tcPr/>
                </a:tc>
                <a:tc>
                  <a:txBody>
                    <a:bodyPr/>
                    <a:lstStyle/>
                    <a:p>
                      <a:r>
                        <a:rPr lang="fr-FR" sz="800" dirty="0" smtClean="0"/>
                        <a:t>1 ETP</a:t>
                      </a:r>
                      <a:endParaRPr lang="fr-FR" sz="800" dirty="0"/>
                    </a:p>
                  </a:txBody>
                  <a:tcPr/>
                </a:tc>
                <a:tc>
                  <a:txBody>
                    <a:bodyPr/>
                    <a:lstStyle/>
                    <a:p>
                      <a:r>
                        <a:rPr lang="fr-FR" sz="800" dirty="0" smtClean="0"/>
                        <a:t>bénévole</a:t>
                      </a:r>
                      <a:endParaRPr lang="fr-FR" sz="800" dirty="0"/>
                    </a:p>
                  </a:txBody>
                  <a:tcPr/>
                </a:tc>
                <a:tc>
                  <a:txBody>
                    <a:bodyPr/>
                    <a:lstStyle/>
                    <a:p>
                      <a:r>
                        <a:rPr lang="fr-FR" sz="800" dirty="0" smtClean="0"/>
                        <a:t>2 ETP</a:t>
                      </a:r>
                      <a:endParaRPr lang="fr-FR" sz="800" dirty="0"/>
                    </a:p>
                  </a:txBody>
                  <a:tcPr/>
                </a:tc>
                <a:extLst>
                  <a:ext uri="{0D108BD9-81ED-4DB2-BD59-A6C34878D82A}">
                    <a16:rowId xmlns:a16="http://schemas.microsoft.com/office/drawing/2014/main" val="10001"/>
                  </a:ext>
                </a:extLst>
              </a:tr>
              <a:tr h="190501">
                <a:tc>
                  <a:txBody>
                    <a:bodyPr/>
                    <a:lstStyle/>
                    <a:p>
                      <a:r>
                        <a:rPr lang="fr-FR" sz="800" dirty="0" smtClean="0"/>
                        <a:t>Infirmière </a:t>
                      </a:r>
                      <a:endParaRPr lang="fr-FR" sz="800" dirty="0"/>
                    </a:p>
                  </a:txBody>
                  <a:tcPr/>
                </a:tc>
                <a:tc>
                  <a:txBody>
                    <a:bodyPr/>
                    <a:lstStyle/>
                    <a:p>
                      <a:r>
                        <a:rPr lang="fr-FR" sz="800" dirty="0" smtClean="0"/>
                        <a:t>0.5 ETP</a:t>
                      </a:r>
                      <a:endParaRPr lang="fr-FR" sz="800" dirty="0"/>
                    </a:p>
                  </a:txBody>
                  <a:tcPr/>
                </a:tc>
                <a:tc>
                  <a:txBody>
                    <a:bodyPr/>
                    <a:lstStyle/>
                    <a:p>
                      <a:endParaRPr lang="fr-FR" sz="800" dirty="0"/>
                    </a:p>
                  </a:txBody>
                  <a:tcPr/>
                </a:tc>
                <a:tc>
                  <a:txBody>
                    <a:bodyPr/>
                    <a:lstStyle/>
                    <a:p>
                      <a:r>
                        <a:rPr lang="fr-FR" sz="800" dirty="0" smtClean="0"/>
                        <a:t>2 ETP</a:t>
                      </a:r>
                      <a:endParaRPr lang="fr-FR" sz="800" dirty="0"/>
                    </a:p>
                  </a:txBody>
                  <a:tcPr/>
                </a:tc>
                <a:extLst>
                  <a:ext uri="{0D108BD9-81ED-4DB2-BD59-A6C34878D82A}">
                    <a16:rowId xmlns:a16="http://schemas.microsoft.com/office/drawing/2014/main" val="10002"/>
                  </a:ext>
                </a:extLst>
              </a:tr>
              <a:tr h="190501">
                <a:tc>
                  <a:txBody>
                    <a:bodyPr/>
                    <a:lstStyle/>
                    <a:p>
                      <a:r>
                        <a:rPr lang="fr-FR" sz="800" dirty="0" smtClean="0"/>
                        <a:t>Secrétaire </a:t>
                      </a:r>
                      <a:endParaRPr lang="fr-FR" sz="800" dirty="0"/>
                    </a:p>
                  </a:txBody>
                  <a:tcPr/>
                </a:tc>
                <a:tc>
                  <a:txBody>
                    <a:bodyPr/>
                    <a:lstStyle/>
                    <a:p>
                      <a:r>
                        <a:rPr lang="fr-FR" sz="800" dirty="0" smtClean="0"/>
                        <a:t>0.5 ETP</a:t>
                      </a:r>
                      <a:endParaRPr lang="fr-FR" sz="800" dirty="0"/>
                    </a:p>
                  </a:txBody>
                  <a:tcPr/>
                </a:tc>
                <a:tc>
                  <a:txBody>
                    <a:bodyPr/>
                    <a:lstStyle/>
                    <a:p>
                      <a:endParaRPr lang="fr-FR" sz="800"/>
                    </a:p>
                  </a:txBody>
                  <a:tcPr/>
                </a:tc>
                <a:tc>
                  <a:txBody>
                    <a:bodyPr/>
                    <a:lstStyle/>
                    <a:p>
                      <a:r>
                        <a:rPr lang="fr-FR" sz="800" dirty="0" smtClean="0"/>
                        <a:t>0.5 ETP</a:t>
                      </a:r>
                      <a:endParaRPr lang="fr-FR" sz="800" dirty="0"/>
                    </a:p>
                  </a:txBody>
                  <a:tcPr/>
                </a:tc>
                <a:extLst>
                  <a:ext uri="{0D108BD9-81ED-4DB2-BD59-A6C34878D82A}">
                    <a16:rowId xmlns:a16="http://schemas.microsoft.com/office/drawing/2014/main" val="10003"/>
                  </a:ext>
                </a:extLst>
              </a:tr>
              <a:tr h="190501">
                <a:tc>
                  <a:txBody>
                    <a:bodyPr/>
                    <a:lstStyle/>
                    <a:p>
                      <a:r>
                        <a:rPr lang="fr-FR" sz="800" dirty="0" err="1" smtClean="0"/>
                        <a:t>Ass</a:t>
                      </a:r>
                      <a:r>
                        <a:rPr lang="fr-FR" sz="800" dirty="0" smtClean="0"/>
                        <a:t>.</a:t>
                      </a:r>
                      <a:r>
                        <a:rPr lang="fr-FR" sz="800" baseline="0" dirty="0" smtClean="0"/>
                        <a:t> Sociale</a:t>
                      </a:r>
                      <a:r>
                        <a:rPr lang="fr-FR" sz="800" dirty="0" smtClean="0"/>
                        <a:t> </a:t>
                      </a:r>
                      <a:endParaRPr lang="fr-FR" sz="800" dirty="0"/>
                    </a:p>
                  </a:txBody>
                  <a:tcPr/>
                </a:tc>
                <a:tc>
                  <a:txBody>
                    <a:bodyPr/>
                    <a:lstStyle/>
                    <a:p>
                      <a:endParaRPr lang="fr-FR" sz="800"/>
                    </a:p>
                  </a:txBody>
                  <a:tcPr/>
                </a:tc>
                <a:tc>
                  <a:txBody>
                    <a:bodyPr/>
                    <a:lstStyle/>
                    <a:p>
                      <a:endParaRPr lang="fr-FR" sz="800" dirty="0"/>
                    </a:p>
                  </a:txBody>
                  <a:tcPr/>
                </a:tc>
                <a:tc>
                  <a:txBody>
                    <a:bodyPr/>
                    <a:lstStyle/>
                    <a:p>
                      <a:r>
                        <a:rPr lang="fr-FR" sz="800" dirty="0" smtClean="0"/>
                        <a:t>0.3 ETP</a:t>
                      </a:r>
                      <a:endParaRPr lang="fr-FR" sz="800" dirty="0"/>
                    </a:p>
                  </a:txBody>
                  <a:tcPr/>
                </a:tc>
                <a:extLst>
                  <a:ext uri="{0D108BD9-81ED-4DB2-BD59-A6C34878D82A}">
                    <a16:rowId xmlns:a16="http://schemas.microsoft.com/office/drawing/2014/main" val="10004"/>
                  </a:ext>
                </a:extLst>
              </a:tr>
              <a:tr h="190501">
                <a:tc>
                  <a:txBody>
                    <a:bodyPr/>
                    <a:lstStyle/>
                    <a:p>
                      <a:r>
                        <a:rPr lang="fr-FR" sz="800" dirty="0" smtClean="0"/>
                        <a:t>Budget /an</a:t>
                      </a:r>
                      <a:endParaRPr lang="fr-FR" sz="800" dirty="0"/>
                    </a:p>
                  </a:txBody>
                  <a:tcPr/>
                </a:tc>
                <a:tc>
                  <a:txBody>
                    <a:bodyPr/>
                    <a:lstStyle/>
                    <a:p>
                      <a:r>
                        <a:rPr lang="fr-FR" sz="800" dirty="0" smtClean="0"/>
                        <a:t>180 000</a:t>
                      </a:r>
                    </a:p>
                    <a:p>
                      <a:r>
                        <a:rPr lang="fr-FR" sz="800" dirty="0" smtClean="0"/>
                        <a:t>euros</a:t>
                      </a:r>
                      <a:endParaRPr lang="fr-FR" sz="800" dirty="0"/>
                    </a:p>
                  </a:txBody>
                  <a:tcPr/>
                </a:tc>
                <a:tc>
                  <a:txBody>
                    <a:bodyPr/>
                    <a:lstStyle/>
                    <a:p>
                      <a:r>
                        <a:rPr lang="fr-FR" sz="800" dirty="0" smtClean="0"/>
                        <a:t>Pas</a:t>
                      </a:r>
                      <a:r>
                        <a:rPr lang="fr-FR" sz="800" baseline="0" dirty="0" smtClean="0"/>
                        <a:t> de budget </a:t>
                      </a:r>
                      <a:endParaRPr lang="fr-FR" sz="800" dirty="0"/>
                    </a:p>
                  </a:txBody>
                  <a:tcPr/>
                </a:tc>
                <a:tc>
                  <a:txBody>
                    <a:bodyPr/>
                    <a:lstStyle/>
                    <a:p>
                      <a:r>
                        <a:rPr lang="fr-FR" sz="800" dirty="0" smtClean="0"/>
                        <a:t>400 000</a:t>
                      </a:r>
                    </a:p>
                    <a:p>
                      <a:r>
                        <a:rPr lang="fr-FR" sz="800" dirty="0" smtClean="0"/>
                        <a:t>euros</a:t>
                      </a:r>
                      <a:endParaRPr lang="fr-FR" sz="800" dirty="0"/>
                    </a:p>
                  </a:txBody>
                  <a:tcPr/>
                </a:tc>
                <a:extLst>
                  <a:ext uri="{0D108BD9-81ED-4DB2-BD59-A6C34878D82A}">
                    <a16:rowId xmlns:a16="http://schemas.microsoft.com/office/drawing/2014/main" val="10005"/>
                  </a:ext>
                </a:extLst>
              </a:tr>
            </a:tbl>
          </a:graphicData>
        </a:graphic>
      </p:graphicFrame>
      <p:graphicFrame>
        <p:nvGraphicFramePr>
          <p:cNvPr id="10" name="Tableau 9"/>
          <p:cNvGraphicFramePr>
            <a:graphicFrameLocks noGrp="1"/>
          </p:cNvGraphicFramePr>
          <p:nvPr/>
        </p:nvGraphicFramePr>
        <p:xfrm>
          <a:off x="3286126" y="2928926"/>
          <a:ext cx="3143272" cy="1595436"/>
        </p:xfrm>
        <a:graphic>
          <a:graphicData uri="http://schemas.openxmlformats.org/drawingml/2006/table">
            <a:tbl>
              <a:tblPr firstRow="1" bandRow="1">
                <a:tableStyleId>{5C22544A-7EE6-4342-B048-85BDC9FD1C3A}</a:tableStyleId>
              </a:tblPr>
              <a:tblGrid>
                <a:gridCol w="1047757">
                  <a:extLst>
                    <a:ext uri="{9D8B030D-6E8A-4147-A177-3AD203B41FA5}">
                      <a16:colId xmlns:a16="http://schemas.microsoft.com/office/drawing/2014/main" val="20000"/>
                    </a:ext>
                  </a:extLst>
                </a:gridCol>
                <a:gridCol w="523879">
                  <a:extLst>
                    <a:ext uri="{9D8B030D-6E8A-4147-A177-3AD203B41FA5}">
                      <a16:colId xmlns:a16="http://schemas.microsoft.com/office/drawing/2014/main" val="20001"/>
                    </a:ext>
                  </a:extLst>
                </a:gridCol>
                <a:gridCol w="523879">
                  <a:extLst>
                    <a:ext uri="{9D8B030D-6E8A-4147-A177-3AD203B41FA5}">
                      <a16:colId xmlns:a16="http://schemas.microsoft.com/office/drawing/2014/main" val="20002"/>
                    </a:ext>
                  </a:extLst>
                </a:gridCol>
                <a:gridCol w="1047757">
                  <a:extLst>
                    <a:ext uri="{9D8B030D-6E8A-4147-A177-3AD203B41FA5}">
                      <a16:colId xmlns:a16="http://schemas.microsoft.com/office/drawing/2014/main" val="20003"/>
                    </a:ext>
                  </a:extLst>
                </a:gridCol>
              </a:tblGrid>
              <a:tr h="265906">
                <a:tc>
                  <a:txBody>
                    <a:bodyPr/>
                    <a:lstStyle/>
                    <a:p>
                      <a:r>
                        <a:rPr lang="fr-FR" sz="800" dirty="0" smtClean="0"/>
                        <a:t>Activité 2017</a:t>
                      </a:r>
                      <a:endParaRPr lang="fr-FR" sz="800" dirty="0"/>
                    </a:p>
                  </a:txBody>
                  <a:tcPr/>
                </a:tc>
                <a:tc>
                  <a:txBody>
                    <a:bodyPr/>
                    <a:lstStyle/>
                    <a:p>
                      <a:pPr algn="ctr"/>
                      <a:r>
                        <a:rPr lang="fr-FR" sz="800" dirty="0" smtClean="0"/>
                        <a:t>Alsace</a:t>
                      </a:r>
                      <a:endParaRPr lang="fr-FR" sz="800" dirty="0"/>
                    </a:p>
                  </a:txBody>
                  <a:tcPr/>
                </a:tc>
                <a:tc>
                  <a:txBody>
                    <a:bodyPr/>
                    <a:lstStyle/>
                    <a:p>
                      <a:pPr algn="ctr"/>
                      <a:r>
                        <a:rPr lang="fr-FR" sz="800" dirty="0" smtClean="0"/>
                        <a:t>Bâle</a:t>
                      </a:r>
                      <a:endParaRPr lang="fr-FR" sz="800" dirty="0"/>
                    </a:p>
                  </a:txBody>
                  <a:tcPr/>
                </a:tc>
                <a:tc>
                  <a:txBody>
                    <a:bodyPr/>
                    <a:lstStyle/>
                    <a:p>
                      <a:pPr algn="ctr"/>
                      <a:r>
                        <a:rPr lang="fr-FR" sz="800" dirty="0" smtClean="0"/>
                        <a:t>Bade-Wurtemberg</a:t>
                      </a:r>
                      <a:endParaRPr lang="fr-FR" sz="800" dirty="0"/>
                    </a:p>
                  </a:txBody>
                  <a:tcPr/>
                </a:tc>
                <a:extLst>
                  <a:ext uri="{0D108BD9-81ED-4DB2-BD59-A6C34878D82A}">
                    <a16:rowId xmlns:a16="http://schemas.microsoft.com/office/drawing/2014/main" val="10000"/>
                  </a:ext>
                </a:extLst>
              </a:tr>
              <a:tr h="265906">
                <a:tc>
                  <a:txBody>
                    <a:bodyPr/>
                    <a:lstStyle/>
                    <a:p>
                      <a:r>
                        <a:rPr lang="fr-FR" sz="800" dirty="0" smtClean="0"/>
                        <a:t>Nombre d’enfants</a:t>
                      </a:r>
                      <a:endParaRPr lang="fr-FR" sz="800" dirty="0"/>
                    </a:p>
                  </a:txBody>
                  <a:tcPr/>
                </a:tc>
                <a:tc>
                  <a:txBody>
                    <a:bodyPr/>
                    <a:lstStyle/>
                    <a:p>
                      <a:pPr algn="ctr"/>
                      <a:r>
                        <a:rPr lang="fr-FR" sz="800" dirty="0" smtClean="0"/>
                        <a:t>78</a:t>
                      </a:r>
                      <a:endParaRPr lang="fr-FR" sz="800" dirty="0"/>
                    </a:p>
                  </a:txBody>
                  <a:tcPr/>
                </a:tc>
                <a:tc>
                  <a:txBody>
                    <a:bodyPr/>
                    <a:lstStyle/>
                    <a:p>
                      <a:pPr algn="ctr"/>
                      <a:endParaRPr lang="fr-FR" sz="800" dirty="0"/>
                    </a:p>
                  </a:txBody>
                  <a:tcPr/>
                </a:tc>
                <a:tc>
                  <a:txBody>
                    <a:bodyPr/>
                    <a:lstStyle/>
                    <a:p>
                      <a:pPr algn="ctr"/>
                      <a:r>
                        <a:rPr lang="fr-FR" sz="800" dirty="0" smtClean="0"/>
                        <a:t>53</a:t>
                      </a:r>
                      <a:endParaRPr lang="fr-FR" sz="800" dirty="0"/>
                    </a:p>
                  </a:txBody>
                  <a:tcPr/>
                </a:tc>
                <a:extLst>
                  <a:ext uri="{0D108BD9-81ED-4DB2-BD59-A6C34878D82A}">
                    <a16:rowId xmlns:a16="http://schemas.microsoft.com/office/drawing/2014/main" val="10001"/>
                  </a:ext>
                </a:extLst>
              </a:tr>
              <a:tr h="265906">
                <a:tc>
                  <a:txBody>
                    <a:bodyPr/>
                    <a:lstStyle/>
                    <a:p>
                      <a:r>
                        <a:rPr lang="fr-FR" sz="800" dirty="0" smtClean="0"/>
                        <a:t>Dont oncologie</a:t>
                      </a:r>
                      <a:endParaRPr lang="fr-FR" sz="800" dirty="0"/>
                    </a:p>
                  </a:txBody>
                  <a:tcPr/>
                </a:tc>
                <a:tc>
                  <a:txBody>
                    <a:bodyPr/>
                    <a:lstStyle/>
                    <a:p>
                      <a:pPr algn="ctr"/>
                      <a:r>
                        <a:rPr lang="fr-FR" sz="800" dirty="0" smtClean="0"/>
                        <a:t>20</a:t>
                      </a:r>
                      <a:endParaRPr lang="fr-FR" sz="800" dirty="0"/>
                    </a:p>
                  </a:txBody>
                  <a:tcPr/>
                </a:tc>
                <a:tc>
                  <a:txBody>
                    <a:bodyPr/>
                    <a:lstStyle/>
                    <a:p>
                      <a:pPr algn="ctr"/>
                      <a:endParaRPr lang="fr-FR" sz="800" dirty="0"/>
                    </a:p>
                  </a:txBody>
                  <a:tcPr/>
                </a:tc>
                <a:tc>
                  <a:txBody>
                    <a:bodyPr/>
                    <a:lstStyle/>
                    <a:p>
                      <a:pPr algn="ctr"/>
                      <a:r>
                        <a:rPr lang="fr-FR" sz="800" dirty="0" smtClean="0"/>
                        <a:t>5</a:t>
                      </a:r>
                      <a:endParaRPr lang="fr-FR" sz="800" dirty="0"/>
                    </a:p>
                  </a:txBody>
                  <a:tcPr/>
                </a:tc>
                <a:extLst>
                  <a:ext uri="{0D108BD9-81ED-4DB2-BD59-A6C34878D82A}">
                    <a16:rowId xmlns:a16="http://schemas.microsoft.com/office/drawing/2014/main" val="10002"/>
                  </a:ext>
                </a:extLst>
              </a:tr>
              <a:tr h="265906">
                <a:tc>
                  <a:txBody>
                    <a:bodyPr/>
                    <a:lstStyle/>
                    <a:p>
                      <a:r>
                        <a:rPr lang="fr-FR" sz="800" dirty="0" smtClean="0"/>
                        <a:t>Dont neurologie</a:t>
                      </a:r>
                      <a:endParaRPr lang="fr-FR" sz="800" dirty="0"/>
                    </a:p>
                  </a:txBody>
                  <a:tcPr/>
                </a:tc>
                <a:tc>
                  <a:txBody>
                    <a:bodyPr/>
                    <a:lstStyle/>
                    <a:p>
                      <a:pPr algn="ctr"/>
                      <a:r>
                        <a:rPr lang="fr-FR" sz="800" dirty="0" smtClean="0"/>
                        <a:t>41</a:t>
                      </a:r>
                      <a:endParaRPr lang="fr-FR" sz="800" dirty="0"/>
                    </a:p>
                  </a:txBody>
                  <a:tcPr/>
                </a:tc>
                <a:tc>
                  <a:txBody>
                    <a:bodyPr/>
                    <a:lstStyle/>
                    <a:p>
                      <a:pPr algn="ctr"/>
                      <a:endParaRPr lang="fr-FR" sz="800" dirty="0"/>
                    </a:p>
                  </a:txBody>
                  <a:tcPr/>
                </a:tc>
                <a:tc>
                  <a:txBody>
                    <a:bodyPr/>
                    <a:lstStyle/>
                    <a:p>
                      <a:pPr algn="ctr"/>
                      <a:r>
                        <a:rPr lang="fr-FR" sz="800" dirty="0" smtClean="0"/>
                        <a:t>39</a:t>
                      </a:r>
                      <a:endParaRPr lang="fr-FR" sz="800" dirty="0"/>
                    </a:p>
                  </a:txBody>
                  <a:tcPr/>
                </a:tc>
                <a:extLst>
                  <a:ext uri="{0D108BD9-81ED-4DB2-BD59-A6C34878D82A}">
                    <a16:rowId xmlns:a16="http://schemas.microsoft.com/office/drawing/2014/main" val="10003"/>
                  </a:ext>
                </a:extLst>
              </a:tr>
              <a:tr h="265906">
                <a:tc>
                  <a:txBody>
                    <a:bodyPr/>
                    <a:lstStyle/>
                    <a:p>
                      <a:r>
                        <a:rPr lang="fr-FR" sz="800" dirty="0" smtClean="0"/>
                        <a:t>Enfants décédés</a:t>
                      </a:r>
                      <a:endParaRPr lang="fr-FR" sz="800" dirty="0"/>
                    </a:p>
                  </a:txBody>
                  <a:tcPr/>
                </a:tc>
                <a:tc>
                  <a:txBody>
                    <a:bodyPr/>
                    <a:lstStyle/>
                    <a:p>
                      <a:pPr algn="ctr"/>
                      <a:r>
                        <a:rPr lang="fr-FR" sz="800" dirty="0" smtClean="0"/>
                        <a:t>30</a:t>
                      </a:r>
                      <a:endParaRPr lang="fr-FR" sz="800" dirty="0"/>
                    </a:p>
                  </a:txBody>
                  <a:tcPr/>
                </a:tc>
                <a:tc>
                  <a:txBody>
                    <a:bodyPr/>
                    <a:lstStyle/>
                    <a:p>
                      <a:pPr algn="ctr"/>
                      <a:endParaRPr lang="fr-FR" sz="800" dirty="0"/>
                    </a:p>
                  </a:txBody>
                  <a:tcPr/>
                </a:tc>
                <a:tc>
                  <a:txBody>
                    <a:bodyPr/>
                    <a:lstStyle/>
                    <a:p>
                      <a:pPr algn="ctr"/>
                      <a:r>
                        <a:rPr lang="fr-FR" sz="800" dirty="0" smtClean="0"/>
                        <a:t>14</a:t>
                      </a:r>
                      <a:endParaRPr lang="fr-FR" sz="800" dirty="0"/>
                    </a:p>
                  </a:txBody>
                  <a:tcPr/>
                </a:tc>
                <a:extLst>
                  <a:ext uri="{0D108BD9-81ED-4DB2-BD59-A6C34878D82A}">
                    <a16:rowId xmlns:a16="http://schemas.microsoft.com/office/drawing/2014/main" val="10004"/>
                  </a:ext>
                </a:extLst>
              </a:tr>
              <a:tr h="265906">
                <a:tc>
                  <a:txBody>
                    <a:bodyPr/>
                    <a:lstStyle/>
                    <a:p>
                      <a:r>
                        <a:rPr lang="fr-FR" sz="800" dirty="0" smtClean="0"/>
                        <a:t>Décès à domicile</a:t>
                      </a:r>
                      <a:endParaRPr lang="fr-FR" sz="800" dirty="0"/>
                    </a:p>
                  </a:txBody>
                  <a:tcPr/>
                </a:tc>
                <a:tc>
                  <a:txBody>
                    <a:bodyPr/>
                    <a:lstStyle/>
                    <a:p>
                      <a:pPr algn="ctr"/>
                      <a:r>
                        <a:rPr lang="fr-FR" sz="800" dirty="0" smtClean="0"/>
                        <a:t>13%</a:t>
                      </a:r>
                      <a:endParaRPr lang="fr-FR" sz="800" dirty="0"/>
                    </a:p>
                  </a:txBody>
                  <a:tcPr/>
                </a:tc>
                <a:tc>
                  <a:txBody>
                    <a:bodyPr/>
                    <a:lstStyle/>
                    <a:p>
                      <a:pPr algn="ctr"/>
                      <a:r>
                        <a:rPr lang="fr-FR" sz="800" dirty="0" smtClean="0"/>
                        <a:t>&lt;</a:t>
                      </a:r>
                      <a:r>
                        <a:rPr lang="fr-FR" sz="800" baseline="0" dirty="0" smtClean="0"/>
                        <a:t> 20%</a:t>
                      </a:r>
                      <a:endParaRPr lang="fr-FR" sz="800" dirty="0"/>
                    </a:p>
                  </a:txBody>
                  <a:tcPr/>
                </a:tc>
                <a:tc>
                  <a:txBody>
                    <a:bodyPr/>
                    <a:lstStyle/>
                    <a:p>
                      <a:pPr algn="ctr"/>
                      <a:r>
                        <a:rPr lang="fr-FR" sz="800" dirty="0" smtClean="0"/>
                        <a:t>78%</a:t>
                      </a:r>
                      <a:endParaRPr lang="fr-FR" sz="800" dirty="0"/>
                    </a:p>
                  </a:txBody>
                  <a:tcPr/>
                </a:tc>
                <a:extLst>
                  <a:ext uri="{0D108BD9-81ED-4DB2-BD59-A6C34878D82A}">
                    <a16:rowId xmlns:a16="http://schemas.microsoft.com/office/drawing/2014/main" val="10005"/>
                  </a:ext>
                </a:extLst>
              </a:tr>
            </a:tbl>
          </a:graphicData>
        </a:graphic>
      </p:graphicFrame>
      <p:pic>
        <p:nvPicPr>
          <p:cNvPr id="11" name="Picture 3"/>
          <p:cNvPicPr>
            <a:picLocks noChangeAspect="1" noChangeArrowheads="1"/>
          </p:cNvPicPr>
          <p:nvPr/>
        </p:nvPicPr>
        <p:blipFill>
          <a:blip r:embed="rId3" cstate="print"/>
          <a:srcRect/>
          <a:stretch>
            <a:fillRect/>
          </a:stretch>
        </p:blipFill>
        <p:spPr bwMode="auto">
          <a:xfrm>
            <a:off x="1857364" y="0"/>
            <a:ext cx="714356" cy="593875"/>
          </a:xfrm>
          <a:prstGeom prst="rect">
            <a:avLst/>
          </a:prstGeom>
          <a:noFill/>
          <a:ln w="9525">
            <a:noFill/>
            <a:miter lim="800000"/>
            <a:headEnd/>
            <a:tailEnd/>
          </a:ln>
          <a:effectLst/>
        </p:spPr>
      </p:pic>
      <p:sp>
        <p:nvSpPr>
          <p:cNvPr id="12" name="Ellipse 11"/>
          <p:cNvSpPr/>
          <p:nvPr/>
        </p:nvSpPr>
        <p:spPr>
          <a:xfrm>
            <a:off x="4429132" y="4000496"/>
            <a:ext cx="357190" cy="57150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a:off x="5715016" y="4000496"/>
            <a:ext cx="357190" cy="57150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214290" y="4643438"/>
            <a:ext cx="6215106" cy="1077218"/>
          </a:xfrm>
          <a:prstGeom prst="rect">
            <a:avLst/>
          </a:prstGeom>
          <a:noFill/>
        </p:spPr>
        <p:txBody>
          <a:bodyPr wrap="square" rtlCol="0">
            <a:spAutoFit/>
          </a:bodyPr>
          <a:lstStyle/>
          <a:p>
            <a:r>
              <a:rPr lang="fr-FR" sz="800" b="1" dirty="0" smtClean="0"/>
              <a:t>Premier élément de réflexion </a:t>
            </a:r>
            <a:r>
              <a:rPr lang="fr-FR" sz="800" dirty="0" smtClean="0"/>
              <a:t>: les possibilités d’intervention de chaque équipe sont différentes</a:t>
            </a:r>
          </a:p>
          <a:p>
            <a:pPr>
              <a:buFont typeface="Arial" pitchFamily="34" charset="0"/>
              <a:buChar char="•"/>
            </a:pPr>
            <a:r>
              <a:rPr lang="fr-FR" sz="800" dirty="0" smtClean="0"/>
              <a:t> Les médecins allemands assurent une astreinte 24/24 et peuvent se déplacer au domicile en cas de situation critique ou lors de la fin de vie.</a:t>
            </a:r>
          </a:p>
          <a:p>
            <a:pPr>
              <a:buFont typeface="Arial" pitchFamily="34" charset="0"/>
              <a:buChar char="•"/>
            </a:pPr>
            <a:r>
              <a:rPr lang="fr-FR" sz="800" dirty="0"/>
              <a:t> </a:t>
            </a:r>
            <a:r>
              <a:rPr lang="fr-FR" sz="800" dirty="0" smtClean="0"/>
              <a:t>Le médecin français fait des visites réglées au domicile mais n’intervient pas la nuit et les week-end. C’est la place du médecin généraliste.</a:t>
            </a:r>
          </a:p>
          <a:p>
            <a:pPr>
              <a:buFont typeface="Arial" pitchFamily="34" charset="0"/>
              <a:buChar char="•"/>
            </a:pPr>
            <a:r>
              <a:rPr lang="fr-FR" sz="800" dirty="0" smtClean="0"/>
              <a:t>L’équipe suisse n’intervient qu’en intra-hospitalier pour des problématiques éthiques ou des symptômes complexes.</a:t>
            </a:r>
          </a:p>
          <a:p>
            <a:pPr>
              <a:buFont typeface="Arial" pitchFamily="34" charset="0"/>
              <a:buChar char="•"/>
            </a:pPr>
            <a:r>
              <a:rPr lang="fr-FR" sz="800" dirty="0" smtClean="0"/>
              <a:t> La sécurité sociale allemande débloque un budget pour des soins infirmiers permettant la présence de l’infirmière plusieurs heures par jour.</a:t>
            </a:r>
          </a:p>
          <a:p>
            <a:pPr>
              <a:buFont typeface="Arial" pitchFamily="34" charset="0"/>
              <a:buChar char="•"/>
            </a:pPr>
            <a:r>
              <a:rPr lang="fr-FR" sz="800" dirty="0" smtClean="0"/>
              <a:t> En France, les soins infirmiers sont réalisés soit par une équipe d’HAD soit par des infirmières libérales sans que cette activité soit valorisée.</a:t>
            </a:r>
          </a:p>
          <a:p>
            <a:pPr>
              <a:buFont typeface="Arial" pitchFamily="34" charset="0"/>
              <a:buChar char="•"/>
            </a:pPr>
            <a:r>
              <a:rPr lang="fr-FR" sz="800" dirty="0"/>
              <a:t> </a:t>
            </a:r>
            <a:r>
              <a:rPr lang="fr-FR" sz="800" dirty="0" smtClean="0"/>
              <a:t>Le recours au psychologue à domicile et aux bénévoles sont identiques</a:t>
            </a:r>
          </a:p>
          <a:p>
            <a:endParaRPr lang="fr-FR" sz="800" dirty="0"/>
          </a:p>
        </p:txBody>
      </p:sp>
      <p:sp>
        <p:nvSpPr>
          <p:cNvPr id="15" name="ZoneTexte 14"/>
          <p:cNvSpPr txBox="1"/>
          <p:nvPr/>
        </p:nvSpPr>
        <p:spPr>
          <a:xfrm>
            <a:off x="214290" y="5643570"/>
            <a:ext cx="6215106" cy="338554"/>
          </a:xfrm>
          <a:prstGeom prst="rect">
            <a:avLst/>
          </a:prstGeom>
          <a:noFill/>
        </p:spPr>
        <p:txBody>
          <a:bodyPr wrap="square" rtlCol="0">
            <a:spAutoFit/>
          </a:bodyPr>
          <a:lstStyle/>
          <a:p>
            <a:r>
              <a:rPr lang="fr-FR" sz="800" b="1" dirty="0" smtClean="0"/>
              <a:t>Deuxième élément de réflexion </a:t>
            </a:r>
            <a:r>
              <a:rPr lang="fr-FR" sz="800" dirty="0" smtClean="0"/>
              <a:t>: Questionnaires aux  pédiatres hospitaliers sur les prise en soins palliatives à domicile</a:t>
            </a:r>
          </a:p>
          <a:p>
            <a:pPr>
              <a:buFont typeface="Arial" pitchFamily="34" charset="0"/>
              <a:buChar char="•"/>
            </a:pPr>
            <a:endParaRPr lang="fr-FR" sz="800" dirty="0"/>
          </a:p>
        </p:txBody>
      </p:sp>
      <p:grpSp>
        <p:nvGrpSpPr>
          <p:cNvPr id="37" name="Group 2"/>
          <p:cNvGrpSpPr>
            <a:grpSpLocks/>
          </p:cNvGrpSpPr>
          <p:nvPr/>
        </p:nvGrpSpPr>
        <p:grpSpPr bwMode="auto">
          <a:xfrm>
            <a:off x="214290" y="0"/>
            <a:ext cx="428627" cy="285752"/>
            <a:chOff x="384" y="3432"/>
            <a:chExt cx="1070" cy="761"/>
          </a:xfrm>
        </p:grpSpPr>
        <p:sp>
          <p:nvSpPr>
            <p:cNvPr id="38" name="Rectangle 3"/>
            <p:cNvSpPr>
              <a:spLocks noChangeAspect="1" noChangeArrowheads="1"/>
            </p:cNvSpPr>
            <p:nvPr/>
          </p:nvSpPr>
          <p:spPr bwMode="auto">
            <a:xfrm>
              <a:off x="384" y="3612"/>
              <a:ext cx="1070" cy="581"/>
            </a:xfrm>
            <a:prstGeom prst="rect">
              <a:avLst/>
            </a:prstGeom>
            <a:noFill/>
            <a:ln w="12700">
              <a:noFill/>
              <a:miter lim="800000"/>
              <a:headEnd/>
              <a:tailEnd/>
            </a:ln>
          </p:spPr>
          <p:txBody>
            <a:bodyPr wrap="none" anchor="ctr"/>
            <a:lstStyle/>
            <a:p>
              <a:endParaRPr lang="fr-FR"/>
            </a:p>
          </p:txBody>
        </p:sp>
        <p:grpSp>
          <p:nvGrpSpPr>
            <p:cNvPr id="39" name="Group 4"/>
            <p:cNvGrpSpPr>
              <a:grpSpLocks noChangeAspect="1"/>
            </p:cNvGrpSpPr>
            <p:nvPr/>
          </p:nvGrpSpPr>
          <p:grpSpPr bwMode="auto">
            <a:xfrm>
              <a:off x="468" y="3432"/>
              <a:ext cx="962" cy="752"/>
              <a:chOff x="494" y="3419"/>
              <a:chExt cx="989" cy="773"/>
            </a:xfrm>
          </p:grpSpPr>
          <p:sp>
            <p:nvSpPr>
              <p:cNvPr id="41" name="Freeform 5"/>
              <p:cNvSpPr>
                <a:spLocks noChangeAspect="1"/>
              </p:cNvSpPr>
              <p:nvPr/>
            </p:nvSpPr>
            <p:spPr bwMode="auto">
              <a:xfrm>
                <a:off x="575" y="3882"/>
                <a:ext cx="143" cy="107"/>
              </a:xfrm>
              <a:custGeom>
                <a:avLst/>
                <a:gdLst>
                  <a:gd name="T0" fmla="*/ 79 w 189"/>
                  <a:gd name="T1" fmla="*/ 35 h 134"/>
                  <a:gd name="T2" fmla="*/ 81 w 189"/>
                  <a:gd name="T3" fmla="*/ 31 h 134"/>
                  <a:gd name="T4" fmla="*/ 81 w 189"/>
                  <a:gd name="T5" fmla="*/ 30 h 134"/>
                  <a:gd name="T6" fmla="*/ 80 w 189"/>
                  <a:gd name="T7" fmla="*/ 27 h 134"/>
                  <a:gd name="T8" fmla="*/ 80 w 189"/>
                  <a:gd name="T9" fmla="*/ 26 h 134"/>
                  <a:gd name="T10" fmla="*/ 79 w 189"/>
                  <a:gd name="T11" fmla="*/ 24 h 134"/>
                  <a:gd name="T12" fmla="*/ 79 w 189"/>
                  <a:gd name="T13" fmla="*/ 23 h 134"/>
                  <a:gd name="T14" fmla="*/ 81 w 189"/>
                  <a:gd name="T15" fmla="*/ 18 h 134"/>
                  <a:gd name="T16" fmla="*/ 81 w 189"/>
                  <a:gd name="T17" fmla="*/ 17 h 134"/>
                  <a:gd name="T18" fmla="*/ 79 w 189"/>
                  <a:gd name="T19" fmla="*/ 12 h 134"/>
                  <a:gd name="T20" fmla="*/ 79 w 189"/>
                  <a:gd name="T21" fmla="*/ 11 h 134"/>
                  <a:gd name="T22" fmla="*/ 80 w 189"/>
                  <a:gd name="T23" fmla="*/ 10 h 134"/>
                  <a:gd name="T24" fmla="*/ 79 w 189"/>
                  <a:gd name="T25" fmla="*/ 9 h 134"/>
                  <a:gd name="T26" fmla="*/ 79 w 189"/>
                  <a:gd name="T27" fmla="*/ 8 h 134"/>
                  <a:gd name="T28" fmla="*/ 79 w 189"/>
                  <a:gd name="T29" fmla="*/ 6 h 134"/>
                  <a:gd name="T30" fmla="*/ 80 w 189"/>
                  <a:gd name="T31" fmla="*/ 5 h 134"/>
                  <a:gd name="T32" fmla="*/ 76 w 189"/>
                  <a:gd name="T33" fmla="*/ 2 h 134"/>
                  <a:gd name="T34" fmla="*/ 77 w 189"/>
                  <a:gd name="T35" fmla="*/ 1 h 134"/>
                  <a:gd name="T36" fmla="*/ 76 w 189"/>
                  <a:gd name="T37" fmla="*/ 1 h 134"/>
                  <a:gd name="T38" fmla="*/ 72 w 189"/>
                  <a:gd name="T39" fmla="*/ 2 h 134"/>
                  <a:gd name="T40" fmla="*/ 67 w 189"/>
                  <a:gd name="T41" fmla="*/ 4 h 134"/>
                  <a:gd name="T42" fmla="*/ 63 w 189"/>
                  <a:gd name="T43" fmla="*/ 5 h 134"/>
                  <a:gd name="T44" fmla="*/ 59 w 189"/>
                  <a:gd name="T45" fmla="*/ 6 h 134"/>
                  <a:gd name="T46" fmla="*/ 54 w 189"/>
                  <a:gd name="T47" fmla="*/ 8 h 134"/>
                  <a:gd name="T48" fmla="*/ 50 w 189"/>
                  <a:gd name="T49" fmla="*/ 9 h 134"/>
                  <a:gd name="T50" fmla="*/ 45 w 189"/>
                  <a:gd name="T51" fmla="*/ 10 h 134"/>
                  <a:gd name="T52" fmla="*/ 41 w 189"/>
                  <a:gd name="T53" fmla="*/ 11 h 134"/>
                  <a:gd name="T54" fmla="*/ 36 w 189"/>
                  <a:gd name="T55" fmla="*/ 13 h 134"/>
                  <a:gd name="T56" fmla="*/ 33 w 189"/>
                  <a:gd name="T57" fmla="*/ 14 h 134"/>
                  <a:gd name="T58" fmla="*/ 29 w 189"/>
                  <a:gd name="T59" fmla="*/ 16 h 134"/>
                  <a:gd name="T60" fmla="*/ 25 w 189"/>
                  <a:gd name="T61" fmla="*/ 18 h 134"/>
                  <a:gd name="T62" fmla="*/ 20 w 189"/>
                  <a:gd name="T63" fmla="*/ 19 h 134"/>
                  <a:gd name="T64" fmla="*/ 17 w 189"/>
                  <a:gd name="T65" fmla="*/ 21 h 134"/>
                  <a:gd name="T66" fmla="*/ 13 w 189"/>
                  <a:gd name="T67" fmla="*/ 23 h 134"/>
                  <a:gd name="T68" fmla="*/ 0 w 189"/>
                  <a:gd name="T69" fmla="*/ 67 h 134"/>
                  <a:gd name="T70" fmla="*/ 2 w 189"/>
                  <a:gd name="T71" fmla="*/ 67 h 1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9"/>
                  <a:gd name="T109" fmla="*/ 0 h 134"/>
                  <a:gd name="T110" fmla="*/ 189 w 189"/>
                  <a:gd name="T111" fmla="*/ 134 h 1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9" h="134">
                    <a:moveTo>
                      <a:pt x="4" y="133"/>
                    </a:moveTo>
                    <a:lnTo>
                      <a:pt x="181" y="69"/>
                    </a:lnTo>
                    <a:lnTo>
                      <a:pt x="188" y="62"/>
                    </a:lnTo>
                    <a:lnTo>
                      <a:pt x="188" y="61"/>
                    </a:lnTo>
                    <a:lnTo>
                      <a:pt x="187" y="59"/>
                    </a:lnTo>
                    <a:lnTo>
                      <a:pt x="186" y="57"/>
                    </a:lnTo>
                    <a:lnTo>
                      <a:pt x="186" y="55"/>
                    </a:lnTo>
                    <a:lnTo>
                      <a:pt x="185" y="54"/>
                    </a:lnTo>
                    <a:lnTo>
                      <a:pt x="186" y="53"/>
                    </a:lnTo>
                    <a:lnTo>
                      <a:pt x="185" y="51"/>
                    </a:lnTo>
                    <a:lnTo>
                      <a:pt x="185" y="49"/>
                    </a:lnTo>
                    <a:lnTo>
                      <a:pt x="183" y="48"/>
                    </a:lnTo>
                    <a:lnTo>
                      <a:pt x="182" y="46"/>
                    </a:lnTo>
                    <a:lnTo>
                      <a:pt x="181" y="45"/>
                    </a:lnTo>
                    <a:lnTo>
                      <a:pt x="181" y="43"/>
                    </a:lnTo>
                    <a:lnTo>
                      <a:pt x="188" y="34"/>
                    </a:lnTo>
                    <a:lnTo>
                      <a:pt x="188" y="33"/>
                    </a:lnTo>
                    <a:lnTo>
                      <a:pt x="188" y="32"/>
                    </a:lnTo>
                    <a:lnTo>
                      <a:pt x="188" y="31"/>
                    </a:lnTo>
                    <a:lnTo>
                      <a:pt x="183" y="24"/>
                    </a:lnTo>
                    <a:lnTo>
                      <a:pt x="183" y="23"/>
                    </a:lnTo>
                    <a:lnTo>
                      <a:pt x="184" y="22"/>
                    </a:lnTo>
                    <a:lnTo>
                      <a:pt x="184" y="21"/>
                    </a:lnTo>
                    <a:lnTo>
                      <a:pt x="185" y="20"/>
                    </a:lnTo>
                    <a:lnTo>
                      <a:pt x="184" y="19"/>
                    </a:lnTo>
                    <a:lnTo>
                      <a:pt x="184" y="18"/>
                    </a:lnTo>
                    <a:lnTo>
                      <a:pt x="183" y="16"/>
                    </a:lnTo>
                    <a:lnTo>
                      <a:pt x="183" y="15"/>
                    </a:lnTo>
                    <a:lnTo>
                      <a:pt x="183" y="14"/>
                    </a:lnTo>
                    <a:lnTo>
                      <a:pt x="184" y="13"/>
                    </a:lnTo>
                    <a:lnTo>
                      <a:pt x="184" y="12"/>
                    </a:lnTo>
                    <a:lnTo>
                      <a:pt x="185" y="10"/>
                    </a:lnTo>
                    <a:lnTo>
                      <a:pt x="175" y="3"/>
                    </a:lnTo>
                    <a:lnTo>
                      <a:pt x="176" y="2"/>
                    </a:lnTo>
                    <a:lnTo>
                      <a:pt x="177" y="2"/>
                    </a:lnTo>
                    <a:lnTo>
                      <a:pt x="179" y="1"/>
                    </a:lnTo>
                    <a:lnTo>
                      <a:pt x="180" y="0"/>
                    </a:lnTo>
                    <a:lnTo>
                      <a:pt x="175" y="1"/>
                    </a:lnTo>
                    <a:lnTo>
                      <a:pt x="171" y="3"/>
                    </a:lnTo>
                    <a:lnTo>
                      <a:pt x="166" y="4"/>
                    </a:lnTo>
                    <a:lnTo>
                      <a:pt x="161" y="6"/>
                    </a:lnTo>
                    <a:lnTo>
                      <a:pt x="156" y="7"/>
                    </a:lnTo>
                    <a:lnTo>
                      <a:pt x="151" y="8"/>
                    </a:lnTo>
                    <a:lnTo>
                      <a:pt x="146" y="10"/>
                    </a:lnTo>
                    <a:lnTo>
                      <a:pt x="141" y="11"/>
                    </a:lnTo>
                    <a:lnTo>
                      <a:pt x="136" y="12"/>
                    </a:lnTo>
                    <a:lnTo>
                      <a:pt x="131" y="14"/>
                    </a:lnTo>
                    <a:lnTo>
                      <a:pt x="126" y="15"/>
                    </a:lnTo>
                    <a:lnTo>
                      <a:pt x="120" y="16"/>
                    </a:lnTo>
                    <a:lnTo>
                      <a:pt x="115" y="17"/>
                    </a:lnTo>
                    <a:lnTo>
                      <a:pt x="111" y="19"/>
                    </a:lnTo>
                    <a:lnTo>
                      <a:pt x="105" y="20"/>
                    </a:lnTo>
                    <a:lnTo>
                      <a:pt x="100" y="21"/>
                    </a:lnTo>
                    <a:lnTo>
                      <a:pt x="95" y="22"/>
                    </a:lnTo>
                    <a:lnTo>
                      <a:pt x="90" y="24"/>
                    </a:lnTo>
                    <a:lnTo>
                      <a:pt x="85" y="25"/>
                    </a:lnTo>
                    <a:lnTo>
                      <a:pt x="81" y="26"/>
                    </a:lnTo>
                    <a:lnTo>
                      <a:pt x="76" y="28"/>
                    </a:lnTo>
                    <a:lnTo>
                      <a:pt x="71" y="29"/>
                    </a:lnTo>
                    <a:lnTo>
                      <a:pt x="66" y="31"/>
                    </a:lnTo>
                    <a:lnTo>
                      <a:pt x="62" y="32"/>
                    </a:lnTo>
                    <a:lnTo>
                      <a:pt x="57" y="34"/>
                    </a:lnTo>
                    <a:lnTo>
                      <a:pt x="52" y="36"/>
                    </a:lnTo>
                    <a:lnTo>
                      <a:pt x="48" y="38"/>
                    </a:lnTo>
                    <a:lnTo>
                      <a:pt x="44" y="40"/>
                    </a:lnTo>
                    <a:lnTo>
                      <a:pt x="39" y="41"/>
                    </a:lnTo>
                    <a:lnTo>
                      <a:pt x="36" y="43"/>
                    </a:lnTo>
                    <a:lnTo>
                      <a:pt x="31" y="45"/>
                    </a:lnTo>
                    <a:lnTo>
                      <a:pt x="28" y="48"/>
                    </a:lnTo>
                    <a:lnTo>
                      <a:pt x="0" y="132"/>
                    </a:lnTo>
                    <a:lnTo>
                      <a:pt x="1" y="132"/>
                    </a:lnTo>
                    <a:lnTo>
                      <a:pt x="2" y="132"/>
                    </a:lnTo>
                    <a:lnTo>
                      <a:pt x="4" y="133"/>
                    </a:lnTo>
                  </a:path>
                </a:pathLst>
              </a:custGeom>
              <a:solidFill>
                <a:srgbClr val="C03050"/>
              </a:solidFill>
              <a:ln w="12700" cap="rnd">
                <a:noFill/>
                <a:round/>
                <a:headEnd/>
                <a:tailEnd/>
              </a:ln>
            </p:spPr>
            <p:txBody>
              <a:bodyPr/>
              <a:lstStyle/>
              <a:p>
                <a:endParaRPr lang="fr-FR"/>
              </a:p>
            </p:txBody>
          </p:sp>
          <p:sp>
            <p:nvSpPr>
              <p:cNvPr id="42" name="Freeform 6"/>
              <p:cNvSpPr>
                <a:spLocks noChangeAspect="1"/>
              </p:cNvSpPr>
              <p:nvPr/>
            </p:nvSpPr>
            <p:spPr bwMode="auto">
              <a:xfrm>
                <a:off x="779" y="3807"/>
                <a:ext cx="704" cy="110"/>
              </a:xfrm>
              <a:custGeom>
                <a:avLst/>
                <a:gdLst>
                  <a:gd name="T0" fmla="*/ 9 w 930"/>
                  <a:gd name="T1" fmla="*/ 69 h 137"/>
                  <a:gd name="T2" fmla="*/ 15 w 930"/>
                  <a:gd name="T3" fmla="*/ 67 h 137"/>
                  <a:gd name="T4" fmla="*/ 23 w 930"/>
                  <a:gd name="T5" fmla="*/ 65 h 137"/>
                  <a:gd name="T6" fmla="*/ 30 w 930"/>
                  <a:gd name="T7" fmla="*/ 63 h 137"/>
                  <a:gd name="T8" fmla="*/ 36 w 930"/>
                  <a:gd name="T9" fmla="*/ 62 h 137"/>
                  <a:gd name="T10" fmla="*/ 49 w 930"/>
                  <a:gd name="T11" fmla="*/ 58 h 137"/>
                  <a:gd name="T12" fmla="*/ 73 w 930"/>
                  <a:gd name="T13" fmla="*/ 51 h 137"/>
                  <a:gd name="T14" fmla="*/ 98 w 930"/>
                  <a:gd name="T15" fmla="*/ 45 h 137"/>
                  <a:gd name="T16" fmla="*/ 121 w 930"/>
                  <a:gd name="T17" fmla="*/ 40 h 137"/>
                  <a:gd name="T18" fmla="*/ 145 w 930"/>
                  <a:gd name="T19" fmla="*/ 35 h 137"/>
                  <a:gd name="T20" fmla="*/ 170 w 930"/>
                  <a:gd name="T21" fmla="*/ 31 h 137"/>
                  <a:gd name="T22" fmla="*/ 195 w 930"/>
                  <a:gd name="T23" fmla="*/ 26 h 137"/>
                  <a:gd name="T24" fmla="*/ 219 w 930"/>
                  <a:gd name="T25" fmla="*/ 22 h 137"/>
                  <a:gd name="T26" fmla="*/ 243 w 930"/>
                  <a:gd name="T27" fmla="*/ 18 h 137"/>
                  <a:gd name="T28" fmla="*/ 267 w 930"/>
                  <a:gd name="T29" fmla="*/ 16 h 137"/>
                  <a:gd name="T30" fmla="*/ 291 w 930"/>
                  <a:gd name="T31" fmla="*/ 13 h 137"/>
                  <a:gd name="T32" fmla="*/ 306 w 930"/>
                  <a:gd name="T33" fmla="*/ 11 h 137"/>
                  <a:gd name="T34" fmla="*/ 316 w 930"/>
                  <a:gd name="T35" fmla="*/ 10 h 137"/>
                  <a:gd name="T36" fmla="*/ 326 w 930"/>
                  <a:gd name="T37" fmla="*/ 9 h 137"/>
                  <a:gd name="T38" fmla="*/ 335 w 930"/>
                  <a:gd name="T39" fmla="*/ 8 h 137"/>
                  <a:gd name="T40" fmla="*/ 345 w 930"/>
                  <a:gd name="T41" fmla="*/ 8 h 137"/>
                  <a:gd name="T42" fmla="*/ 354 w 930"/>
                  <a:gd name="T43" fmla="*/ 7 h 137"/>
                  <a:gd name="T44" fmla="*/ 364 w 930"/>
                  <a:gd name="T45" fmla="*/ 6 h 137"/>
                  <a:gd name="T46" fmla="*/ 374 w 930"/>
                  <a:gd name="T47" fmla="*/ 6 h 137"/>
                  <a:gd name="T48" fmla="*/ 383 w 930"/>
                  <a:gd name="T49" fmla="*/ 6 h 137"/>
                  <a:gd name="T50" fmla="*/ 393 w 930"/>
                  <a:gd name="T51" fmla="*/ 6 h 137"/>
                  <a:gd name="T52" fmla="*/ 402 w 930"/>
                  <a:gd name="T53" fmla="*/ 6 h 137"/>
                  <a:gd name="T54" fmla="*/ 402 w 930"/>
                  <a:gd name="T55" fmla="*/ 4 h 137"/>
                  <a:gd name="T56" fmla="*/ 385 w 930"/>
                  <a:gd name="T57" fmla="*/ 2 h 137"/>
                  <a:gd name="T58" fmla="*/ 357 w 930"/>
                  <a:gd name="T59" fmla="*/ 2 h 137"/>
                  <a:gd name="T60" fmla="*/ 329 w 930"/>
                  <a:gd name="T61" fmla="*/ 1 h 137"/>
                  <a:gd name="T62" fmla="*/ 302 w 930"/>
                  <a:gd name="T63" fmla="*/ 0 h 137"/>
                  <a:gd name="T64" fmla="*/ 274 w 930"/>
                  <a:gd name="T65" fmla="*/ 1 h 137"/>
                  <a:gd name="T66" fmla="*/ 246 w 930"/>
                  <a:gd name="T67" fmla="*/ 2 h 137"/>
                  <a:gd name="T68" fmla="*/ 218 w 930"/>
                  <a:gd name="T69" fmla="*/ 4 h 137"/>
                  <a:gd name="T70" fmla="*/ 190 w 930"/>
                  <a:gd name="T71" fmla="*/ 6 h 137"/>
                  <a:gd name="T72" fmla="*/ 163 w 930"/>
                  <a:gd name="T73" fmla="*/ 9 h 137"/>
                  <a:gd name="T74" fmla="*/ 135 w 930"/>
                  <a:gd name="T75" fmla="*/ 12 h 137"/>
                  <a:gd name="T76" fmla="*/ 107 w 930"/>
                  <a:gd name="T77" fmla="*/ 16 h 137"/>
                  <a:gd name="T78" fmla="*/ 98 w 930"/>
                  <a:gd name="T79" fmla="*/ 18 h 137"/>
                  <a:gd name="T80" fmla="*/ 87 w 930"/>
                  <a:gd name="T81" fmla="*/ 19 h 137"/>
                  <a:gd name="T82" fmla="*/ 77 w 930"/>
                  <a:gd name="T83" fmla="*/ 21 h 137"/>
                  <a:gd name="T84" fmla="*/ 67 w 930"/>
                  <a:gd name="T85" fmla="*/ 22 h 137"/>
                  <a:gd name="T86" fmla="*/ 58 w 930"/>
                  <a:gd name="T87" fmla="*/ 24 h 137"/>
                  <a:gd name="T88" fmla="*/ 47 w 930"/>
                  <a:gd name="T89" fmla="*/ 26 h 137"/>
                  <a:gd name="T90" fmla="*/ 37 w 930"/>
                  <a:gd name="T91" fmla="*/ 28 h 137"/>
                  <a:gd name="T92" fmla="*/ 27 w 930"/>
                  <a:gd name="T93" fmla="*/ 30 h 137"/>
                  <a:gd name="T94" fmla="*/ 17 w 930"/>
                  <a:gd name="T95" fmla="*/ 31 h 137"/>
                  <a:gd name="T96" fmla="*/ 8 w 930"/>
                  <a:gd name="T97" fmla="*/ 34 h 137"/>
                  <a:gd name="T98" fmla="*/ 0 w 930"/>
                  <a:gd name="T99" fmla="*/ 35 h 137"/>
                  <a:gd name="T100" fmla="*/ 2 w 930"/>
                  <a:gd name="T101" fmla="*/ 36 h 137"/>
                  <a:gd name="T102" fmla="*/ 2 w 930"/>
                  <a:gd name="T103" fmla="*/ 42 h 137"/>
                  <a:gd name="T104" fmla="*/ 1 w 930"/>
                  <a:gd name="T105" fmla="*/ 46 h 137"/>
                  <a:gd name="T106" fmla="*/ 3 w 930"/>
                  <a:gd name="T107" fmla="*/ 59 h 137"/>
                  <a:gd name="T108" fmla="*/ 2 w 930"/>
                  <a:gd name="T109" fmla="*/ 63 h 137"/>
                  <a:gd name="T110" fmla="*/ 5 w 930"/>
                  <a:gd name="T111" fmla="*/ 71 h 13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30"/>
                  <a:gd name="T169" fmla="*/ 0 h 137"/>
                  <a:gd name="T170" fmla="*/ 930 w 930"/>
                  <a:gd name="T171" fmla="*/ 137 h 13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30" h="137">
                    <a:moveTo>
                      <a:pt x="11" y="136"/>
                    </a:moveTo>
                    <a:lnTo>
                      <a:pt x="16" y="135"/>
                    </a:lnTo>
                    <a:lnTo>
                      <a:pt x="21" y="133"/>
                    </a:lnTo>
                    <a:lnTo>
                      <a:pt x="26" y="132"/>
                    </a:lnTo>
                    <a:lnTo>
                      <a:pt x="31" y="131"/>
                    </a:lnTo>
                    <a:lnTo>
                      <a:pt x="36" y="130"/>
                    </a:lnTo>
                    <a:lnTo>
                      <a:pt x="41" y="129"/>
                    </a:lnTo>
                    <a:lnTo>
                      <a:pt x="47" y="128"/>
                    </a:lnTo>
                    <a:lnTo>
                      <a:pt x="52" y="126"/>
                    </a:lnTo>
                    <a:lnTo>
                      <a:pt x="57" y="125"/>
                    </a:lnTo>
                    <a:lnTo>
                      <a:pt x="62" y="124"/>
                    </a:lnTo>
                    <a:lnTo>
                      <a:pt x="68" y="123"/>
                    </a:lnTo>
                    <a:lnTo>
                      <a:pt x="73" y="122"/>
                    </a:lnTo>
                    <a:lnTo>
                      <a:pt x="78" y="121"/>
                    </a:lnTo>
                    <a:lnTo>
                      <a:pt x="84" y="120"/>
                    </a:lnTo>
                    <a:lnTo>
                      <a:pt x="89" y="118"/>
                    </a:lnTo>
                    <a:lnTo>
                      <a:pt x="94" y="117"/>
                    </a:lnTo>
                    <a:lnTo>
                      <a:pt x="113" y="112"/>
                    </a:lnTo>
                    <a:lnTo>
                      <a:pt x="131" y="108"/>
                    </a:lnTo>
                    <a:lnTo>
                      <a:pt x="150" y="104"/>
                    </a:lnTo>
                    <a:lnTo>
                      <a:pt x="168" y="99"/>
                    </a:lnTo>
                    <a:lnTo>
                      <a:pt x="187" y="95"/>
                    </a:lnTo>
                    <a:lnTo>
                      <a:pt x="205" y="91"/>
                    </a:lnTo>
                    <a:lnTo>
                      <a:pt x="224" y="87"/>
                    </a:lnTo>
                    <a:lnTo>
                      <a:pt x="243" y="84"/>
                    </a:lnTo>
                    <a:lnTo>
                      <a:pt x="262" y="80"/>
                    </a:lnTo>
                    <a:lnTo>
                      <a:pt x="280" y="77"/>
                    </a:lnTo>
                    <a:lnTo>
                      <a:pt x="299" y="73"/>
                    </a:lnTo>
                    <a:lnTo>
                      <a:pt x="317" y="70"/>
                    </a:lnTo>
                    <a:lnTo>
                      <a:pt x="336" y="67"/>
                    </a:lnTo>
                    <a:lnTo>
                      <a:pt x="354" y="64"/>
                    </a:lnTo>
                    <a:lnTo>
                      <a:pt x="373" y="61"/>
                    </a:lnTo>
                    <a:lnTo>
                      <a:pt x="392" y="58"/>
                    </a:lnTo>
                    <a:lnTo>
                      <a:pt x="411" y="55"/>
                    </a:lnTo>
                    <a:lnTo>
                      <a:pt x="430" y="53"/>
                    </a:lnTo>
                    <a:lnTo>
                      <a:pt x="448" y="50"/>
                    </a:lnTo>
                    <a:lnTo>
                      <a:pt x="467" y="48"/>
                    </a:lnTo>
                    <a:lnTo>
                      <a:pt x="485" y="45"/>
                    </a:lnTo>
                    <a:lnTo>
                      <a:pt x="504" y="43"/>
                    </a:lnTo>
                    <a:lnTo>
                      <a:pt x="523" y="41"/>
                    </a:lnTo>
                    <a:lnTo>
                      <a:pt x="542" y="38"/>
                    </a:lnTo>
                    <a:lnTo>
                      <a:pt x="560" y="36"/>
                    </a:lnTo>
                    <a:lnTo>
                      <a:pt x="579" y="34"/>
                    </a:lnTo>
                    <a:lnTo>
                      <a:pt x="598" y="32"/>
                    </a:lnTo>
                    <a:lnTo>
                      <a:pt x="616" y="31"/>
                    </a:lnTo>
                    <a:lnTo>
                      <a:pt x="635" y="29"/>
                    </a:lnTo>
                    <a:lnTo>
                      <a:pt x="654" y="27"/>
                    </a:lnTo>
                    <a:lnTo>
                      <a:pt x="672" y="25"/>
                    </a:lnTo>
                    <a:lnTo>
                      <a:pt x="691" y="23"/>
                    </a:lnTo>
                    <a:lnTo>
                      <a:pt x="698" y="22"/>
                    </a:lnTo>
                    <a:lnTo>
                      <a:pt x="705" y="22"/>
                    </a:lnTo>
                    <a:lnTo>
                      <a:pt x="713" y="21"/>
                    </a:lnTo>
                    <a:lnTo>
                      <a:pt x="720" y="20"/>
                    </a:lnTo>
                    <a:lnTo>
                      <a:pt x="728" y="20"/>
                    </a:lnTo>
                    <a:lnTo>
                      <a:pt x="735" y="19"/>
                    </a:lnTo>
                    <a:lnTo>
                      <a:pt x="743" y="18"/>
                    </a:lnTo>
                    <a:lnTo>
                      <a:pt x="750" y="18"/>
                    </a:lnTo>
                    <a:lnTo>
                      <a:pt x="758" y="17"/>
                    </a:lnTo>
                    <a:lnTo>
                      <a:pt x="765" y="17"/>
                    </a:lnTo>
                    <a:lnTo>
                      <a:pt x="772" y="16"/>
                    </a:lnTo>
                    <a:lnTo>
                      <a:pt x="780" y="16"/>
                    </a:lnTo>
                    <a:lnTo>
                      <a:pt x="787" y="15"/>
                    </a:lnTo>
                    <a:lnTo>
                      <a:pt x="795" y="15"/>
                    </a:lnTo>
                    <a:lnTo>
                      <a:pt x="802" y="14"/>
                    </a:lnTo>
                    <a:lnTo>
                      <a:pt x="810" y="14"/>
                    </a:lnTo>
                    <a:lnTo>
                      <a:pt x="817" y="14"/>
                    </a:lnTo>
                    <a:lnTo>
                      <a:pt x="825" y="13"/>
                    </a:lnTo>
                    <a:lnTo>
                      <a:pt x="832" y="13"/>
                    </a:lnTo>
                    <a:lnTo>
                      <a:pt x="839" y="13"/>
                    </a:lnTo>
                    <a:lnTo>
                      <a:pt x="847" y="12"/>
                    </a:lnTo>
                    <a:lnTo>
                      <a:pt x="854" y="12"/>
                    </a:lnTo>
                    <a:lnTo>
                      <a:pt x="862" y="12"/>
                    </a:lnTo>
                    <a:lnTo>
                      <a:pt x="869" y="12"/>
                    </a:lnTo>
                    <a:lnTo>
                      <a:pt x="876" y="11"/>
                    </a:lnTo>
                    <a:lnTo>
                      <a:pt x="883" y="11"/>
                    </a:lnTo>
                    <a:lnTo>
                      <a:pt x="891" y="11"/>
                    </a:lnTo>
                    <a:lnTo>
                      <a:pt x="898" y="11"/>
                    </a:lnTo>
                    <a:lnTo>
                      <a:pt x="905" y="11"/>
                    </a:lnTo>
                    <a:lnTo>
                      <a:pt x="913" y="11"/>
                    </a:lnTo>
                    <a:lnTo>
                      <a:pt x="920" y="11"/>
                    </a:lnTo>
                    <a:lnTo>
                      <a:pt x="927" y="11"/>
                    </a:lnTo>
                    <a:lnTo>
                      <a:pt x="927" y="10"/>
                    </a:lnTo>
                    <a:lnTo>
                      <a:pt x="928" y="9"/>
                    </a:lnTo>
                    <a:lnTo>
                      <a:pt x="928" y="8"/>
                    </a:lnTo>
                    <a:lnTo>
                      <a:pt x="929" y="7"/>
                    </a:lnTo>
                    <a:lnTo>
                      <a:pt x="908" y="6"/>
                    </a:lnTo>
                    <a:lnTo>
                      <a:pt x="887" y="4"/>
                    </a:lnTo>
                    <a:lnTo>
                      <a:pt x="866" y="3"/>
                    </a:lnTo>
                    <a:lnTo>
                      <a:pt x="845" y="3"/>
                    </a:lnTo>
                    <a:lnTo>
                      <a:pt x="823" y="2"/>
                    </a:lnTo>
                    <a:lnTo>
                      <a:pt x="802" y="1"/>
                    </a:lnTo>
                    <a:lnTo>
                      <a:pt x="781" y="1"/>
                    </a:lnTo>
                    <a:lnTo>
                      <a:pt x="759" y="1"/>
                    </a:lnTo>
                    <a:lnTo>
                      <a:pt x="738" y="0"/>
                    </a:lnTo>
                    <a:lnTo>
                      <a:pt x="717" y="0"/>
                    </a:lnTo>
                    <a:lnTo>
                      <a:pt x="696" y="0"/>
                    </a:lnTo>
                    <a:lnTo>
                      <a:pt x="674" y="1"/>
                    </a:lnTo>
                    <a:lnTo>
                      <a:pt x="653" y="1"/>
                    </a:lnTo>
                    <a:lnTo>
                      <a:pt x="632" y="1"/>
                    </a:lnTo>
                    <a:lnTo>
                      <a:pt x="610" y="2"/>
                    </a:lnTo>
                    <a:lnTo>
                      <a:pt x="589" y="3"/>
                    </a:lnTo>
                    <a:lnTo>
                      <a:pt x="567" y="3"/>
                    </a:lnTo>
                    <a:lnTo>
                      <a:pt x="546" y="4"/>
                    </a:lnTo>
                    <a:lnTo>
                      <a:pt x="525" y="6"/>
                    </a:lnTo>
                    <a:lnTo>
                      <a:pt x="503" y="7"/>
                    </a:lnTo>
                    <a:lnTo>
                      <a:pt x="482" y="8"/>
                    </a:lnTo>
                    <a:lnTo>
                      <a:pt x="460" y="10"/>
                    </a:lnTo>
                    <a:lnTo>
                      <a:pt x="439" y="11"/>
                    </a:lnTo>
                    <a:lnTo>
                      <a:pt x="418" y="13"/>
                    </a:lnTo>
                    <a:lnTo>
                      <a:pt x="396" y="15"/>
                    </a:lnTo>
                    <a:lnTo>
                      <a:pt x="375" y="17"/>
                    </a:lnTo>
                    <a:lnTo>
                      <a:pt x="354" y="19"/>
                    </a:lnTo>
                    <a:lnTo>
                      <a:pt x="332" y="21"/>
                    </a:lnTo>
                    <a:lnTo>
                      <a:pt x="311" y="24"/>
                    </a:lnTo>
                    <a:lnTo>
                      <a:pt x="290" y="26"/>
                    </a:lnTo>
                    <a:lnTo>
                      <a:pt x="268" y="29"/>
                    </a:lnTo>
                    <a:lnTo>
                      <a:pt x="247" y="31"/>
                    </a:lnTo>
                    <a:lnTo>
                      <a:pt x="239" y="32"/>
                    </a:lnTo>
                    <a:lnTo>
                      <a:pt x="232" y="33"/>
                    </a:lnTo>
                    <a:lnTo>
                      <a:pt x="224" y="34"/>
                    </a:lnTo>
                    <a:lnTo>
                      <a:pt x="216" y="35"/>
                    </a:lnTo>
                    <a:lnTo>
                      <a:pt x="209" y="36"/>
                    </a:lnTo>
                    <a:lnTo>
                      <a:pt x="201" y="37"/>
                    </a:lnTo>
                    <a:lnTo>
                      <a:pt x="193" y="38"/>
                    </a:lnTo>
                    <a:lnTo>
                      <a:pt x="185" y="39"/>
                    </a:lnTo>
                    <a:lnTo>
                      <a:pt x="178" y="40"/>
                    </a:lnTo>
                    <a:lnTo>
                      <a:pt x="170" y="41"/>
                    </a:lnTo>
                    <a:lnTo>
                      <a:pt x="162" y="42"/>
                    </a:lnTo>
                    <a:lnTo>
                      <a:pt x="155" y="43"/>
                    </a:lnTo>
                    <a:lnTo>
                      <a:pt x="147" y="44"/>
                    </a:lnTo>
                    <a:lnTo>
                      <a:pt x="139" y="46"/>
                    </a:lnTo>
                    <a:lnTo>
                      <a:pt x="132" y="46"/>
                    </a:lnTo>
                    <a:lnTo>
                      <a:pt x="124" y="48"/>
                    </a:lnTo>
                    <a:lnTo>
                      <a:pt x="116" y="49"/>
                    </a:lnTo>
                    <a:lnTo>
                      <a:pt x="108" y="50"/>
                    </a:lnTo>
                    <a:lnTo>
                      <a:pt x="101" y="51"/>
                    </a:lnTo>
                    <a:lnTo>
                      <a:pt x="94" y="52"/>
                    </a:lnTo>
                    <a:lnTo>
                      <a:pt x="86" y="54"/>
                    </a:lnTo>
                    <a:lnTo>
                      <a:pt x="78" y="55"/>
                    </a:lnTo>
                    <a:lnTo>
                      <a:pt x="70" y="56"/>
                    </a:lnTo>
                    <a:lnTo>
                      <a:pt x="63" y="57"/>
                    </a:lnTo>
                    <a:lnTo>
                      <a:pt x="55" y="58"/>
                    </a:lnTo>
                    <a:lnTo>
                      <a:pt x="47" y="60"/>
                    </a:lnTo>
                    <a:lnTo>
                      <a:pt x="40" y="61"/>
                    </a:lnTo>
                    <a:lnTo>
                      <a:pt x="32" y="62"/>
                    </a:lnTo>
                    <a:lnTo>
                      <a:pt x="24" y="64"/>
                    </a:lnTo>
                    <a:lnTo>
                      <a:pt x="17" y="65"/>
                    </a:lnTo>
                    <a:lnTo>
                      <a:pt x="9" y="66"/>
                    </a:lnTo>
                    <a:lnTo>
                      <a:pt x="1" y="68"/>
                    </a:lnTo>
                    <a:lnTo>
                      <a:pt x="0" y="68"/>
                    </a:lnTo>
                    <a:lnTo>
                      <a:pt x="1" y="69"/>
                    </a:lnTo>
                    <a:lnTo>
                      <a:pt x="2" y="69"/>
                    </a:lnTo>
                    <a:lnTo>
                      <a:pt x="2" y="70"/>
                    </a:lnTo>
                    <a:lnTo>
                      <a:pt x="1" y="71"/>
                    </a:lnTo>
                    <a:lnTo>
                      <a:pt x="6" y="78"/>
                    </a:lnTo>
                    <a:lnTo>
                      <a:pt x="5" y="81"/>
                    </a:lnTo>
                    <a:lnTo>
                      <a:pt x="4" y="83"/>
                    </a:lnTo>
                    <a:lnTo>
                      <a:pt x="2" y="85"/>
                    </a:lnTo>
                    <a:lnTo>
                      <a:pt x="1" y="88"/>
                    </a:lnTo>
                    <a:lnTo>
                      <a:pt x="6" y="99"/>
                    </a:lnTo>
                    <a:lnTo>
                      <a:pt x="2" y="107"/>
                    </a:lnTo>
                    <a:lnTo>
                      <a:pt x="7" y="115"/>
                    </a:lnTo>
                    <a:lnTo>
                      <a:pt x="7" y="116"/>
                    </a:lnTo>
                    <a:lnTo>
                      <a:pt x="7" y="117"/>
                    </a:lnTo>
                    <a:lnTo>
                      <a:pt x="3" y="121"/>
                    </a:lnTo>
                    <a:lnTo>
                      <a:pt x="9" y="136"/>
                    </a:lnTo>
                    <a:lnTo>
                      <a:pt x="10" y="136"/>
                    </a:lnTo>
                    <a:lnTo>
                      <a:pt x="11" y="136"/>
                    </a:lnTo>
                  </a:path>
                </a:pathLst>
              </a:custGeom>
              <a:solidFill>
                <a:srgbClr val="C03050"/>
              </a:solidFill>
              <a:ln w="12700" cap="rnd">
                <a:noFill/>
                <a:round/>
                <a:headEnd/>
                <a:tailEnd/>
              </a:ln>
            </p:spPr>
            <p:txBody>
              <a:bodyPr/>
              <a:lstStyle/>
              <a:p>
                <a:endParaRPr lang="fr-FR"/>
              </a:p>
            </p:txBody>
          </p:sp>
          <p:sp>
            <p:nvSpPr>
              <p:cNvPr id="43" name="Freeform 7"/>
              <p:cNvSpPr>
                <a:spLocks noChangeAspect="1"/>
              </p:cNvSpPr>
              <p:nvPr/>
            </p:nvSpPr>
            <p:spPr bwMode="auto">
              <a:xfrm>
                <a:off x="494" y="3853"/>
                <a:ext cx="234" cy="47"/>
              </a:xfrm>
              <a:custGeom>
                <a:avLst/>
                <a:gdLst>
                  <a:gd name="T0" fmla="*/ 6 w 310"/>
                  <a:gd name="T1" fmla="*/ 29 h 59"/>
                  <a:gd name="T2" fmla="*/ 14 w 310"/>
                  <a:gd name="T3" fmla="*/ 26 h 59"/>
                  <a:gd name="T4" fmla="*/ 22 w 310"/>
                  <a:gd name="T5" fmla="*/ 26 h 59"/>
                  <a:gd name="T6" fmla="*/ 30 w 310"/>
                  <a:gd name="T7" fmla="*/ 24 h 59"/>
                  <a:gd name="T8" fmla="*/ 38 w 310"/>
                  <a:gd name="T9" fmla="*/ 23 h 59"/>
                  <a:gd name="T10" fmla="*/ 47 w 310"/>
                  <a:gd name="T11" fmla="*/ 21 h 59"/>
                  <a:gd name="T12" fmla="*/ 54 w 310"/>
                  <a:gd name="T13" fmla="*/ 20 h 59"/>
                  <a:gd name="T14" fmla="*/ 63 w 310"/>
                  <a:gd name="T15" fmla="*/ 18 h 59"/>
                  <a:gd name="T16" fmla="*/ 71 w 310"/>
                  <a:gd name="T17" fmla="*/ 18 h 59"/>
                  <a:gd name="T18" fmla="*/ 79 w 310"/>
                  <a:gd name="T19" fmla="*/ 17 h 59"/>
                  <a:gd name="T20" fmla="*/ 87 w 310"/>
                  <a:gd name="T21" fmla="*/ 16 h 59"/>
                  <a:gd name="T22" fmla="*/ 96 w 310"/>
                  <a:gd name="T23" fmla="*/ 15 h 59"/>
                  <a:gd name="T24" fmla="*/ 103 w 310"/>
                  <a:gd name="T25" fmla="*/ 14 h 59"/>
                  <a:gd name="T26" fmla="*/ 112 w 310"/>
                  <a:gd name="T27" fmla="*/ 14 h 59"/>
                  <a:gd name="T28" fmla="*/ 120 w 310"/>
                  <a:gd name="T29" fmla="*/ 14 h 59"/>
                  <a:gd name="T30" fmla="*/ 128 w 310"/>
                  <a:gd name="T31" fmla="*/ 14 h 59"/>
                  <a:gd name="T32" fmla="*/ 132 w 310"/>
                  <a:gd name="T33" fmla="*/ 13 h 59"/>
                  <a:gd name="T34" fmla="*/ 133 w 310"/>
                  <a:gd name="T35" fmla="*/ 11 h 59"/>
                  <a:gd name="T36" fmla="*/ 60 w 310"/>
                  <a:gd name="T37" fmla="*/ 11 h 59"/>
                  <a:gd name="T38" fmla="*/ 60 w 310"/>
                  <a:gd name="T39" fmla="*/ 11 h 59"/>
                  <a:gd name="T40" fmla="*/ 67 w 310"/>
                  <a:gd name="T41" fmla="*/ 10 h 59"/>
                  <a:gd name="T42" fmla="*/ 74 w 310"/>
                  <a:gd name="T43" fmla="*/ 8 h 59"/>
                  <a:gd name="T44" fmla="*/ 81 w 310"/>
                  <a:gd name="T45" fmla="*/ 8 h 59"/>
                  <a:gd name="T46" fmla="*/ 88 w 310"/>
                  <a:gd name="T47" fmla="*/ 7 h 59"/>
                  <a:gd name="T48" fmla="*/ 94 w 310"/>
                  <a:gd name="T49" fmla="*/ 6 h 59"/>
                  <a:gd name="T50" fmla="*/ 101 w 310"/>
                  <a:gd name="T51" fmla="*/ 6 h 59"/>
                  <a:gd name="T52" fmla="*/ 108 w 310"/>
                  <a:gd name="T53" fmla="*/ 5 h 59"/>
                  <a:gd name="T54" fmla="*/ 114 w 310"/>
                  <a:gd name="T55" fmla="*/ 2 h 59"/>
                  <a:gd name="T56" fmla="*/ 115 w 310"/>
                  <a:gd name="T57" fmla="*/ 2 h 59"/>
                  <a:gd name="T58" fmla="*/ 117 w 310"/>
                  <a:gd name="T59" fmla="*/ 2 h 59"/>
                  <a:gd name="T60" fmla="*/ 119 w 310"/>
                  <a:gd name="T61" fmla="*/ 1 h 59"/>
                  <a:gd name="T62" fmla="*/ 117 w 310"/>
                  <a:gd name="T63" fmla="*/ 1 h 59"/>
                  <a:gd name="T64" fmla="*/ 111 w 310"/>
                  <a:gd name="T65" fmla="*/ 0 h 59"/>
                  <a:gd name="T66" fmla="*/ 105 w 310"/>
                  <a:gd name="T67" fmla="*/ 0 h 59"/>
                  <a:gd name="T68" fmla="*/ 99 w 310"/>
                  <a:gd name="T69" fmla="*/ 0 h 59"/>
                  <a:gd name="T70" fmla="*/ 93 w 310"/>
                  <a:gd name="T71" fmla="*/ 1 h 59"/>
                  <a:gd name="T72" fmla="*/ 87 w 310"/>
                  <a:gd name="T73" fmla="*/ 1 h 59"/>
                  <a:gd name="T74" fmla="*/ 80 w 310"/>
                  <a:gd name="T75" fmla="*/ 2 h 59"/>
                  <a:gd name="T76" fmla="*/ 75 w 310"/>
                  <a:gd name="T77" fmla="*/ 2 h 59"/>
                  <a:gd name="T78" fmla="*/ 68 w 310"/>
                  <a:gd name="T79" fmla="*/ 2 h 59"/>
                  <a:gd name="T80" fmla="*/ 62 w 310"/>
                  <a:gd name="T81" fmla="*/ 4 h 59"/>
                  <a:gd name="T82" fmla="*/ 55 w 310"/>
                  <a:gd name="T83" fmla="*/ 4 h 59"/>
                  <a:gd name="T84" fmla="*/ 49 w 310"/>
                  <a:gd name="T85" fmla="*/ 5 h 59"/>
                  <a:gd name="T86" fmla="*/ 43 w 310"/>
                  <a:gd name="T87" fmla="*/ 6 h 59"/>
                  <a:gd name="T88" fmla="*/ 36 w 310"/>
                  <a:gd name="T89" fmla="*/ 6 h 59"/>
                  <a:gd name="T90" fmla="*/ 31 w 310"/>
                  <a:gd name="T91" fmla="*/ 7 h 59"/>
                  <a:gd name="T92" fmla="*/ 24 w 310"/>
                  <a:gd name="T93" fmla="*/ 8 h 59"/>
                  <a:gd name="T94" fmla="*/ 20 w 310"/>
                  <a:gd name="T95" fmla="*/ 9 h 59"/>
                  <a:gd name="T96" fmla="*/ 20 w 310"/>
                  <a:gd name="T97" fmla="*/ 9 h 59"/>
                  <a:gd name="T98" fmla="*/ 19 w 310"/>
                  <a:gd name="T99" fmla="*/ 10 h 59"/>
                  <a:gd name="T100" fmla="*/ 18 w 310"/>
                  <a:gd name="T101" fmla="*/ 10 h 59"/>
                  <a:gd name="T102" fmla="*/ 48 w 310"/>
                  <a:gd name="T103" fmla="*/ 10 h 59"/>
                  <a:gd name="T104" fmla="*/ 48 w 310"/>
                  <a:gd name="T105" fmla="*/ 9 h 59"/>
                  <a:gd name="T106" fmla="*/ 17 w 310"/>
                  <a:gd name="T107" fmla="*/ 22 h 59"/>
                  <a:gd name="T108" fmla="*/ 0 w 310"/>
                  <a:gd name="T109" fmla="*/ 28 h 59"/>
                  <a:gd name="T110" fmla="*/ 2 w 310"/>
                  <a:gd name="T111" fmla="*/ 29 h 5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10"/>
                  <a:gd name="T169" fmla="*/ 0 h 59"/>
                  <a:gd name="T170" fmla="*/ 310 w 310"/>
                  <a:gd name="T171" fmla="*/ 59 h 5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10" h="59">
                    <a:moveTo>
                      <a:pt x="3" y="58"/>
                    </a:moveTo>
                    <a:lnTo>
                      <a:pt x="13" y="57"/>
                    </a:lnTo>
                    <a:lnTo>
                      <a:pt x="22" y="55"/>
                    </a:lnTo>
                    <a:lnTo>
                      <a:pt x="32" y="53"/>
                    </a:lnTo>
                    <a:lnTo>
                      <a:pt x="41" y="52"/>
                    </a:lnTo>
                    <a:lnTo>
                      <a:pt x="51" y="51"/>
                    </a:lnTo>
                    <a:lnTo>
                      <a:pt x="60" y="49"/>
                    </a:lnTo>
                    <a:lnTo>
                      <a:pt x="70" y="48"/>
                    </a:lnTo>
                    <a:lnTo>
                      <a:pt x="79" y="46"/>
                    </a:lnTo>
                    <a:lnTo>
                      <a:pt x="89" y="45"/>
                    </a:lnTo>
                    <a:lnTo>
                      <a:pt x="98" y="44"/>
                    </a:lnTo>
                    <a:lnTo>
                      <a:pt x="108" y="42"/>
                    </a:lnTo>
                    <a:lnTo>
                      <a:pt x="117" y="41"/>
                    </a:lnTo>
                    <a:lnTo>
                      <a:pt x="126" y="40"/>
                    </a:lnTo>
                    <a:lnTo>
                      <a:pt x="136" y="39"/>
                    </a:lnTo>
                    <a:lnTo>
                      <a:pt x="146" y="37"/>
                    </a:lnTo>
                    <a:lnTo>
                      <a:pt x="155" y="36"/>
                    </a:lnTo>
                    <a:lnTo>
                      <a:pt x="164" y="35"/>
                    </a:lnTo>
                    <a:lnTo>
                      <a:pt x="174" y="34"/>
                    </a:lnTo>
                    <a:lnTo>
                      <a:pt x="184" y="33"/>
                    </a:lnTo>
                    <a:lnTo>
                      <a:pt x="193" y="32"/>
                    </a:lnTo>
                    <a:lnTo>
                      <a:pt x="203" y="31"/>
                    </a:lnTo>
                    <a:lnTo>
                      <a:pt x="212" y="31"/>
                    </a:lnTo>
                    <a:lnTo>
                      <a:pt x="222" y="30"/>
                    </a:lnTo>
                    <a:lnTo>
                      <a:pt x="231" y="29"/>
                    </a:lnTo>
                    <a:lnTo>
                      <a:pt x="241" y="29"/>
                    </a:lnTo>
                    <a:lnTo>
                      <a:pt x="250" y="28"/>
                    </a:lnTo>
                    <a:lnTo>
                      <a:pt x="260" y="28"/>
                    </a:lnTo>
                    <a:lnTo>
                      <a:pt x="269" y="27"/>
                    </a:lnTo>
                    <a:lnTo>
                      <a:pt x="279" y="27"/>
                    </a:lnTo>
                    <a:lnTo>
                      <a:pt x="288" y="26"/>
                    </a:lnTo>
                    <a:lnTo>
                      <a:pt x="297" y="26"/>
                    </a:lnTo>
                    <a:lnTo>
                      <a:pt x="307" y="26"/>
                    </a:lnTo>
                    <a:lnTo>
                      <a:pt x="308" y="25"/>
                    </a:lnTo>
                    <a:lnTo>
                      <a:pt x="309" y="24"/>
                    </a:lnTo>
                    <a:lnTo>
                      <a:pt x="309" y="22"/>
                    </a:lnTo>
                    <a:lnTo>
                      <a:pt x="309" y="21"/>
                    </a:lnTo>
                    <a:lnTo>
                      <a:pt x="141" y="21"/>
                    </a:lnTo>
                    <a:lnTo>
                      <a:pt x="141" y="22"/>
                    </a:lnTo>
                    <a:lnTo>
                      <a:pt x="141" y="23"/>
                    </a:lnTo>
                    <a:lnTo>
                      <a:pt x="149" y="21"/>
                    </a:lnTo>
                    <a:lnTo>
                      <a:pt x="156" y="19"/>
                    </a:lnTo>
                    <a:lnTo>
                      <a:pt x="164" y="18"/>
                    </a:lnTo>
                    <a:lnTo>
                      <a:pt x="172" y="16"/>
                    </a:lnTo>
                    <a:lnTo>
                      <a:pt x="180" y="16"/>
                    </a:lnTo>
                    <a:lnTo>
                      <a:pt x="188" y="15"/>
                    </a:lnTo>
                    <a:lnTo>
                      <a:pt x="196" y="15"/>
                    </a:lnTo>
                    <a:lnTo>
                      <a:pt x="204" y="14"/>
                    </a:lnTo>
                    <a:lnTo>
                      <a:pt x="212" y="14"/>
                    </a:lnTo>
                    <a:lnTo>
                      <a:pt x="220" y="13"/>
                    </a:lnTo>
                    <a:lnTo>
                      <a:pt x="228" y="13"/>
                    </a:lnTo>
                    <a:lnTo>
                      <a:pt x="235" y="11"/>
                    </a:lnTo>
                    <a:lnTo>
                      <a:pt x="243" y="10"/>
                    </a:lnTo>
                    <a:lnTo>
                      <a:pt x="250" y="9"/>
                    </a:lnTo>
                    <a:lnTo>
                      <a:pt x="258" y="7"/>
                    </a:lnTo>
                    <a:lnTo>
                      <a:pt x="265" y="4"/>
                    </a:lnTo>
                    <a:lnTo>
                      <a:pt x="266" y="4"/>
                    </a:lnTo>
                    <a:lnTo>
                      <a:pt x="268" y="3"/>
                    </a:lnTo>
                    <a:lnTo>
                      <a:pt x="270" y="3"/>
                    </a:lnTo>
                    <a:lnTo>
                      <a:pt x="272" y="2"/>
                    </a:lnTo>
                    <a:lnTo>
                      <a:pt x="273" y="1"/>
                    </a:lnTo>
                    <a:lnTo>
                      <a:pt x="275" y="1"/>
                    </a:lnTo>
                    <a:lnTo>
                      <a:pt x="277" y="1"/>
                    </a:lnTo>
                    <a:lnTo>
                      <a:pt x="271" y="1"/>
                    </a:lnTo>
                    <a:lnTo>
                      <a:pt x="264" y="0"/>
                    </a:lnTo>
                    <a:lnTo>
                      <a:pt x="258" y="0"/>
                    </a:lnTo>
                    <a:lnTo>
                      <a:pt x="251" y="0"/>
                    </a:lnTo>
                    <a:lnTo>
                      <a:pt x="244" y="0"/>
                    </a:lnTo>
                    <a:lnTo>
                      <a:pt x="237" y="0"/>
                    </a:lnTo>
                    <a:lnTo>
                      <a:pt x="230" y="0"/>
                    </a:lnTo>
                    <a:lnTo>
                      <a:pt x="223" y="0"/>
                    </a:lnTo>
                    <a:lnTo>
                      <a:pt x="216" y="1"/>
                    </a:lnTo>
                    <a:lnTo>
                      <a:pt x="209" y="1"/>
                    </a:lnTo>
                    <a:lnTo>
                      <a:pt x="202" y="1"/>
                    </a:lnTo>
                    <a:lnTo>
                      <a:pt x="194" y="2"/>
                    </a:lnTo>
                    <a:lnTo>
                      <a:pt x="187" y="2"/>
                    </a:lnTo>
                    <a:lnTo>
                      <a:pt x="180" y="3"/>
                    </a:lnTo>
                    <a:lnTo>
                      <a:pt x="173" y="4"/>
                    </a:lnTo>
                    <a:lnTo>
                      <a:pt x="165" y="4"/>
                    </a:lnTo>
                    <a:lnTo>
                      <a:pt x="158" y="5"/>
                    </a:lnTo>
                    <a:lnTo>
                      <a:pt x="151" y="6"/>
                    </a:lnTo>
                    <a:lnTo>
                      <a:pt x="144" y="7"/>
                    </a:lnTo>
                    <a:lnTo>
                      <a:pt x="136" y="7"/>
                    </a:lnTo>
                    <a:lnTo>
                      <a:pt x="129" y="8"/>
                    </a:lnTo>
                    <a:lnTo>
                      <a:pt x="122" y="9"/>
                    </a:lnTo>
                    <a:lnTo>
                      <a:pt x="114" y="10"/>
                    </a:lnTo>
                    <a:lnTo>
                      <a:pt x="107" y="10"/>
                    </a:lnTo>
                    <a:lnTo>
                      <a:pt x="100" y="11"/>
                    </a:lnTo>
                    <a:lnTo>
                      <a:pt x="92" y="12"/>
                    </a:lnTo>
                    <a:lnTo>
                      <a:pt x="85" y="13"/>
                    </a:lnTo>
                    <a:lnTo>
                      <a:pt x="78" y="13"/>
                    </a:lnTo>
                    <a:lnTo>
                      <a:pt x="71" y="14"/>
                    </a:lnTo>
                    <a:lnTo>
                      <a:pt x="63" y="15"/>
                    </a:lnTo>
                    <a:lnTo>
                      <a:pt x="56" y="15"/>
                    </a:lnTo>
                    <a:lnTo>
                      <a:pt x="49" y="16"/>
                    </a:lnTo>
                    <a:lnTo>
                      <a:pt x="48" y="17"/>
                    </a:lnTo>
                    <a:lnTo>
                      <a:pt x="47" y="17"/>
                    </a:lnTo>
                    <a:lnTo>
                      <a:pt x="46" y="18"/>
                    </a:lnTo>
                    <a:lnTo>
                      <a:pt x="45" y="18"/>
                    </a:lnTo>
                    <a:lnTo>
                      <a:pt x="44" y="19"/>
                    </a:lnTo>
                    <a:lnTo>
                      <a:pt x="43" y="20"/>
                    </a:lnTo>
                    <a:lnTo>
                      <a:pt x="42" y="20"/>
                    </a:lnTo>
                    <a:lnTo>
                      <a:pt x="41" y="21"/>
                    </a:lnTo>
                    <a:lnTo>
                      <a:pt x="110" y="20"/>
                    </a:lnTo>
                    <a:lnTo>
                      <a:pt x="110" y="19"/>
                    </a:lnTo>
                    <a:lnTo>
                      <a:pt x="110" y="18"/>
                    </a:lnTo>
                    <a:lnTo>
                      <a:pt x="46" y="34"/>
                    </a:lnTo>
                    <a:lnTo>
                      <a:pt x="38" y="43"/>
                    </a:lnTo>
                    <a:lnTo>
                      <a:pt x="0" y="54"/>
                    </a:lnTo>
                    <a:lnTo>
                      <a:pt x="0" y="55"/>
                    </a:lnTo>
                    <a:lnTo>
                      <a:pt x="1" y="57"/>
                    </a:lnTo>
                    <a:lnTo>
                      <a:pt x="2" y="58"/>
                    </a:lnTo>
                    <a:lnTo>
                      <a:pt x="3" y="58"/>
                    </a:lnTo>
                  </a:path>
                </a:pathLst>
              </a:custGeom>
              <a:solidFill>
                <a:srgbClr val="A00000"/>
              </a:solidFill>
              <a:ln w="12700" cap="rnd">
                <a:noFill/>
                <a:round/>
                <a:headEnd/>
                <a:tailEnd/>
              </a:ln>
            </p:spPr>
            <p:txBody>
              <a:bodyPr/>
              <a:lstStyle/>
              <a:p>
                <a:endParaRPr lang="fr-FR"/>
              </a:p>
            </p:txBody>
          </p:sp>
          <p:sp>
            <p:nvSpPr>
              <p:cNvPr id="44" name="Freeform 8"/>
              <p:cNvSpPr>
                <a:spLocks noChangeAspect="1"/>
              </p:cNvSpPr>
              <p:nvPr/>
            </p:nvSpPr>
            <p:spPr bwMode="auto">
              <a:xfrm>
                <a:off x="608" y="3972"/>
                <a:ext cx="28" cy="160"/>
              </a:xfrm>
              <a:custGeom>
                <a:avLst/>
                <a:gdLst>
                  <a:gd name="T0" fmla="*/ 11 w 37"/>
                  <a:gd name="T1" fmla="*/ 101 h 201"/>
                  <a:gd name="T2" fmla="*/ 11 w 37"/>
                  <a:gd name="T3" fmla="*/ 101 h 201"/>
                  <a:gd name="T4" fmla="*/ 11 w 37"/>
                  <a:gd name="T5" fmla="*/ 101 h 201"/>
                  <a:gd name="T6" fmla="*/ 12 w 37"/>
                  <a:gd name="T7" fmla="*/ 100 h 201"/>
                  <a:gd name="T8" fmla="*/ 11 w 37"/>
                  <a:gd name="T9" fmla="*/ 93 h 201"/>
                  <a:gd name="T10" fmla="*/ 11 w 37"/>
                  <a:gd name="T11" fmla="*/ 86 h 201"/>
                  <a:gd name="T12" fmla="*/ 11 w 37"/>
                  <a:gd name="T13" fmla="*/ 79 h 201"/>
                  <a:gd name="T14" fmla="*/ 11 w 37"/>
                  <a:gd name="T15" fmla="*/ 71 h 201"/>
                  <a:gd name="T16" fmla="*/ 11 w 37"/>
                  <a:gd name="T17" fmla="*/ 64 h 201"/>
                  <a:gd name="T18" fmla="*/ 11 w 37"/>
                  <a:gd name="T19" fmla="*/ 57 h 201"/>
                  <a:gd name="T20" fmla="*/ 13 w 37"/>
                  <a:gd name="T21" fmla="*/ 50 h 201"/>
                  <a:gd name="T22" fmla="*/ 14 w 37"/>
                  <a:gd name="T23" fmla="*/ 43 h 201"/>
                  <a:gd name="T24" fmla="*/ 15 w 37"/>
                  <a:gd name="T25" fmla="*/ 38 h 201"/>
                  <a:gd name="T26" fmla="*/ 15 w 37"/>
                  <a:gd name="T27" fmla="*/ 33 h 201"/>
                  <a:gd name="T28" fmla="*/ 15 w 37"/>
                  <a:gd name="T29" fmla="*/ 26 h 201"/>
                  <a:gd name="T30" fmla="*/ 15 w 37"/>
                  <a:gd name="T31" fmla="*/ 21 h 201"/>
                  <a:gd name="T32" fmla="*/ 15 w 37"/>
                  <a:gd name="T33" fmla="*/ 16 h 201"/>
                  <a:gd name="T34" fmla="*/ 15 w 37"/>
                  <a:gd name="T35" fmla="*/ 11 h 201"/>
                  <a:gd name="T36" fmla="*/ 15 w 37"/>
                  <a:gd name="T37" fmla="*/ 6 h 201"/>
                  <a:gd name="T38" fmla="*/ 15 w 37"/>
                  <a:gd name="T39" fmla="*/ 0 h 201"/>
                  <a:gd name="T40" fmla="*/ 5 w 37"/>
                  <a:gd name="T41" fmla="*/ 2 h 201"/>
                  <a:gd name="T42" fmla="*/ 4 w 37"/>
                  <a:gd name="T43" fmla="*/ 14 h 201"/>
                  <a:gd name="T44" fmla="*/ 2 w 37"/>
                  <a:gd name="T45" fmla="*/ 25 h 201"/>
                  <a:gd name="T46" fmla="*/ 2 w 37"/>
                  <a:gd name="T47" fmla="*/ 36 h 201"/>
                  <a:gd name="T48" fmla="*/ 1 w 37"/>
                  <a:gd name="T49" fmla="*/ 48 h 201"/>
                  <a:gd name="T50" fmla="*/ 0 w 37"/>
                  <a:gd name="T51" fmla="*/ 60 h 201"/>
                  <a:gd name="T52" fmla="*/ 1 w 37"/>
                  <a:gd name="T53" fmla="*/ 71 h 201"/>
                  <a:gd name="T54" fmla="*/ 2 w 37"/>
                  <a:gd name="T55" fmla="*/ 82 h 201"/>
                  <a:gd name="T56" fmla="*/ 4 w 37"/>
                  <a:gd name="T57" fmla="*/ 93 h 201"/>
                  <a:gd name="T58" fmla="*/ 5 w 37"/>
                  <a:gd name="T59" fmla="*/ 94 h 201"/>
                  <a:gd name="T60" fmla="*/ 5 w 37"/>
                  <a:gd name="T61" fmla="*/ 95 h 201"/>
                  <a:gd name="T62" fmla="*/ 5 w 37"/>
                  <a:gd name="T63" fmla="*/ 95 h 201"/>
                  <a:gd name="T64" fmla="*/ 6 w 37"/>
                  <a:gd name="T65" fmla="*/ 95 h 201"/>
                  <a:gd name="T66" fmla="*/ 6 w 37"/>
                  <a:gd name="T67" fmla="*/ 98 h 201"/>
                  <a:gd name="T68" fmla="*/ 7 w 37"/>
                  <a:gd name="T69" fmla="*/ 99 h 201"/>
                  <a:gd name="T70" fmla="*/ 8 w 37"/>
                  <a:gd name="T71" fmla="*/ 99 h 201"/>
                  <a:gd name="T72" fmla="*/ 8 w 37"/>
                  <a:gd name="T73" fmla="*/ 100 h 201"/>
                  <a:gd name="T74" fmla="*/ 8 w 37"/>
                  <a:gd name="T75" fmla="*/ 100 h 201"/>
                  <a:gd name="T76" fmla="*/ 9 w 37"/>
                  <a:gd name="T77" fmla="*/ 100 h 201"/>
                  <a:gd name="T78" fmla="*/ 10 w 37"/>
                  <a:gd name="T79" fmla="*/ 100 h 201"/>
                  <a:gd name="T80" fmla="*/ 11 w 37"/>
                  <a:gd name="T81" fmla="*/ 100 h 201"/>
                  <a:gd name="T82" fmla="*/ 11 w 37"/>
                  <a:gd name="T83" fmla="*/ 101 h 2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7"/>
                  <a:gd name="T127" fmla="*/ 0 h 201"/>
                  <a:gd name="T128" fmla="*/ 37 w 37"/>
                  <a:gd name="T129" fmla="*/ 201 h 2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7" h="201">
                    <a:moveTo>
                      <a:pt x="25" y="200"/>
                    </a:moveTo>
                    <a:lnTo>
                      <a:pt x="26" y="200"/>
                    </a:lnTo>
                    <a:lnTo>
                      <a:pt x="27" y="200"/>
                    </a:lnTo>
                    <a:lnTo>
                      <a:pt x="28" y="199"/>
                    </a:lnTo>
                    <a:lnTo>
                      <a:pt x="27" y="185"/>
                    </a:lnTo>
                    <a:lnTo>
                      <a:pt x="26" y="171"/>
                    </a:lnTo>
                    <a:lnTo>
                      <a:pt x="25" y="156"/>
                    </a:lnTo>
                    <a:lnTo>
                      <a:pt x="25" y="141"/>
                    </a:lnTo>
                    <a:lnTo>
                      <a:pt x="25" y="127"/>
                    </a:lnTo>
                    <a:lnTo>
                      <a:pt x="26" y="112"/>
                    </a:lnTo>
                    <a:lnTo>
                      <a:pt x="29" y="99"/>
                    </a:lnTo>
                    <a:lnTo>
                      <a:pt x="33" y="86"/>
                    </a:lnTo>
                    <a:lnTo>
                      <a:pt x="35" y="75"/>
                    </a:lnTo>
                    <a:lnTo>
                      <a:pt x="36" y="64"/>
                    </a:lnTo>
                    <a:lnTo>
                      <a:pt x="36" y="53"/>
                    </a:lnTo>
                    <a:lnTo>
                      <a:pt x="35" y="43"/>
                    </a:lnTo>
                    <a:lnTo>
                      <a:pt x="34" y="32"/>
                    </a:lnTo>
                    <a:lnTo>
                      <a:pt x="34" y="22"/>
                    </a:lnTo>
                    <a:lnTo>
                      <a:pt x="34" y="11"/>
                    </a:lnTo>
                    <a:lnTo>
                      <a:pt x="34" y="0"/>
                    </a:lnTo>
                    <a:lnTo>
                      <a:pt x="10" y="5"/>
                    </a:lnTo>
                    <a:lnTo>
                      <a:pt x="8" y="27"/>
                    </a:lnTo>
                    <a:lnTo>
                      <a:pt x="5" y="50"/>
                    </a:lnTo>
                    <a:lnTo>
                      <a:pt x="3" y="72"/>
                    </a:lnTo>
                    <a:lnTo>
                      <a:pt x="1" y="95"/>
                    </a:lnTo>
                    <a:lnTo>
                      <a:pt x="0" y="118"/>
                    </a:lnTo>
                    <a:lnTo>
                      <a:pt x="1" y="141"/>
                    </a:lnTo>
                    <a:lnTo>
                      <a:pt x="4" y="163"/>
                    </a:lnTo>
                    <a:lnTo>
                      <a:pt x="9" y="185"/>
                    </a:lnTo>
                    <a:lnTo>
                      <a:pt x="10" y="186"/>
                    </a:lnTo>
                    <a:lnTo>
                      <a:pt x="11" y="187"/>
                    </a:lnTo>
                    <a:lnTo>
                      <a:pt x="12" y="188"/>
                    </a:lnTo>
                    <a:lnTo>
                      <a:pt x="13" y="189"/>
                    </a:lnTo>
                    <a:lnTo>
                      <a:pt x="15" y="195"/>
                    </a:lnTo>
                    <a:lnTo>
                      <a:pt x="16" y="196"/>
                    </a:lnTo>
                    <a:lnTo>
                      <a:pt x="17" y="196"/>
                    </a:lnTo>
                    <a:lnTo>
                      <a:pt x="18" y="197"/>
                    </a:lnTo>
                    <a:lnTo>
                      <a:pt x="20" y="197"/>
                    </a:lnTo>
                    <a:lnTo>
                      <a:pt x="21" y="198"/>
                    </a:lnTo>
                    <a:lnTo>
                      <a:pt x="22" y="199"/>
                    </a:lnTo>
                    <a:lnTo>
                      <a:pt x="24" y="199"/>
                    </a:lnTo>
                    <a:lnTo>
                      <a:pt x="25" y="200"/>
                    </a:lnTo>
                  </a:path>
                </a:pathLst>
              </a:custGeom>
              <a:solidFill>
                <a:srgbClr val="E08090"/>
              </a:solidFill>
              <a:ln w="12700" cap="rnd">
                <a:noFill/>
                <a:round/>
                <a:headEnd/>
                <a:tailEnd/>
              </a:ln>
            </p:spPr>
            <p:txBody>
              <a:bodyPr/>
              <a:lstStyle/>
              <a:p>
                <a:endParaRPr lang="fr-FR"/>
              </a:p>
            </p:txBody>
          </p:sp>
          <p:sp>
            <p:nvSpPr>
              <p:cNvPr id="45" name="Freeform 9"/>
              <p:cNvSpPr>
                <a:spLocks noChangeAspect="1"/>
              </p:cNvSpPr>
              <p:nvPr/>
            </p:nvSpPr>
            <p:spPr bwMode="auto">
              <a:xfrm>
                <a:off x="505" y="3899"/>
                <a:ext cx="23" cy="211"/>
              </a:xfrm>
              <a:custGeom>
                <a:avLst/>
                <a:gdLst>
                  <a:gd name="T0" fmla="*/ 9 w 32"/>
                  <a:gd name="T1" fmla="*/ 133 h 265"/>
                  <a:gd name="T2" fmla="*/ 12 w 32"/>
                  <a:gd name="T3" fmla="*/ 133 h 265"/>
                  <a:gd name="T4" fmla="*/ 12 w 32"/>
                  <a:gd name="T5" fmla="*/ 120 h 265"/>
                  <a:gd name="T6" fmla="*/ 12 w 32"/>
                  <a:gd name="T7" fmla="*/ 107 h 265"/>
                  <a:gd name="T8" fmla="*/ 10 w 32"/>
                  <a:gd name="T9" fmla="*/ 95 h 265"/>
                  <a:gd name="T10" fmla="*/ 9 w 32"/>
                  <a:gd name="T11" fmla="*/ 81 h 265"/>
                  <a:gd name="T12" fmla="*/ 8 w 32"/>
                  <a:gd name="T13" fmla="*/ 68 h 265"/>
                  <a:gd name="T14" fmla="*/ 6 w 32"/>
                  <a:gd name="T15" fmla="*/ 54 h 265"/>
                  <a:gd name="T16" fmla="*/ 6 w 32"/>
                  <a:gd name="T17" fmla="*/ 41 h 265"/>
                  <a:gd name="T18" fmla="*/ 6 w 32"/>
                  <a:gd name="T19" fmla="*/ 29 h 265"/>
                  <a:gd name="T20" fmla="*/ 6 w 32"/>
                  <a:gd name="T21" fmla="*/ 25 h 265"/>
                  <a:gd name="T22" fmla="*/ 6 w 32"/>
                  <a:gd name="T23" fmla="*/ 21 h 265"/>
                  <a:gd name="T24" fmla="*/ 6 w 32"/>
                  <a:gd name="T25" fmla="*/ 18 h 265"/>
                  <a:gd name="T26" fmla="*/ 6 w 32"/>
                  <a:gd name="T27" fmla="*/ 14 h 265"/>
                  <a:gd name="T28" fmla="*/ 7 w 32"/>
                  <a:gd name="T29" fmla="*/ 11 h 265"/>
                  <a:gd name="T30" fmla="*/ 7 w 32"/>
                  <a:gd name="T31" fmla="*/ 8 h 265"/>
                  <a:gd name="T32" fmla="*/ 7 w 32"/>
                  <a:gd name="T33" fmla="*/ 5 h 265"/>
                  <a:gd name="T34" fmla="*/ 6 w 32"/>
                  <a:gd name="T35" fmla="*/ 2 h 265"/>
                  <a:gd name="T36" fmla="*/ 2 w 32"/>
                  <a:gd name="T37" fmla="*/ 0 h 265"/>
                  <a:gd name="T38" fmla="*/ 1 w 32"/>
                  <a:gd name="T39" fmla="*/ 16 h 265"/>
                  <a:gd name="T40" fmla="*/ 1 w 32"/>
                  <a:gd name="T41" fmla="*/ 33 h 265"/>
                  <a:gd name="T42" fmla="*/ 0 w 32"/>
                  <a:gd name="T43" fmla="*/ 49 h 265"/>
                  <a:gd name="T44" fmla="*/ 0 w 32"/>
                  <a:gd name="T45" fmla="*/ 65 h 265"/>
                  <a:gd name="T46" fmla="*/ 1 w 32"/>
                  <a:gd name="T47" fmla="*/ 82 h 265"/>
                  <a:gd name="T48" fmla="*/ 1 w 32"/>
                  <a:gd name="T49" fmla="*/ 98 h 265"/>
                  <a:gd name="T50" fmla="*/ 3 w 32"/>
                  <a:gd name="T51" fmla="*/ 115 h 265"/>
                  <a:gd name="T52" fmla="*/ 5 w 32"/>
                  <a:gd name="T53" fmla="*/ 131 h 265"/>
                  <a:gd name="T54" fmla="*/ 6 w 32"/>
                  <a:gd name="T55" fmla="*/ 132 h 265"/>
                  <a:gd name="T56" fmla="*/ 6 w 32"/>
                  <a:gd name="T57" fmla="*/ 132 h 265"/>
                  <a:gd name="T58" fmla="*/ 6 w 32"/>
                  <a:gd name="T59" fmla="*/ 132 h 265"/>
                  <a:gd name="T60" fmla="*/ 6 w 32"/>
                  <a:gd name="T61" fmla="*/ 132 h 265"/>
                  <a:gd name="T62" fmla="*/ 7 w 32"/>
                  <a:gd name="T63" fmla="*/ 132 h 265"/>
                  <a:gd name="T64" fmla="*/ 8 w 32"/>
                  <a:gd name="T65" fmla="*/ 133 h 265"/>
                  <a:gd name="T66" fmla="*/ 9 w 32"/>
                  <a:gd name="T67" fmla="*/ 133 h 2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
                  <a:gd name="T103" fmla="*/ 0 h 265"/>
                  <a:gd name="T104" fmla="*/ 32 w 32"/>
                  <a:gd name="T105" fmla="*/ 265 h 2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 h="265">
                    <a:moveTo>
                      <a:pt x="23" y="264"/>
                    </a:moveTo>
                    <a:lnTo>
                      <a:pt x="30" y="264"/>
                    </a:lnTo>
                    <a:lnTo>
                      <a:pt x="31" y="238"/>
                    </a:lnTo>
                    <a:lnTo>
                      <a:pt x="30" y="213"/>
                    </a:lnTo>
                    <a:lnTo>
                      <a:pt x="27" y="187"/>
                    </a:lnTo>
                    <a:lnTo>
                      <a:pt x="25" y="161"/>
                    </a:lnTo>
                    <a:lnTo>
                      <a:pt x="21" y="135"/>
                    </a:lnTo>
                    <a:lnTo>
                      <a:pt x="18" y="108"/>
                    </a:lnTo>
                    <a:lnTo>
                      <a:pt x="16" y="82"/>
                    </a:lnTo>
                    <a:lnTo>
                      <a:pt x="17" y="56"/>
                    </a:lnTo>
                    <a:lnTo>
                      <a:pt x="16" y="49"/>
                    </a:lnTo>
                    <a:lnTo>
                      <a:pt x="16" y="42"/>
                    </a:lnTo>
                    <a:lnTo>
                      <a:pt x="17" y="36"/>
                    </a:lnTo>
                    <a:lnTo>
                      <a:pt x="18" y="29"/>
                    </a:lnTo>
                    <a:lnTo>
                      <a:pt x="19" y="23"/>
                    </a:lnTo>
                    <a:lnTo>
                      <a:pt x="19" y="16"/>
                    </a:lnTo>
                    <a:lnTo>
                      <a:pt x="19" y="9"/>
                    </a:lnTo>
                    <a:lnTo>
                      <a:pt x="18" y="3"/>
                    </a:lnTo>
                    <a:lnTo>
                      <a:pt x="5" y="0"/>
                    </a:lnTo>
                    <a:lnTo>
                      <a:pt x="2" y="32"/>
                    </a:lnTo>
                    <a:lnTo>
                      <a:pt x="1" y="64"/>
                    </a:lnTo>
                    <a:lnTo>
                      <a:pt x="0" y="96"/>
                    </a:lnTo>
                    <a:lnTo>
                      <a:pt x="0" y="129"/>
                    </a:lnTo>
                    <a:lnTo>
                      <a:pt x="1" y="162"/>
                    </a:lnTo>
                    <a:lnTo>
                      <a:pt x="4" y="195"/>
                    </a:lnTo>
                    <a:lnTo>
                      <a:pt x="8" y="228"/>
                    </a:lnTo>
                    <a:lnTo>
                      <a:pt x="14" y="260"/>
                    </a:lnTo>
                    <a:lnTo>
                      <a:pt x="15" y="261"/>
                    </a:lnTo>
                    <a:lnTo>
                      <a:pt x="16" y="262"/>
                    </a:lnTo>
                    <a:lnTo>
                      <a:pt x="17" y="263"/>
                    </a:lnTo>
                    <a:lnTo>
                      <a:pt x="18" y="263"/>
                    </a:lnTo>
                    <a:lnTo>
                      <a:pt x="20" y="263"/>
                    </a:lnTo>
                    <a:lnTo>
                      <a:pt x="21" y="264"/>
                    </a:lnTo>
                    <a:lnTo>
                      <a:pt x="23" y="264"/>
                    </a:lnTo>
                  </a:path>
                </a:pathLst>
              </a:custGeom>
              <a:solidFill>
                <a:srgbClr val="E08090"/>
              </a:solidFill>
              <a:ln w="12700" cap="rnd">
                <a:noFill/>
                <a:round/>
                <a:headEnd/>
                <a:tailEnd/>
              </a:ln>
            </p:spPr>
            <p:txBody>
              <a:bodyPr/>
              <a:lstStyle/>
              <a:p>
                <a:endParaRPr lang="fr-FR"/>
              </a:p>
            </p:txBody>
          </p:sp>
          <p:sp>
            <p:nvSpPr>
              <p:cNvPr id="46" name="Freeform 10"/>
              <p:cNvSpPr>
                <a:spLocks noChangeAspect="1"/>
              </p:cNvSpPr>
              <p:nvPr/>
            </p:nvSpPr>
            <p:spPr bwMode="auto">
              <a:xfrm>
                <a:off x="617" y="3882"/>
                <a:ext cx="22" cy="26"/>
              </a:xfrm>
              <a:custGeom>
                <a:avLst/>
                <a:gdLst>
                  <a:gd name="T0" fmla="*/ 3 w 29"/>
                  <a:gd name="T1" fmla="*/ 16 h 33"/>
                  <a:gd name="T2" fmla="*/ 11 w 29"/>
                  <a:gd name="T3" fmla="*/ 10 h 33"/>
                  <a:gd name="T4" fmla="*/ 12 w 29"/>
                  <a:gd name="T5" fmla="*/ 2 h 33"/>
                  <a:gd name="T6" fmla="*/ 2 w 29"/>
                  <a:gd name="T7" fmla="*/ 0 h 33"/>
                  <a:gd name="T8" fmla="*/ 0 w 29"/>
                  <a:gd name="T9" fmla="*/ 16 h 33"/>
                  <a:gd name="T10" fmla="*/ 1 w 29"/>
                  <a:gd name="T11" fmla="*/ 16 h 33"/>
                  <a:gd name="T12" fmla="*/ 2 w 29"/>
                  <a:gd name="T13" fmla="*/ 16 h 33"/>
                  <a:gd name="T14" fmla="*/ 2 w 29"/>
                  <a:gd name="T15" fmla="*/ 16 h 33"/>
                  <a:gd name="T16" fmla="*/ 2 w 29"/>
                  <a:gd name="T17" fmla="*/ 16 h 33"/>
                  <a:gd name="T18" fmla="*/ 3 w 29"/>
                  <a:gd name="T19" fmla="*/ 16 h 33"/>
                  <a:gd name="T20" fmla="*/ 3 w 29"/>
                  <a:gd name="T21" fmla="*/ 16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33"/>
                  <a:gd name="T35" fmla="*/ 29 w 29"/>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33">
                    <a:moveTo>
                      <a:pt x="7" y="32"/>
                    </a:moveTo>
                    <a:lnTo>
                      <a:pt x="24" y="22"/>
                    </a:lnTo>
                    <a:lnTo>
                      <a:pt x="28" y="3"/>
                    </a:lnTo>
                    <a:lnTo>
                      <a:pt x="3" y="0"/>
                    </a:lnTo>
                    <a:lnTo>
                      <a:pt x="0" y="32"/>
                    </a:lnTo>
                    <a:lnTo>
                      <a:pt x="1" y="32"/>
                    </a:lnTo>
                    <a:lnTo>
                      <a:pt x="2" y="32"/>
                    </a:lnTo>
                    <a:lnTo>
                      <a:pt x="4" y="32"/>
                    </a:lnTo>
                    <a:lnTo>
                      <a:pt x="5" y="32"/>
                    </a:lnTo>
                    <a:lnTo>
                      <a:pt x="6" y="32"/>
                    </a:lnTo>
                    <a:lnTo>
                      <a:pt x="7" y="32"/>
                    </a:lnTo>
                  </a:path>
                </a:pathLst>
              </a:custGeom>
              <a:solidFill>
                <a:srgbClr val="E08090"/>
              </a:solidFill>
              <a:ln w="12700" cap="rnd">
                <a:noFill/>
                <a:round/>
                <a:headEnd/>
                <a:tailEnd/>
              </a:ln>
            </p:spPr>
            <p:txBody>
              <a:bodyPr/>
              <a:lstStyle/>
              <a:p>
                <a:endParaRPr lang="fr-FR"/>
              </a:p>
            </p:txBody>
          </p:sp>
          <p:sp>
            <p:nvSpPr>
              <p:cNvPr id="47" name="Freeform 11"/>
              <p:cNvSpPr>
                <a:spLocks noChangeAspect="1"/>
              </p:cNvSpPr>
              <p:nvPr/>
            </p:nvSpPr>
            <p:spPr bwMode="auto">
              <a:xfrm>
                <a:off x="505" y="3808"/>
                <a:ext cx="9" cy="82"/>
              </a:xfrm>
              <a:custGeom>
                <a:avLst/>
                <a:gdLst>
                  <a:gd name="T0" fmla="*/ 1 w 13"/>
                  <a:gd name="T1" fmla="*/ 51 h 103"/>
                  <a:gd name="T2" fmla="*/ 1 w 13"/>
                  <a:gd name="T3" fmla="*/ 51 h 103"/>
                  <a:gd name="T4" fmla="*/ 2 w 13"/>
                  <a:gd name="T5" fmla="*/ 51 h 103"/>
                  <a:gd name="T6" fmla="*/ 3 w 13"/>
                  <a:gd name="T7" fmla="*/ 51 h 103"/>
                  <a:gd name="T8" fmla="*/ 3 w 13"/>
                  <a:gd name="T9" fmla="*/ 51 h 103"/>
                  <a:gd name="T10" fmla="*/ 4 w 13"/>
                  <a:gd name="T11" fmla="*/ 39 h 103"/>
                  <a:gd name="T12" fmla="*/ 4 w 13"/>
                  <a:gd name="T13" fmla="*/ 26 h 103"/>
                  <a:gd name="T14" fmla="*/ 4 w 13"/>
                  <a:gd name="T15" fmla="*/ 14 h 103"/>
                  <a:gd name="T16" fmla="*/ 4 w 13"/>
                  <a:gd name="T17" fmla="*/ 0 h 103"/>
                  <a:gd name="T18" fmla="*/ 3 w 13"/>
                  <a:gd name="T19" fmla="*/ 6 h 103"/>
                  <a:gd name="T20" fmla="*/ 2 w 13"/>
                  <a:gd name="T21" fmla="*/ 11 h 103"/>
                  <a:gd name="T22" fmla="*/ 1 w 13"/>
                  <a:gd name="T23" fmla="*/ 18 h 103"/>
                  <a:gd name="T24" fmla="*/ 1 w 13"/>
                  <a:gd name="T25" fmla="*/ 25 h 103"/>
                  <a:gd name="T26" fmla="*/ 1 w 13"/>
                  <a:gd name="T27" fmla="*/ 32 h 103"/>
                  <a:gd name="T28" fmla="*/ 1 w 13"/>
                  <a:gd name="T29" fmla="*/ 39 h 103"/>
                  <a:gd name="T30" fmla="*/ 0 w 13"/>
                  <a:gd name="T31" fmla="*/ 45 h 103"/>
                  <a:gd name="T32" fmla="*/ 0 w 13"/>
                  <a:gd name="T33" fmla="*/ 51 h 103"/>
                  <a:gd name="T34" fmla="*/ 1 w 13"/>
                  <a:gd name="T35" fmla="*/ 51 h 103"/>
                  <a:gd name="T36" fmla="*/ 1 w 13"/>
                  <a:gd name="T37" fmla="*/ 51 h 103"/>
                  <a:gd name="T38" fmla="*/ 1 w 13"/>
                  <a:gd name="T39" fmla="*/ 51 h 1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
                  <a:gd name="T61" fmla="*/ 0 h 103"/>
                  <a:gd name="T62" fmla="*/ 13 w 13"/>
                  <a:gd name="T63" fmla="*/ 103 h 10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 h="103">
                    <a:moveTo>
                      <a:pt x="3" y="102"/>
                    </a:moveTo>
                    <a:lnTo>
                      <a:pt x="5" y="102"/>
                    </a:lnTo>
                    <a:lnTo>
                      <a:pt x="6" y="102"/>
                    </a:lnTo>
                    <a:lnTo>
                      <a:pt x="8" y="102"/>
                    </a:lnTo>
                    <a:lnTo>
                      <a:pt x="9" y="102"/>
                    </a:lnTo>
                    <a:lnTo>
                      <a:pt x="12" y="78"/>
                    </a:lnTo>
                    <a:lnTo>
                      <a:pt x="12" y="52"/>
                    </a:lnTo>
                    <a:lnTo>
                      <a:pt x="11" y="26"/>
                    </a:lnTo>
                    <a:lnTo>
                      <a:pt x="11" y="0"/>
                    </a:lnTo>
                    <a:lnTo>
                      <a:pt x="9" y="11"/>
                    </a:lnTo>
                    <a:lnTo>
                      <a:pt x="7" y="23"/>
                    </a:lnTo>
                    <a:lnTo>
                      <a:pt x="5" y="36"/>
                    </a:lnTo>
                    <a:lnTo>
                      <a:pt x="3" y="49"/>
                    </a:lnTo>
                    <a:lnTo>
                      <a:pt x="2" y="63"/>
                    </a:lnTo>
                    <a:lnTo>
                      <a:pt x="1" y="76"/>
                    </a:lnTo>
                    <a:lnTo>
                      <a:pt x="0" y="89"/>
                    </a:lnTo>
                    <a:lnTo>
                      <a:pt x="0" y="101"/>
                    </a:lnTo>
                    <a:lnTo>
                      <a:pt x="1" y="101"/>
                    </a:lnTo>
                    <a:lnTo>
                      <a:pt x="2" y="102"/>
                    </a:lnTo>
                    <a:lnTo>
                      <a:pt x="3" y="102"/>
                    </a:lnTo>
                  </a:path>
                </a:pathLst>
              </a:custGeom>
              <a:solidFill>
                <a:srgbClr val="E08090"/>
              </a:solidFill>
              <a:ln w="12700" cap="rnd">
                <a:noFill/>
                <a:round/>
                <a:headEnd/>
                <a:tailEnd/>
              </a:ln>
            </p:spPr>
            <p:txBody>
              <a:bodyPr/>
              <a:lstStyle/>
              <a:p>
                <a:endParaRPr lang="fr-FR"/>
              </a:p>
            </p:txBody>
          </p:sp>
          <p:sp>
            <p:nvSpPr>
              <p:cNvPr id="48" name="Freeform 12"/>
              <p:cNvSpPr>
                <a:spLocks noChangeAspect="1"/>
              </p:cNvSpPr>
              <p:nvPr/>
            </p:nvSpPr>
            <p:spPr bwMode="auto">
              <a:xfrm>
                <a:off x="622" y="3759"/>
                <a:ext cx="23" cy="93"/>
              </a:xfrm>
              <a:custGeom>
                <a:avLst/>
                <a:gdLst>
                  <a:gd name="T0" fmla="*/ 1 w 32"/>
                  <a:gd name="T1" fmla="*/ 58 h 117"/>
                  <a:gd name="T2" fmla="*/ 8 w 32"/>
                  <a:gd name="T3" fmla="*/ 57 h 117"/>
                  <a:gd name="T4" fmla="*/ 9 w 32"/>
                  <a:gd name="T5" fmla="*/ 53 h 117"/>
                  <a:gd name="T6" fmla="*/ 9 w 32"/>
                  <a:gd name="T7" fmla="*/ 48 h 117"/>
                  <a:gd name="T8" fmla="*/ 9 w 32"/>
                  <a:gd name="T9" fmla="*/ 44 h 117"/>
                  <a:gd name="T10" fmla="*/ 9 w 32"/>
                  <a:gd name="T11" fmla="*/ 38 h 117"/>
                  <a:gd name="T12" fmla="*/ 9 w 32"/>
                  <a:gd name="T13" fmla="*/ 34 h 117"/>
                  <a:gd name="T14" fmla="*/ 9 w 32"/>
                  <a:gd name="T15" fmla="*/ 29 h 117"/>
                  <a:gd name="T16" fmla="*/ 10 w 32"/>
                  <a:gd name="T17" fmla="*/ 25 h 117"/>
                  <a:gd name="T18" fmla="*/ 11 w 32"/>
                  <a:gd name="T19" fmla="*/ 20 h 117"/>
                  <a:gd name="T20" fmla="*/ 12 w 32"/>
                  <a:gd name="T21" fmla="*/ 15 h 117"/>
                  <a:gd name="T22" fmla="*/ 12 w 32"/>
                  <a:gd name="T23" fmla="*/ 10 h 117"/>
                  <a:gd name="T24" fmla="*/ 11 w 32"/>
                  <a:gd name="T25" fmla="*/ 6 h 117"/>
                  <a:gd name="T26" fmla="*/ 9 w 32"/>
                  <a:gd name="T27" fmla="*/ 2 h 117"/>
                  <a:gd name="T28" fmla="*/ 9 w 32"/>
                  <a:gd name="T29" fmla="*/ 2 h 117"/>
                  <a:gd name="T30" fmla="*/ 9 w 32"/>
                  <a:gd name="T31" fmla="*/ 1 h 117"/>
                  <a:gd name="T32" fmla="*/ 9 w 32"/>
                  <a:gd name="T33" fmla="*/ 1 h 117"/>
                  <a:gd name="T34" fmla="*/ 8 w 32"/>
                  <a:gd name="T35" fmla="*/ 1 h 117"/>
                  <a:gd name="T36" fmla="*/ 7 w 32"/>
                  <a:gd name="T37" fmla="*/ 0 h 117"/>
                  <a:gd name="T38" fmla="*/ 6 w 32"/>
                  <a:gd name="T39" fmla="*/ 0 h 117"/>
                  <a:gd name="T40" fmla="*/ 6 w 32"/>
                  <a:gd name="T41" fmla="*/ 0 h 117"/>
                  <a:gd name="T42" fmla="*/ 6 w 32"/>
                  <a:gd name="T43" fmla="*/ 0 h 117"/>
                  <a:gd name="T44" fmla="*/ 4 w 32"/>
                  <a:gd name="T45" fmla="*/ 7 h 117"/>
                  <a:gd name="T46" fmla="*/ 3 w 32"/>
                  <a:gd name="T47" fmla="*/ 14 h 117"/>
                  <a:gd name="T48" fmla="*/ 2 w 32"/>
                  <a:gd name="T49" fmla="*/ 21 h 117"/>
                  <a:gd name="T50" fmla="*/ 1 w 32"/>
                  <a:gd name="T51" fmla="*/ 29 h 117"/>
                  <a:gd name="T52" fmla="*/ 1 w 32"/>
                  <a:gd name="T53" fmla="*/ 36 h 117"/>
                  <a:gd name="T54" fmla="*/ 1 w 32"/>
                  <a:gd name="T55" fmla="*/ 44 h 117"/>
                  <a:gd name="T56" fmla="*/ 1 w 32"/>
                  <a:gd name="T57" fmla="*/ 51 h 117"/>
                  <a:gd name="T58" fmla="*/ 0 w 32"/>
                  <a:gd name="T59" fmla="*/ 58 h 117"/>
                  <a:gd name="T60" fmla="*/ 1 w 32"/>
                  <a:gd name="T61" fmla="*/ 58 h 117"/>
                  <a:gd name="T62" fmla="*/ 1 w 32"/>
                  <a:gd name="T63" fmla="*/ 58 h 117"/>
                  <a:gd name="T64" fmla="*/ 1 w 32"/>
                  <a:gd name="T65" fmla="*/ 58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
                  <a:gd name="T100" fmla="*/ 0 h 117"/>
                  <a:gd name="T101" fmla="*/ 32 w 32"/>
                  <a:gd name="T102" fmla="*/ 117 h 1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 h="117">
                    <a:moveTo>
                      <a:pt x="3" y="116"/>
                    </a:moveTo>
                    <a:lnTo>
                      <a:pt x="21" y="114"/>
                    </a:lnTo>
                    <a:lnTo>
                      <a:pt x="22" y="106"/>
                    </a:lnTo>
                    <a:lnTo>
                      <a:pt x="23" y="96"/>
                    </a:lnTo>
                    <a:lnTo>
                      <a:pt x="23" y="87"/>
                    </a:lnTo>
                    <a:lnTo>
                      <a:pt x="23" y="77"/>
                    </a:lnTo>
                    <a:lnTo>
                      <a:pt x="23" y="68"/>
                    </a:lnTo>
                    <a:lnTo>
                      <a:pt x="24" y="58"/>
                    </a:lnTo>
                    <a:lnTo>
                      <a:pt x="26" y="49"/>
                    </a:lnTo>
                    <a:lnTo>
                      <a:pt x="29" y="39"/>
                    </a:lnTo>
                    <a:lnTo>
                      <a:pt x="31" y="30"/>
                    </a:lnTo>
                    <a:lnTo>
                      <a:pt x="31" y="20"/>
                    </a:lnTo>
                    <a:lnTo>
                      <a:pt x="29" y="11"/>
                    </a:lnTo>
                    <a:lnTo>
                      <a:pt x="25" y="2"/>
                    </a:lnTo>
                    <a:lnTo>
                      <a:pt x="24" y="2"/>
                    </a:lnTo>
                    <a:lnTo>
                      <a:pt x="24" y="1"/>
                    </a:lnTo>
                    <a:lnTo>
                      <a:pt x="22" y="1"/>
                    </a:lnTo>
                    <a:lnTo>
                      <a:pt x="21" y="1"/>
                    </a:lnTo>
                    <a:lnTo>
                      <a:pt x="19" y="0"/>
                    </a:lnTo>
                    <a:lnTo>
                      <a:pt x="18" y="0"/>
                    </a:lnTo>
                    <a:lnTo>
                      <a:pt x="17" y="0"/>
                    </a:lnTo>
                    <a:lnTo>
                      <a:pt x="16" y="0"/>
                    </a:lnTo>
                    <a:lnTo>
                      <a:pt x="11" y="14"/>
                    </a:lnTo>
                    <a:lnTo>
                      <a:pt x="8" y="27"/>
                    </a:lnTo>
                    <a:lnTo>
                      <a:pt x="5" y="42"/>
                    </a:lnTo>
                    <a:lnTo>
                      <a:pt x="3" y="57"/>
                    </a:lnTo>
                    <a:lnTo>
                      <a:pt x="2" y="72"/>
                    </a:lnTo>
                    <a:lnTo>
                      <a:pt x="1" y="87"/>
                    </a:lnTo>
                    <a:lnTo>
                      <a:pt x="1" y="102"/>
                    </a:lnTo>
                    <a:lnTo>
                      <a:pt x="0" y="116"/>
                    </a:lnTo>
                    <a:lnTo>
                      <a:pt x="1" y="116"/>
                    </a:lnTo>
                    <a:lnTo>
                      <a:pt x="2" y="116"/>
                    </a:lnTo>
                    <a:lnTo>
                      <a:pt x="3" y="116"/>
                    </a:lnTo>
                  </a:path>
                </a:pathLst>
              </a:custGeom>
              <a:solidFill>
                <a:srgbClr val="E08090"/>
              </a:solidFill>
              <a:ln w="12700" cap="rnd">
                <a:noFill/>
                <a:round/>
                <a:headEnd/>
                <a:tailEnd/>
              </a:ln>
            </p:spPr>
            <p:txBody>
              <a:bodyPr/>
              <a:lstStyle/>
              <a:p>
                <a:endParaRPr lang="fr-FR"/>
              </a:p>
            </p:txBody>
          </p:sp>
          <p:sp>
            <p:nvSpPr>
              <p:cNvPr id="49" name="Freeform 13"/>
              <p:cNvSpPr>
                <a:spLocks noChangeAspect="1"/>
              </p:cNvSpPr>
              <p:nvPr/>
            </p:nvSpPr>
            <p:spPr bwMode="auto">
              <a:xfrm>
                <a:off x="773" y="3983"/>
                <a:ext cx="13" cy="13"/>
              </a:xfrm>
              <a:custGeom>
                <a:avLst/>
                <a:gdLst>
                  <a:gd name="T0" fmla="*/ 3 w 18"/>
                  <a:gd name="T1" fmla="*/ 8 h 16"/>
                  <a:gd name="T2" fmla="*/ 3 w 18"/>
                  <a:gd name="T3" fmla="*/ 8 h 16"/>
                  <a:gd name="T4" fmla="*/ 4 w 18"/>
                  <a:gd name="T5" fmla="*/ 7 h 16"/>
                  <a:gd name="T6" fmla="*/ 4 w 18"/>
                  <a:gd name="T7" fmla="*/ 7 h 16"/>
                  <a:gd name="T8" fmla="*/ 5 w 18"/>
                  <a:gd name="T9" fmla="*/ 7 h 16"/>
                  <a:gd name="T10" fmla="*/ 5 w 18"/>
                  <a:gd name="T11" fmla="*/ 6 h 16"/>
                  <a:gd name="T12" fmla="*/ 7 w 18"/>
                  <a:gd name="T13" fmla="*/ 6 h 16"/>
                  <a:gd name="T14" fmla="*/ 7 w 18"/>
                  <a:gd name="T15" fmla="*/ 5 h 16"/>
                  <a:gd name="T16" fmla="*/ 7 w 18"/>
                  <a:gd name="T17" fmla="*/ 5 h 16"/>
                  <a:gd name="T18" fmla="*/ 7 w 18"/>
                  <a:gd name="T19" fmla="*/ 4 h 16"/>
                  <a:gd name="T20" fmla="*/ 7 w 18"/>
                  <a:gd name="T21" fmla="*/ 3 h 16"/>
                  <a:gd name="T22" fmla="*/ 7 w 18"/>
                  <a:gd name="T23" fmla="*/ 2 h 16"/>
                  <a:gd name="T24" fmla="*/ 6 w 18"/>
                  <a:gd name="T25" fmla="*/ 2 h 16"/>
                  <a:gd name="T26" fmla="*/ 5 w 18"/>
                  <a:gd name="T27" fmla="*/ 2 h 16"/>
                  <a:gd name="T28" fmla="*/ 5 w 18"/>
                  <a:gd name="T29" fmla="*/ 1 h 16"/>
                  <a:gd name="T30" fmla="*/ 5 w 18"/>
                  <a:gd name="T31" fmla="*/ 0 h 16"/>
                  <a:gd name="T32" fmla="*/ 4 w 18"/>
                  <a:gd name="T33" fmla="*/ 0 h 16"/>
                  <a:gd name="T34" fmla="*/ 1 w 18"/>
                  <a:gd name="T35" fmla="*/ 2 h 16"/>
                  <a:gd name="T36" fmla="*/ 0 w 18"/>
                  <a:gd name="T37" fmla="*/ 3 h 16"/>
                  <a:gd name="T38" fmla="*/ 0 w 18"/>
                  <a:gd name="T39" fmla="*/ 5 h 16"/>
                  <a:gd name="T40" fmla="*/ 0 w 18"/>
                  <a:gd name="T41" fmla="*/ 5 h 16"/>
                  <a:gd name="T42" fmla="*/ 0 w 18"/>
                  <a:gd name="T43" fmla="*/ 6 h 16"/>
                  <a:gd name="T44" fmla="*/ 1 w 18"/>
                  <a:gd name="T45" fmla="*/ 6 h 16"/>
                  <a:gd name="T46" fmla="*/ 1 w 18"/>
                  <a:gd name="T47" fmla="*/ 7 h 16"/>
                  <a:gd name="T48" fmla="*/ 1 w 18"/>
                  <a:gd name="T49" fmla="*/ 7 h 16"/>
                  <a:gd name="T50" fmla="*/ 1 w 18"/>
                  <a:gd name="T51" fmla="*/ 7 h 16"/>
                  <a:gd name="T52" fmla="*/ 1 w 18"/>
                  <a:gd name="T53" fmla="*/ 7 h 16"/>
                  <a:gd name="T54" fmla="*/ 2 w 18"/>
                  <a:gd name="T55" fmla="*/ 8 h 16"/>
                  <a:gd name="T56" fmla="*/ 2 w 18"/>
                  <a:gd name="T57" fmla="*/ 8 h 16"/>
                  <a:gd name="T58" fmla="*/ 3 w 18"/>
                  <a:gd name="T59" fmla="*/ 8 h 1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
                  <a:gd name="T91" fmla="*/ 0 h 16"/>
                  <a:gd name="T92" fmla="*/ 18 w 18"/>
                  <a:gd name="T93" fmla="*/ 16 h 1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 h="16">
                    <a:moveTo>
                      <a:pt x="7" y="15"/>
                    </a:moveTo>
                    <a:lnTo>
                      <a:pt x="8" y="15"/>
                    </a:lnTo>
                    <a:lnTo>
                      <a:pt x="10" y="14"/>
                    </a:lnTo>
                    <a:lnTo>
                      <a:pt x="11" y="13"/>
                    </a:lnTo>
                    <a:lnTo>
                      <a:pt x="13" y="13"/>
                    </a:lnTo>
                    <a:lnTo>
                      <a:pt x="14" y="11"/>
                    </a:lnTo>
                    <a:lnTo>
                      <a:pt x="16" y="10"/>
                    </a:lnTo>
                    <a:lnTo>
                      <a:pt x="16" y="9"/>
                    </a:lnTo>
                    <a:lnTo>
                      <a:pt x="17" y="8"/>
                    </a:lnTo>
                    <a:lnTo>
                      <a:pt x="17" y="7"/>
                    </a:lnTo>
                    <a:lnTo>
                      <a:pt x="16" y="6"/>
                    </a:lnTo>
                    <a:lnTo>
                      <a:pt x="16" y="5"/>
                    </a:lnTo>
                    <a:lnTo>
                      <a:pt x="15" y="3"/>
                    </a:lnTo>
                    <a:lnTo>
                      <a:pt x="14" y="2"/>
                    </a:lnTo>
                    <a:lnTo>
                      <a:pt x="13" y="1"/>
                    </a:lnTo>
                    <a:lnTo>
                      <a:pt x="12" y="0"/>
                    </a:lnTo>
                    <a:lnTo>
                      <a:pt x="10" y="0"/>
                    </a:lnTo>
                    <a:lnTo>
                      <a:pt x="1" y="5"/>
                    </a:lnTo>
                    <a:lnTo>
                      <a:pt x="0" y="6"/>
                    </a:lnTo>
                    <a:lnTo>
                      <a:pt x="0" y="8"/>
                    </a:lnTo>
                    <a:lnTo>
                      <a:pt x="0" y="9"/>
                    </a:lnTo>
                    <a:lnTo>
                      <a:pt x="0" y="11"/>
                    </a:lnTo>
                    <a:lnTo>
                      <a:pt x="1" y="11"/>
                    </a:lnTo>
                    <a:lnTo>
                      <a:pt x="1" y="12"/>
                    </a:lnTo>
                    <a:lnTo>
                      <a:pt x="2" y="13"/>
                    </a:lnTo>
                    <a:lnTo>
                      <a:pt x="3" y="13"/>
                    </a:lnTo>
                    <a:lnTo>
                      <a:pt x="4" y="14"/>
                    </a:lnTo>
                    <a:lnTo>
                      <a:pt x="5" y="15"/>
                    </a:lnTo>
                    <a:lnTo>
                      <a:pt x="6" y="15"/>
                    </a:lnTo>
                    <a:lnTo>
                      <a:pt x="7" y="15"/>
                    </a:lnTo>
                  </a:path>
                </a:pathLst>
              </a:custGeom>
              <a:solidFill>
                <a:srgbClr val="A0FFC0"/>
              </a:solidFill>
              <a:ln w="12700" cap="rnd">
                <a:noFill/>
                <a:round/>
                <a:headEnd/>
                <a:tailEnd/>
              </a:ln>
            </p:spPr>
            <p:txBody>
              <a:bodyPr/>
              <a:lstStyle/>
              <a:p>
                <a:endParaRPr lang="fr-FR"/>
              </a:p>
            </p:txBody>
          </p:sp>
          <p:sp>
            <p:nvSpPr>
              <p:cNvPr id="50" name="Freeform 14"/>
              <p:cNvSpPr>
                <a:spLocks noChangeAspect="1"/>
              </p:cNvSpPr>
              <p:nvPr/>
            </p:nvSpPr>
            <p:spPr bwMode="auto">
              <a:xfrm>
                <a:off x="713" y="3485"/>
                <a:ext cx="77" cy="707"/>
              </a:xfrm>
              <a:custGeom>
                <a:avLst/>
                <a:gdLst>
                  <a:gd name="T0" fmla="*/ 36 w 102"/>
                  <a:gd name="T1" fmla="*/ 437 h 887"/>
                  <a:gd name="T2" fmla="*/ 38 w 102"/>
                  <a:gd name="T3" fmla="*/ 418 h 887"/>
                  <a:gd name="T4" fmla="*/ 36 w 102"/>
                  <a:gd name="T5" fmla="*/ 379 h 887"/>
                  <a:gd name="T6" fmla="*/ 38 w 102"/>
                  <a:gd name="T7" fmla="*/ 364 h 887"/>
                  <a:gd name="T8" fmla="*/ 32 w 102"/>
                  <a:gd name="T9" fmla="*/ 318 h 887"/>
                  <a:gd name="T10" fmla="*/ 27 w 102"/>
                  <a:gd name="T11" fmla="*/ 315 h 887"/>
                  <a:gd name="T12" fmla="*/ 39 w 102"/>
                  <a:gd name="T13" fmla="*/ 311 h 887"/>
                  <a:gd name="T14" fmla="*/ 36 w 102"/>
                  <a:gd name="T15" fmla="*/ 244 h 887"/>
                  <a:gd name="T16" fmla="*/ 36 w 102"/>
                  <a:gd name="T17" fmla="*/ 235 h 887"/>
                  <a:gd name="T18" fmla="*/ 41 w 102"/>
                  <a:gd name="T19" fmla="*/ 203 h 887"/>
                  <a:gd name="T20" fmla="*/ 42 w 102"/>
                  <a:gd name="T21" fmla="*/ 181 h 887"/>
                  <a:gd name="T22" fmla="*/ 43 w 102"/>
                  <a:gd name="T23" fmla="*/ 168 h 887"/>
                  <a:gd name="T24" fmla="*/ 39 w 102"/>
                  <a:gd name="T25" fmla="*/ 168 h 887"/>
                  <a:gd name="T26" fmla="*/ 34 w 102"/>
                  <a:gd name="T27" fmla="*/ 183 h 887"/>
                  <a:gd name="T28" fmla="*/ 34 w 102"/>
                  <a:gd name="T29" fmla="*/ 162 h 887"/>
                  <a:gd name="T30" fmla="*/ 32 w 102"/>
                  <a:gd name="T31" fmla="*/ 127 h 887"/>
                  <a:gd name="T32" fmla="*/ 32 w 102"/>
                  <a:gd name="T33" fmla="*/ 100 h 887"/>
                  <a:gd name="T34" fmla="*/ 31 w 102"/>
                  <a:gd name="T35" fmla="*/ 52 h 887"/>
                  <a:gd name="T36" fmla="*/ 35 w 102"/>
                  <a:gd name="T37" fmla="*/ 23 h 887"/>
                  <a:gd name="T38" fmla="*/ 32 w 102"/>
                  <a:gd name="T39" fmla="*/ 2 h 887"/>
                  <a:gd name="T40" fmla="*/ 23 w 102"/>
                  <a:gd name="T41" fmla="*/ 6 h 887"/>
                  <a:gd name="T42" fmla="*/ 22 w 102"/>
                  <a:gd name="T43" fmla="*/ 31 h 887"/>
                  <a:gd name="T44" fmla="*/ 21 w 102"/>
                  <a:gd name="T45" fmla="*/ 41 h 887"/>
                  <a:gd name="T46" fmla="*/ 17 w 102"/>
                  <a:gd name="T47" fmla="*/ 57 h 887"/>
                  <a:gd name="T48" fmla="*/ 19 w 102"/>
                  <a:gd name="T49" fmla="*/ 75 h 887"/>
                  <a:gd name="T50" fmla="*/ 15 w 102"/>
                  <a:gd name="T51" fmla="*/ 88 h 887"/>
                  <a:gd name="T52" fmla="*/ 17 w 102"/>
                  <a:gd name="T53" fmla="*/ 115 h 887"/>
                  <a:gd name="T54" fmla="*/ 13 w 102"/>
                  <a:gd name="T55" fmla="*/ 143 h 887"/>
                  <a:gd name="T56" fmla="*/ 11 w 102"/>
                  <a:gd name="T57" fmla="*/ 155 h 887"/>
                  <a:gd name="T58" fmla="*/ 8 w 102"/>
                  <a:gd name="T59" fmla="*/ 147 h 887"/>
                  <a:gd name="T60" fmla="*/ 5 w 102"/>
                  <a:gd name="T61" fmla="*/ 145 h 887"/>
                  <a:gd name="T62" fmla="*/ 0 w 102"/>
                  <a:gd name="T63" fmla="*/ 152 h 887"/>
                  <a:gd name="T64" fmla="*/ 2 w 102"/>
                  <a:gd name="T65" fmla="*/ 178 h 887"/>
                  <a:gd name="T66" fmla="*/ 2 w 102"/>
                  <a:gd name="T67" fmla="*/ 201 h 887"/>
                  <a:gd name="T68" fmla="*/ 2 w 102"/>
                  <a:gd name="T69" fmla="*/ 227 h 887"/>
                  <a:gd name="T70" fmla="*/ 3 w 102"/>
                  <a:gd name="T71" fmla="*/ 232 h 887"/>
                  <a:gd name="T72" fmla="*/ 8 w 102"/>
                  <a:gd name="T73" fmla="*/ 238 h 887"/>
                  <a:gd name="T74" fmla="*/ 8 w 102"/>
                  <a:gd name="T75" fmla="*/ 242 h 887"/>
                  <a:gd name="T76" fmla="*/ 0 w 102"/>
                  <a:gd name="T77" fmla="*/ 245 h 887"/>
                  <a:gd name="T78" fmla="*/ 2 w 102"/>
                  <a:gd name="T79" fmla="*/ 257 h 887"/>
                  <a:gd name="T80" fmla="*/ 4 w 102"/>
                  <a:gd name="T81" fmla="*/ 265 h 887"/>
                  <a:gd name="T82" fmla="*/ 5 w 102"/>
                  <a:gd name="T83" fmla="*/ 274 h 887"/>
                  <a:gd name="T84" fmla="*/ 2 w 102"/>
                  <a:gd name="T85" fmla="*/ 281 h 887"/>
                  <a:gd name="T86" fmla="*/ 4 w 102"/>
                  <a:gd name="T87" fmla="*/ 290 h 887"/>
                  <a:gd name="T88" fmla="*/ 12 w 102"/>
                  <a:gd name="T89" fmla="*/ 305 h 887"/>
                  <a:gd name="T90" fmla="*/ 14 w 102"/>
                  <a:gd name="T91" fmla="*/ 313 h 887"/>
                  <a:gd name="T92" fmla="*/ 11 w 102"/>
                  <a:gd name="T93" fmla="*/ 312 h 887"/>
                  <a:gd name="T94" fmla="*/ 7 w 102"/>
                  <a:gd name="T95" fmla="*/ 311 h 887"/>
                  <a:gd name="T96" fmla="*/ 6 w 102"/>
                  <a:gd name="T97" fmla="*/ 328 h 887"/>
                  <a:gd name="T98" fmla="*/ 5 w 102"/>
                  <a:gd name="T99" fmla="*/ 338 h 887"/>
                  <a:gd name="T100" fmla="*/ 3 w 102"/>
                  <a:gd name="T101" fmla="*/ 348 h 887"/>
                  <a:gd name="T102" fmla="*/ 6 w 102"/>
                  <a:gd name="T103" fmla="*/ 355 h 887"/>
                  <a:gd name="T104" fmla="*/ 3 w 102"/>
                  <a:gd name="T105" fmla="*/ 359 h 887"/>
                  <a:gd name="T106" fmla="*/ 6 w 102"/>
                  <a:gd name="T107" fmla="*/ 363 h 887"/>
                  <a:gd name="T108" fmla="*/ 7 w 102"/>
                  <a:gd name="T109" fmla="*/ 375 h 887"/>
                  <a:gd name="T110" fmla="*/ 2 w 102"/>
                  <a:gd name="T111" fmla="*/ 390 h 887"/>
                  <a:gd name="T112" fmla="*/ 3 w 102"/>
                  <a:gd name="T113" fmla="*/ 421 h 887"/>
                  <a:gd name="T114" fmla="*/ 5 w 102"/>
                  <a:gd name="T115" fmla="*/ 434 h 887"/>
                  <a:gd name="T116" fmla="*/ 8 w 102"/>
                  <a:gd name="T117" fmla="*/ 438 h 887"/>
                  <a:gd name="T118" fmla="*/ 15 w 102"/>
                  <a:gd name="T119" fmla="*/ 442 h 887"/>
                  <a:gd name="T120" fmla="*/ 20 w 102"/>
                  <a:gd name="T121" fmla="*/ 446 h 8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2"/>
                  <a:gd name="T184" fmla="*/ 0 h 887"/>
                  <a:gd name="T185" fmla="*/ 102 w 102"/>
                  <a:gd name="T186" fmla="*/ 887 h 88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2" h="887">
                    <a:moveTo>
                      <a:pt x="56" y="886"/>
                    </a:moveTo>
                    <a:lnTo>
                      <a:pt x="71" y="884"/>
                    </a:lnTo>
                    <a:lnTo>
                      <a:pt x="80" y="873"/>
                    </a:lnTo>
                    <a:lnTo>
                      <a:pt x="80" y="871"/>
                    </a:lnTo>
                    <a:lnTo>
                      <a:pt x="80" y="869"/>
                    </a:lnTo>
                    <a:lnTo>
                      <a:pt x="82" y="866"/>
                    </a:lnTo>
                    <a:lnTo>
                      <a:pt x="83" y="865"/>
                    </a:lnTo>
                    <a:lnTo>
                      <a:pt x="84" y="863"/>
                    </a:lnTo>
                    <a:lnTo>
                      <a:pt x="86" y="861"/>
                    </a:lnTo>
                    <a:lnTo>
                      <a:pt x="87" y="859"/>
                    </a:lnTo>
                    <a:lnTo>
                      <a:pt x="89" y="857"/>
                    </a:lnTo>
                    <a:lnTo>
                      <a:pt x="85" y="840"/>
                    </a:lnTo>
                    <a:lnTo>
                      <a:pt x="85" y="839"/>
                    </a:lnTo>
                    <a:lnTo>
                      <a:pt x="86" y="838"/>
                    </a:lnTo>
                    <a:lnTo>
                      <a:pt x="87" y="838"/>
                    </a:lnTo>
                    <a:lnTo>
                      <a:pt x="88" y="827"/>
                    </a:lnTo>
                    <a:lnTo>
                      <a:pt x="88" y="817"/>
                    </a:lnTo>
                    <a:lnTo>
                      <a:pt x="88" y="806"/>
                    </a:lnTo>
                    <a:lnTo>
                      <a:pt x="87" y="795"/>
                    </a:lnTo>
                    <a:lnTo>
                      <a:pt x="86" y="785"/>
                    </a:lnTo>
                    <a:lnTo>
                      <a:pt x="86" y="774"/>
                    </a:lnTo>
                    <a:lnTo>
                      <a:pt x="86" y="763"/>
                    </a:lnTo>
                    <a:lnTo>
                      <a:pt x="87" y="752"/>
                    </a:lnTo>
                    <a:lnTo>
                      <a:pt x="85" y="749"/>
                    </a:lnTo>
                    <a:lnTo>
                      <a:pt x="84" y="747"/>
                    </a:lnTo>
                    <a:lnTo>
                      <a:pt x="83" y="746"/>
                    </a:lnTo>
                    <a:lnTo>
                      <a:pt x="83" y="743"/>
                    </a:lnTo>
                    <a:lnTo>
                      <a:pt x="85" y="724"/>
                    </a:lnTo>
                    <a:lnTo>
                      <a:pt x="86" y="723"/>
                    </a:lnTo>
                    <a:lnTo>
                      <a:pt x="86" y="722"/>
                    </a:lnTo>
                    <a:lnTo>
                      <a:pt x="86" y="720"/>
                    </a:lnTo>
                    <a:lnTo>
                      <a:pt x="87" y="719"/>
                    </a:lnTo>
                    <a:lnTo>
                      <a:pt x="93" y="692"/>
                    </a:lnTo>
                    <a:lnTo>
                      <a:pt x="97" y="681"/>
                    </a:lnTo>
                    <a:lnTo>
                      <a:pt x="96" y="679"/>
                    </a:lnTo>
                    <a:lnTo>
                      <a:pt x="95" y="678"/>
                    </a:lnTo>
                    <a:lnTo>
                      <a:pt x="93" y="676"/>
                    </a:lnTo>
                    <a:lnTo>
                      <a:pt x="92" y="675"/>
                    </a:lnTo>
                    <a:lnTo>
                      <a:pt x="90" y="641"/>
                    </a:lnTo>
                    <a:lnTo>
                      <a:pt x="75" y="627"/>
                    </a:lnTo>
                    <a:lnTo>
                      <a:pt x="74" y="626"/>
                    </a:lnTo>
                    <a:lnTo>
                      <a:pt x="73" y="625"/>
                    </a:lnTo>
                    <a:lnTo>
                      <a:pt x="72" y="624"/>
                    </a:lnTo>
                    <a:lnTo>
                      <a:pt x="71" y="623"/>
                    </a:lnTo>
                    <a:lnTo>
                      <a:pt x="69" y="623"/>
                    </a:lnTo>
                    <a:lnTo>
                      <a:pt x="67" y="623"/>
                    </a:lnTo>
                    <a:lnTo>
                      <a:pt x="65" y="622"/>
                    </a:lnTo>
                    <a:lnTo>
                      <a:pt x="64" y="621"/>
                    </a:lnTo>
                    <a:lnTo>
                      <a:pt x="64" y="620"/>
                    </a:lnTo>
                    <a:lnTo>
                      <a:pt x="65" y="621"/>
                    </a:lnTo>
                    <a:lnTo>
                      <a:pt x="66" y="621"/>
                    </a:lnTo>
                    <a:lnTo>
                      <a:pt x="66" y="618"/>
                    </a:lnTo>
                    <a:lnTo>
                      <a:pt x="67" y="616"/>
                    </a:lnTo>
                    <a:lnTo>
                      <a:pt x="67" y="613"/>
                    </a:lnTo>
                    <a:lnTo>
                      <a:pt x="70" y="611"/>
                    </a:lnTo>
                    <a:lnTo>
                      <a:pt x="89" y="613"/>
                    </a:lnTo>
                    <a:lnTo>
                      <a:pt x="87" y="517"/>
                    </a:lnTo>
                    <a:lnTo>
                      <a:pt x="92" y="511"/>
                    </a:lnTo>
                    <a:lnTo>
                      <a:pt x="92" y="510"/>
                    </a:lnTo>
                    <a:lnTo>
                      <a:pt x="92" y="509"/>
                    </a:lnTo>
                    <a:lnTo>
                      <a:pt x="92" y="508"/>
                    </a:lnTo>
                    <a:lnTo>
                      <a:pt x="87" y="500"/>
                    </a:lnTo>
                    <a:lnTo>
                      <a:pt x="90" y="493"/>
                    </a:lnTo>
                    <a:lnTo>
                      <a:pt x="85" y="482"/>
                    </a:lnTo>
                    <a:lnTo>
                      <a:pt x="86" y="480"/>
                    </a:lnTo>
                    <a:lnTo>
                      <a:pt x="87" y="477"/>
                    </a:lnTo>
                    <a:lnTo>
                      <a:pt x="89" y="476"/>
                    </a:lnTo>
                    <a:lnTo>
                      <a:pt x="90" y="473"/>
                    </a:lnTo>
                    <a:lnTo>
                      <a:pt x="90" y="470"/>
                    </a:lnTo>
                    <a:lnTo>
                      <a:pt x="89" y="468"/>
                    </a:lnTo>
                    <a:lnTo>
                      <a:pt x="87" y="466"/>
                    </a:lnTo>
                    <a:lnTo>
                      <a:pt x="85" y="464"/>
                    </a:lnTo>
                    <a:lnTo>
                      <a:pt x="87" y="456"/>
                    </a:lnTo>
                    <a:lnTo>
                      <a:pt x="88" y="448"/>
                    </a:lnTo>
                    <a:lnTo>
                      <a:pt x="88" y="440"/>
                    </a:lnTo>
                    <a:lnTo>
                      <a:pt x="88" y="432"/>
                    </a:lnTo>
                    <a:lnTo>
                      <a:pt x="89" y="424"/>
                    </a:lnTo>
                    <a:lnTo>
                      <a:pt x="90" y="416"/>
                    </a:lnTo>
                    <a:lnTo>
                      <a:pt x="92" y="409"/>
                    </a:lnTo>
                    <a:lnTo>
                      <a:pt x="96" y="402"/>
                    </a:lnTo>
                    <a:lnTo>
                      <a:pt x="93" y="375"/>
                    </a:lnTo>
                    <a:lnTo>
                      <a:pt x="92" y="373"/>
                    </a:lnTo>
                    <a:lnTo>
                      <a:pt x="92" y="372"/>
                    </a:lnTo>
                    <a:lnTo>
                      <a:pt x="93" y="372"/>
                    </a:lnTo>
                    <a:lnTo>
                      <a:pt x="95" y="371"/>
                    </a:lnTo>
                    <a:lnTo>
                      <a:pt x="96" y="367"/>
                    </a:lnTo>
                    <a:lnTo>
                      <a:pt x="97" y="362"/>
                    </a:lnTo>
                    <a:lnTo>
                      <a:pt x="97" y="358"/>
                    </a:lnTo>
                    <a:lnTo>
                      <a:pt x="96" y="354"/>
                    </a:lnTo>
                    <a:lnTo>
                      <a:pt x="96" y="352"/>
                    </a:lnTo>
                    <a:lnTo>
                      <a:pt x="98" y="349"/>
                    </a:lnTo>
                    <a:lnTo>
                      <a:pt x="99" y="346"/>
                    </a:lnTo>
                    <a:lnTo>
                      <a:pt x="100" y="343"/>
                    </a:lnTo>
                    <a:lnTo>
                      <a:pt x="101" y="340"/>
                    </a:lnTo>
                    <a:lnTo>
                      <a:pt x="101" y="336"/>
                    </a:lnTo>
                    <a:lnTo>
                      <a:pt x="100" y="333"/>
                    </a:lnTo>
                    <a:lnTo>
                      <a:pt x="99" y="330"/>
                    </a:lnTo>
                    <a:lnTo>
                      <a:pt x="98" y="330"/>
                    </a:lnTo>
                    <a:lnTo>
                      <a:pt x="97" y="330"/>
                    </a:lnTo>
                    <a:lnTo>
                      <a:pt x="96" y="330"/>
                    </a:lnTo>
                    <a:lnTo>
                      <a:pt x="95" y="331"/>
                    </a:lnTo>
                    <a:lnTo>
                      <a:pt x="93" y="331"/>
                    </a:lnTo>
                    <a:lnTo>
                      <a:pt x="91" y="332"/>
                    </a:lnTo>
                    <a:lnTo>
                      <a:pt x="90" y="332"/>
                    </a:lnTo>
                    <a:lnTo>
                      <a:pt x="89" y="333"/>
                    </a:lnTo>
                    <a:lnTo>
                      <a:pt x="80" y="348"/>
                    </a:lnTo>
                    <a:lnTo>
                      <a:pt x="80" y="351"/>
                    </a:lnTo>
                    <a:lnTo>
                      <a:pt x="81" y="354"/>
                    </a:lnTo>
                    <a:lnTo>
                      <a:pt x="80" y="357"/>
                    </a:lnTo>
                    <a:lnTo>
                      <a:pt x="78" y="360"/>
                    </a:lnTo>
                    <a:lnTo>
                      <a:pt x="78" y="361"/>
                    </a:lnTo>
                    <a:lnTo>
                      <a:pt x="79" y="361"/>
                    </a:lnTo>
                    <a:lnTo>
                      <a:pt x="80" y="361"/>
                    </a:lnTo>
                    <a:lnTo>
                      <a:pt x="80" y="360"/>
                    </a:lnTo>
                    <a:lnTo>
                      <a:pt x="78" y="356"/>
                    </a:lnTo>
                    <a:lnTo>
                      <a:pt x="78" y="351"/>
                    </a:lnTo>
                    <a:lnTo>
                      <a:pt x="78" y="346"/>
                    </a:lnTo>
                    <a:lnTo>
                      <a:pt x="75" y="341"/>
                    </a:lnTo>
                    <a:lnTo>
                      <a:pt x="77" y="331"/>
                    </a:lnTo>
                    <a:lnTo>
                      <a:pt x="78" y="320"/>
                    </a:lnTo>
                    <a:lnTo>
                      <a:pt x="77" y="310"/>
                    </a:lnTo>
                    <a:lnTo>
                      <a:pt x="77" y="300"/>
                    </a:lnTo>
                    <a:lnTo>
                      <a:pt x="75" y="290"/>
                    </a:lnTo>
                    <a:lnTo>
                      <a:pt x="74" y="280"/>
                    </a:lnTo>
                    <a:lnTo>
                      <a:pt x="73" y="269"/>
                    </a:lnTo>
                    <a:lnTo>
                      <a:pt x="72" y="259"/>
                    </a:lnTo>
                    <a:lnTo>
                      <a:pt x="74" y="255"/>
                    </a:lnTo>
                    <a:lnTo>
                      <a:pt x="75" y="250"/>
                    </a:lnTo>
                    <a:lnTo>
                      <a:pt x="75" y="246"/>
                    </a:lnTo>
                    <a:lnTo>
                      <a:pt x="74" y="241"/>
                    </a:lnTo>
                    <a:lnTo>
                      <a:pt x="73" y="237"/>
                    </a:lnTo>
                    <a:lnTo>
                      <a:pt x="71" y="233"/>
                    </a:lnTo>
                    <a:lnTo>
                      <a:pt x="70" y="229"/>
                    </a:lnTo>
                    <a:lnTo>
                      <a:pt x="68" y="225"/>
                    </a:lnTo>
                    <a:lnTo>
                      <a:pt x="73" y="212"/>
                    </a:lnTo>
                    <a:lnTo>
                      <a:pt x="74" y="198"/>
                    </a:lnTo>
                    <a:lnTo>
                      <a:pt x="74" y="184"/>
                    </a:lnTo>
                    <a:lnTo>
                      <a:pt x="71" y="171"/>
                    </a:lnTo>
                    <a:lnTo>
                      <a:pt x="70" y="157"/>
                    </a:lnTo>
                    <a:lnTo>
                      <a:pt x="68" y="144"/>
                    </a:lnTo>
                    <a:lnTo>
                      <a:pt x="68" y="130"/>
                    </a:lnTo>
                    <a:lnTo>
                      <a:pt x="71" y="116"/>
                    </a:lnTo>
                    <a:lnTo>
                      <a:pt x="71" y="108"/>
                    </a:lnTo>
                    <a:lnTo>
                      <a:pt x="71" y="101"/>
                    </a:lnTo>
                    <a:lnTo>
                      <a:pt x="72" y="94"/>
                    </a:lnTo>
                    <a:lnTo>
                      <a:pt x="74" y="87"/>
                    </a:lnTo>
                    <a:lnTo>
                      <a:pt x="75" y="80"/>
                    </a:lnTo>
                    <a:lnTo>
                      <a:pt x="76" y="73"/>
                    </a:lnTo>
                    <a:lnTo>
                      <a:pt x="77" y="66"/>
                    </a:lnTo>
                    <a:lnTo>
                      <a:pt x="76" y="59"/>
                    </a:lnTo>
                    <a:lnTo>
                      <a:pt x="79" y="52"/>
                    </a:lnTo>
                    <a:lnTo>
                      <a:pt x="81" y="45"/>
                    </a:lnTo>
                    <a:lnTo>
                      <a:pt x="81" y="38"/>
                    </a:lnTo>
                    <a:lnTo>
                      <a:pt x="80" y="32"/>
                    </a:lnTo>
                    <a:lnTo>
                      <a:pt x="79" y="25"/>
                    </a:lnTo>
                    <a:lnTo>
                      <a:pt x="78" y="18"/>
                    </a:lnTo>
                    <a:lnTo>
                      <a:pt x="78" y="11"/>
                    </a:lnTo>
                    <a:lnTo>
                      <a:pt x="78" y="5"/>
                    </a:lnTo>
                    <a:lnTo>
                      <a:pt x="77" y="3"/>
                    </a:lnTo>
                    <a:lnTo>
                      <a:pt x="75" y="2"/>
                    </a:lnTo>
                    <a:lnTo>
                      <a:pt x="72" y="1"/>
                    </a:lnTo>
                    <a:lnTo>
                      <a:pt x="70" y="1"/>
                    </a:lnTo>
                    <a:lnTo>
                      <a:pt x="67" y="1"/>
                    </a:lnTo>
                    <a:lnTo>
                      <a:pt x="64" y="1"/>
                    </a:lnTo>
                    <a:lnTo>
                      <a:pt x="61" y="1"/>
                    </a:lnTo>
                    <a:lnTo>
                      <a:pt x="59" y="0"/>
                    </a:lnTo>
                    <a:lnTo>
                      <a:pt x="56" y="6"/>
                    </a:lnTo>
                    <a:lnTo>
                      <a:pt x="54" y="12"/>
                    </a:lnTo>
                    <a:lnTo>
                      <a:pt x="53" y="19"/>
                    </a:lnTo>
                    <a:lnTo>
                      <a:pt x="53" y="26"/>
                    </a:lnTo>
                    <a:lnTo>
                      <a:pt x="53" y="34"/>
                    </a:lnTo>
                    <a:lnTo>
                      <a:pt x="53" y="41"/>
                    </a:lnTo>
                    <a:lnTo>
                      <a:pt x="52" y="48"/>
                    </a:lnTo>
                    <a:lnTo>
                      <a:pt x="51" y="54"/>
                    </a:lnTo>
                    <a:lnTo>
                      <a:pt x="51" y="57"/>
                    </a:lnTo>
                    <a:lnTo>
                      <a:pt x="50" y="61"/>
                    </a:lnTo>
                    <a:lnTo>
                      <a:pt x="49" y="64"/>
                    </a:lnTo>
                    <a:lnTo>
                      <a:pt x="47" y="67"/>
                    </a:lnTo>
                    <a:lnTo>
                      <a:pt x="46" y="70"/>
                    </a:lnTo>
                    <a:lnTo>
                      <a:pt x="45" y="73"/>
                    </a:lnTo>
                    <a:lnTo>
                      <a:pt x="45" y="76"/>
                    </a:lnTo>
                    <a:lnTo>
                      <a:pt x="47" y="79"/>
                    </a:lnTo>
                    <a:lnTo>
                      <a:pt x="48" y="80"/>
                    </a:lnTo>
                    <a:lnTo>
                      <a:pt x="49" y="81"/>
                    </a:lnTo>
                    <a:lnTo>
                      <a:pt x="50" y="82"/>
                    </a:lnTo>
                    <a:lnTo>
                      <a:pt x="51" y="82"/>
                    </a:lnTo>
                    <a:lnTo>
                      <a:pt x="52" y="94"/>
                    </a:lnTo>
                    <a:lnTo>
                      <a:pt x="51" y="97"/>
                    </a:lnTo>
                    <a:lnTo>
                      <a:pt x="48" y="101"/>
                    </a:lnTo>
                    <a:lnTo>
                      <a:pt x="46" y="105"/>
                    </a:lnTo>
                    <a:lnTo>
                      <a:pt x="43" y="108"/>
                    </a:lnTo>
                    <a:lnTo>
                      <a:pt x="41" y="112"/>
                    </a:lnTo>
                    <a:lnTo>
                      <a:pt x="39" y="116"/>
                    </a:lnTo>
                    <a:lnTo>
                      <a:pt x="39" y="121"/>
                    </a:lnTo>
                    <a:lnTo>
                      <a:pt x="40" y="126"/>
                    </a:lnTo>
                    <a:lnTo>
                      <a:pt x="42" y="130"/>
                    </a:lnTo>
                    <a:lnTo>
                      <a:pt x="43" y="135"/>
                    </a:lnTo>
                    <a:lnTo>
                      <a:pt x="44" y="139"/>
                    </a:lnTo>
                    <a:lnTo>
                      <a:pt x="44" y="144"/>
                    </a:lnTo>
                    <a:lnTo>
                      <a:pt x="44" y="148"/>
                    </a:lnTo>
                    <a:lnTo>
                      <a:pt x="43" y="152"/>
                    </a:lnTo>
                    <a:lnTo>
                      <a:pt x="41" y="156"/>
                    </a:lnTo>
                    <a:lnTo>
                      <a:pt x="38" y="160"/>
                    </a:lnTo>
                    <a:lnTo>
                      <a:pt x="37" y="162"/>
                    </a:lnTo>
                    <a:lnTo>
                      <a:pt x="36" y="165"/>
                    </a:lnTo>
                    <a:lnTo>
                      <a:pt x="35" y="167"/>
                    </a:lnTo>
                    <a:lnTo>
                      <a:pt x="35" y="169"/>
                    </a:lnTo>
                    <a:lnTo>
                      <a:pt x="36" y="175"/>
                    </a:lnTo>
                    <a:lnTo>
                      <a:pt x="36" y="181"/>
                    </a:lnTo>
                    <a:lnTo>
                      <a:pt x="35" y="188"/>
                    </a:lnTo>
                    <a:lnTo>
                      <a:pt x="35" y="194"/>
                    </a:lnTo>
                    <a:lnTo>
                      <a:pt x="34" y="200"/>
                    </a:lnTo>
                    <a:lnTo>
                      <a:pt x="35" y="207"/>
                    </a:lnTo>
                    <a:lnTo>
                      <a:pt x="36" y="213"/>
                    </a:lnTo>
                    <a:lnTo>
                      <a:pt x="39" y="219"/>
                    </a:lnTo>
                    <a:lnTo>
                      <a:pt x="40" y="227"/>
                    </a:lnTo>
                    <a:lnTo>
                      <a:pt x="39" y="234"/>
                    </a:lnTo>
                    <a:lnTo>
                      <a:pt x="38" y="241"/>
                    </a:lnTo>
                    <a:lnTo>
                      <a:pt x="36" y="248"/>
                    </a:lnTo>
                    <a:lnTo>
                      <a:pt x="32" y="254"/>
                    </a:lnTo>
                    <a:lnTo>
                      <a:pt x="30" y="261"/>
                    </a:lnTo>
                    <a:lnTo>
                      <a:pt x="30" y="267"/>
                    </a:lnTo>
                    <a:lnTo>
                      <a:pt x="30" y="274"/>
                    </a:lnTo>
                    <a:lnTo>
                      <a:pt x="30" y="282"/>
                    </a:lnTo>
                    <a:lnTo>
                      <a:pt x="30" y="289"/>
                    </a:lnTo>
                    <a:lnTo>
                      <a:pt x="29" y="295"/>
                    </a:lnTo>
                    <a:lnTo>
                      <a:pt x="27" y="302"/>
                    </a:lnTo>
                    <a:lnTo>
                      <a:pt x="27" y="303"/>
                    </a:lnTo>
                    <a:lnTo>
                      <a:pt x="27" y="304"/>
                    </a:lnTo>
                    <a:lnTo>
                      <a:pt x="26" y="306"/>
                    </a:lnTo>
                    <a:lnTo>
                      <a:pt x="26" y="307"/>
                    </a:lnTo>
                    <a:lnTo>
                      <a:pt x="26" y="306"/>
                    </a:lnTo>
                    <a:lnTo>
                      <a:pt x="26" y="305"/>
                    </a:lnTo>
                    <a:lnTo>
                      <a:pt x="26" y="304"/>
                    </a:lnTo>
                    <a:lnTo>
                      <a:pt x="26" y="303"/>
                    </a:lnTo>
                    <a:lnTo>
                      <a:pt x="24" y="301"/>
                    </a:lnTo>
                    <a:lnTo>
                      <a:pt x="23" y="299"/>
                    </a:lnTo>
                    <a:lnTo>
                      <a:pt x="22" y="296"/>
                    </a:lnTo>
                    <a:lnTo>
                      <a:pt x="21" y="292"/>
                    </a:lnTo>
                    <a:lnTo>
                      <a:pt x="20" y="291"/>
                    </a:lnTo>
                    <a:lnTo>
                      <a:pt x="19" y="290"/>
                    </a:lnTo>
                    <a:lnTo>
                      <a:pt x="18" y="290"/>
                    </a:lnTo>
                    <a:lnTo>
                      <a:pt x="16" y="289"/>
                    </a:lnTo>
                    <a:lnTo>
                      <a:pt x="15" y="289"/>
                    </a:lnTo>
                    <a:lnTo>
                      <a:pt x="13" y="289"/>
                    </a:lnTo>
                    <a:lnTo>
                      <a:pt x="12" y="288"/>
                    </a:lnTo>
                    <a:lnTo>
                      <a:pt x="11" y="288"/>
                    </a:lnTo>
                    <a:lnTo>
                      <a:pt x="10" y="286"/>
                    </a:lnTo>
                    <a:lnTo>
                      <a:pt x="9" y="285"/>
                    </a:lnTo>
                    <a:lnTo>
                      <a:pt x="8" y="285"/>
                    </a:lnTo>
                    <a:lnTo>
                      <a:pt x="6" y="287"/>
                    </a:lnTo>
                    <a:lnTo>
                      <a:pt x="5" y="289"/>
                    </a:lnTo>
                    <a:lnTo>
                      <a:pt x="3" y="291"/>
                    </a:lnTo>
                    <a:lnTo>
                      <a:pt x="2" y="294"/>
                    </a:lnTo>
                    <a:lnTo>
                      <a:pt x="1" y="298"/>
                    </a:lnTo>
                    <a:lnTo>
                      <a:pt x="0" y="301"/>
                    </a:lnTo>
                    <a:lnTo>
                      <a:pt x="0" y="304"/>
                    </a:lnTo>
                    <a:lnTo>
                      <a:pt x="0" y="306"/>
                    </a:lnTo>
                    <a:lnTo>
                      <a:pt x="3" y="314"/>
                    </a:lnTo>
                    <a:lnTo>
                      <a:pt x="4" y="322"/>
                    </a:lnTo>
                    <a:lnTo>
                      <a:pt x="4" y="329"/>
                    </a:lnTo>
                    <a:lnTo>
                      <a:pt x="4" y="336"/>
                    </a:lnTo>
                    <a:lnTo>
                      <a:pt x="3" y="344"/>
                    </a:lnTo>
                    <a:lnTo>
                      <a:pt x="2" y="351"/>
                    </a:lnTo>
                    <a:lnTo>
                      <a:pt x="3" y="358"/>
                    </a:lnTo>
                    <a:lnTo>
                      <a:pt x="5" y="365"/>
                    </a:lnTo>
                    <a:lnTo>
                      <a:pt x="0" y="373"/>
                    </a:lnTo>
                    <a:lnTo>
                      <a:pt x="2" y="378"/>
                    </a:lnTo>
                    <a:lnTo>
                      <a:pt x="3" y="382"/>
                    </a:lnTo>
                    <a:lnTo>
                      <a:pt x="3" y="387"/>
                    </a:lnTo>
                    <a:lnTo>
                      <a:pt x="3" y="391"/>
                    </a:lnTo>
                    <a:lnTo>
                      <a:pt x="3" y="396"/>
                    </a:lnTo>
                    <a:lnTo>
                      <a:pt x="3" y="400"/>
                    </a:lnTo>
                    <a:lnTo>
                      <a:pt x="3" y="405"/>
                    </a:lnTo>
                    <a:lnTo>
                      <a:pt x="5" y="410"/>
                    </a:lnTo>
                    <a:lnTo>
                      <a:pt x="4" y="420"/>
                    </a:lnTo>
                    <a:lnTo>
                      <a:pt x="2" y="430"/>
                    </a:lnTo>
                    <a:lnTo>
                      <a:pt x="1" y="439"/>
                    </a:lnTo>
                    <a:lnTo>
                      <a:pt x="1" y="448"/>
                    </a:lnTo>
                    <a:lnTo>
                      <a:pt x="2" y="449"/>
                    </a:lnTo>
                    <a:lnTo>
                      <a:pt x="3" y="450"/>
                    </a:lnTo>
                    <a:lnTo>
                      <a:pt x="4" y="450"/>
                    </a:lnTo>
                    <a:lnTo>
                      <a:pt x="5" y="451"/>
                    </a:lnTo>
                    <a:lnTo>
                      <a:pt x="6" y="452"/>
                    </a:lnTo>
                    <a:lnTo>
                      <a:pt x="7" y="453"/>
                    </a:lnTo>
                    <a:lnTo>
                      <a:pt x="8" y="454"/>
                    </a:lnTo>
                    <a:lnTo>
                      <a:pt x="8" y="456"/>
                    </a:lnTo>
                    <a:lnTo>
                      <a:pt x="7" y="458"/>
                    </a:lnTo>
                    <a:lnTo>
                      <a:pt x="6" y="461"/>
                    </a:lnTo>
                    <a:lnTo>
                      <a:pt x="5" y="464"/>
                    </a:lnTo>
                    <a:lnTo>
                      <a:pt x="6" y="468"/>
                    </a:lnTo>
                    <a:lnTo>
                      <a:pt x="8" y="468"/>
                    </a:lnTo>
                    <a:lnTo>
                      <a:pt x="11" y="468"/>
                    </a:lnTo>
                    <a:lnTo>
                      <a:pt x="14" y="468"/>
                    </a:lnTo>
                    <a:lnTo>
                      <a:pt x="17" y="468"/>
                    </a:lnTo>
                    <a:lnTo>
                      <a:pt x="19" y="469"/>
                    </a:lnTo>
                    <a:lnTo>
                      <a:pt x="21" y="470"/>
                    </a:lnTo>
                    <a:lnTo>
                      <a:pt x="23" y="472"/>
                    </a:lnTo>
                    <a:lnTo>
                      <a:pt x="24" y="474"/>
                    </a:lnTo>
                    <a:lnTo>
                      <a:pt x="24" y="476"/>
                    </a:lnTo>
                    <a:lnTo>
                      <a:pt x="23" y="477"/>
                    </a:lnTo>
                    <a:lnTo>
                      <a:pt x="21" y="477"/>
                    </a:lnTo>
                    <a:lnTo>
                      <a:pt x="18" y="478"/>
                    </a:lnTo>
                    <a:lnTo>
                      <a:pt x="17" y="478"/>
                    </a:lnTo>
                    <a:lnTo>
                      <a:pt x="16" y="477"/>
                    </a:lnTo>
                    <a:lnTo>
                      <a:pt x="14" y="477"/>
                    </a:lnTo>
                    <a:lnTo>
                      <a:pt x="12" y="477"/>
                    </a:lnTo>
                    <a:lnTo>
                      <a:pt x="10" y="478"/>
                    </a:lnTo>
                    <a:lnTo>
                      <a:pt x="8" y="478"/>
                    </a:lnTo>
                    <a:lnTo>
                      <a:pt x="6" y="478"/>
                    </a:lnTo>
                    <a:lnTo>
                      <a:pt x="5" y="479"/>
                    </a:lnTo>
                    <a:lnTo>
                      <a:pt x="0" y="486"/>
                    </a:lnTo>
                    <a:lnTo>
                      <a:pt x="6" y="497"/>
                    </a:lnTo>
                    <a:lnTo>
                      <a:pt x="6" y="498"/>
                    </a:lnTo>
                    <a:lnTo>
                      <a:pt x="5" y="499"/>
                    </a:lnTo>
                    <a:lnTo>
                      <a:pt x="4" y="500"/>
                    </a:lnTo>
                    <a:lnTo>
                      <a:pt x="3" y="502"/>
                    </a:lnTo>
                    <a:lnTo>
                      <a:pt x="4" y="503"/>
                    </a:lnTo>
                    <a:lnTo>
                      <a:pt x="4" y="505"/>
                    </a:lnTo>
                    <a:lnTo>
                      <a:pt x="5" y="507"/>
                    </a:lnTo>
                    <a:lnTo>
                      <a:pt x="6" y="508"/>
                    </a:lnTo>
                    <a:lnTo>
                      <a:pt x="6" y="509"/>
                    </a:lnTo>
                    <a:lnTo>
                      <a:pt x="6" y="510"/>
                    </a:lnTo>
                    <a:lnTo>
                      <a:pt x="5" y="511"/>
                    </a:lnTo>
                    <a:lnTo>
                      <a:pt x="6" y="513"/>
                    </a:lnTo>
                    <a:lnTo>
                      <a:pt x="8" y="516"/>
                    </a:lnTo>
                    <a:lnTo>
                      <a:pt x="8" y="519"/>
                    </a:lnTo>
                    <a:lnTo>
                      <a:pt x="8" y="522"/>
                    </a:lnTo>
                    <a:lnTo>
                      <a:pt x="1" y="530"/>
                    </a:lnTo>
                    <a:lnTo>
                      <a:pt x="3" y="538"/>
                    </a:lnTo>
                    <a:lnTo>
                      <a:pt x="5" y="539"/>
                    </a:lnTo>
                    <a:lnTo>
                      <a:pt x="6" y="539"/>
                    </a:lnTo>
                    <a:lnTo>
                      <a:pt x="7" y="539"/>
                    </a:lnTo>
                    <a:lnTo>
                      <a:pt x="8" y="540"/>
                    </a:lnTo>
                    <a:lnTo>
                      <a:pt x="9" y="541"/>
                    </a:lnTo>
                    <a:lnTo>
                      <a:pt x="10" y="542"/>
                    </a:lnTo>
                    <a:lnTo>
                      <a:pt x="11" y="543"/>
                    </a:lnTo>
                    <a:lnTo>
                      <a:pt x="12" y="544"/>
                    </a:lnTo>
                    <a:lnTo>
                      <a:pt x="8" y="548"/>
                    </a:lnTo>
                    <a:lnTo>
                      <a:pt x="8" y="549"/>
                    </a:lnTo>
                    <a:lnTo>
                      <a:pt x="6" y="550"/>
                    </a:lnTo>
                    <a:lnTo>
                      <a:pt x="5" y="552"/>
                    </a:lnTo>
                    <a:lnTo>
                      <a:pt x="4" y="553"/>
                    </a:lnTo>
                    <a:lnTo>
                      <a:pt x="3" y="554"/>
                    </a:lnTo>
                    <a:lnTo>
                      <a:pt x="3" y="555"/>
                    </a:lnTo>
                    <a:lnTo>
                      <a:pt x="3" y="557"/>
                    </a:lnTo>
                    <a:lnTo>
                      <a:pt x="4" y="559"/>
                    </a:lnTo>
                    <a:lnTo>
                      <a:pt x="5" y="559"/>
                    </a:lnTo>
                    <a:lnTo>
                      <a:pt x="6" y="560"/>
                    </a:lnTo>
                    <a:lnTo>
                      <a:pt x="7" y="561"/>
                    </a:lnTo>
                    <a:lnTo>
                      <a:pt x="8" y="562"/>
                    </a:lnTo>
                    <a:lnTo>
                      <a:pt x="8" y="573"/>
                    </a:lnTo>
                    <a:lnTo>
                      <a:pt x="18" y="604"/>
                    </a:lnTo>
                    <a:lnTo>
                      <a:pt x="19" y="604"/>
                    </a:lnTo>
                    <a:lnTo>
                      <a:pt x="21" y="604"/>
                    </a:lnTo>
                    <a:lnTo>
                      <a:pt x="22" y="604"/>
                    </a:lnTo>
                    <a:lnTo>
                      <a:pt x="24" y="604"/>
                    </a:lnTo>
                    <a:lnTo>
                      <a:pt x="26" y="604"/>
                    </a:lnTo>
                    <a:lnTo>
                      <a:pt x="27" y="604"/>
                    </a:lnTo>
                    <a:lnTo>
                      <a:pt x="28" y="603"/>
                    </a:lnTo>
                    <a:lnTo>
                      <a:pt x="29" y="601"/>
                    </a:lnTo>
                    <a:lnTo>
                      <a:pt x="29" y="599"/>
                    </a:lnTo>
                    <a:lnTo>
                      <a:pt x="31" y="598"/>
                    </a:lnTo>
                    <a:lnTo>
                      <a:pt x="33" y="599"/>
                    </a:lnTo>
                    <a:lnTo>
                      <a:pt x="34" y="600"/>
                    </a:lnTo>
                    <a:lnTo>
                      <a:pt x="35" y="601"/>
                    </a:lnTo>
                    <a:lnTo>
                      <a:pt x="36" y="603"/>
                    </a:lnTo>
                    <a:lnTo>
                      <a:pt x="33" y="619"/>
                    </a:lnTo>
                    <a:lnTo>
                      <a:pt x="33" y="620"/>
                    </a:lnTo>
                    <a:lnTo>
                      <a:pt x="32" y="620"/>
                    </a:lnTo>
                    <a:lnTo>
                      <a:pt x="31" y="620"/>
                    </a:lnTo>
                    <a:lnTo>
                      <a:pt x="30" y="620"/>
                    </a:lnTo>
                    <a:lnTo>
                      <a:pt x="30" y="619"/>
                    </a:lnTo>
                    <a:lnTo>
                      <a:pt x="29" y="617"/>
                    </a:lnTo>
                    <a:lnTo>
                      <a:pt x="29" y="616"/>
                    </a:lnTo>
                    <a:lnTo>
                      <a:pt x="27" y="615"/>
                    </a:lnTo>
                    <a:lnTo>
                      <a:pt x="26" y="614"/>
                    </a:lnTo>
                    <a:lnTo>
                      <a:pt x="25" y="613"/>
                    </a:lnTo>
                    <a:lnTo>
                      <a:pt x="25" y="612"/>
                    </a:lnTo>
                    <a:lnTo>
                      <a:pt x="24" y="610"/>
                    </a:lnTo>
                    <a:lnTo>
                      <a:pt x="24" y="609"/>
                    </a:lnTo>
                    <a:lnTo>
                      <a:pt x="22" y="608"/>
                    </a:lnTo>
                    <a:lnTo>
                      <a:pt x="19" y="611"/>
                    </a:lnTo>
                    <a:lnTo>
                      <a:pt x="16" y="614"/>
                    </a:lnTo>
                    <a:lnTo>
                      <a:pt x="14" y="619"/>
                    </a:lnTo>
                    <a:lnTo>
                      <a:pt x="13" y="623"/>
                    </a:lnTo>
                    <a:lnTo>
                      <a:pt x="12" y="628"/>
                    </a:lnTo>
                    <a:lnTo>
                      <a:pt x="11" y="633"/>
                    </a:lnTo>
                    <a:lnTo>
                      <a:pt x="11" y="638"/>
                    </a:lnTo>
                    <a:lnTo>
                      <a:pt x="11" y="643"/>
                    </a:lnTo>
                    <a:lnTo>
                      <a:pt x="12" y="645"/>
                    </a:lnTo>
                    <a:lnTo>
                      <a:pt x="13" y="647"/>
                    </a:lnTo>
                    <a:lnTo>
                      <a:pt x="14" y="648"/>
                    </a:lnTo>
                    <a:lnTo>
                      <a:pt x="15" y="649"/>
                    </a:lnTo>
                    <a:lnTo>
                      <a:pt x="13" y="652"/>
                    </a:lnTo>
                    <a:lnTo>
                      <a:pt x="11" y="655"/>
                    </a:lnTo>
                    <a:lnTo>
                      <a:pt x="11" y="659"/>
                    </a:lnTo>
                    <a:lnTo>
                      <a:pt x="11" y="662"/>
                    </a:lnTo>
                    <a:lnTo>
                      <a:pt x="11" y="665"/>
                    </a:lnTo>
                    <a:lnTo>
                      <a:pt x="11" y="668"/>
                    </a:lnTo>
                    <a:lnTo>
                      <a:pt x="11" y="672"/>
                    </a:lnTo>
                    <a:lnTo>
                      <a:pt x="10" y="676"/>
                    </a:lnTo>
                    <a:lnTo>
                      <a:pt x="9" y="677"/>
                    </a:lnTo>
                    <a:lnTo>
                      <a:pt x="8" y="679"/>
                    </a:lnTo>
                    <a:lnTo>
                      <a:pt x="7" y="681"/>
                    </a:lnTo>
                    <a:lnTo>
                      <a:pt x="7" y="682"/>
                    </a:lnTo>
                    <a:lnTo>
                      <a:pt x="6" y="685"/>
                    </a:lnTo>
                    <a:lnTo>
                      <a:pt x="7" y="687"/>
                    </a:lnTo>
                    <a:lnTo>
                      <a:pt x="8" y="689"/>
                    </a:lnTo>
                    <a:lnTo>
                      <a:pt x="9" y="692"/>
                    </a:lnTo>
                    <a:lnTo>
                      <a:pt x="10" y="694"/>
                    </a:lnTo>
                    <a:lnTo>
                      <a:pt x="12" y="696"/>
                    </a:lnTo>
                    <a:lnTo>
                      <a:pt x="14" y="698"/>
                    </a:lnTo>
                    <a:lnTo>
                      <a:pt x="16" y="700"/>
                    </a:lnTo>
                    <a:lnTo>
                      <a:pt x="16" y="701"/>
                    </a:lnTo>
                    <a:lnTo>
                      <a:pt x="15" y="700"/>
                    </a:lnTo>
                    <a:lnTo>
                      <a:pt x="14" y="699"/>
                    </a:lnTo>
                    <a:lnTo>
                      <a:pt x="12" y="698"/>
                    </a:lnTo>
                    <a:lnTo>
                      <a:pt x="10" y="699"/>
                    </a:lnTo>
                    <a:lnTo>
                      <a:pt x="9" y="702"/>
                    </a:lnTo>
                    <a:lnTo>
                      <a:pt x="8" y="704"/>
                    </a:lnTo>
                    <a:lnTo>
                      <a:pt x="7" y="706"/>
                    </a:lnTo>
                    <a:lnTo>
                      <a:pt x="7" y="707"/>
                    </a:lnTo>
                    <a:lnTo>
                      <a:pt x="7" y="709"/>
                    </a:lnTo>
                    <a:lnTo>
                      <a:pt x="7" y="710"/>
                    </a:lnTo>
                    <a:lnTo>
                      <a:pt x="8" y="711"/>
                    </a:lnTo>
                    <a:lnTo>
                      <a:pt x="9" y="712"/>
                    </a:lnTo>
                    <a:lnTo>
                      <a:pt x="11" y="713"/>
                    </a:lnTo>
                    <a:lnTo>
                      <a:pt x="13" y="714"/>
                    </a:lnTo>
                    <a:lnTo>
                      <a:pt x="14" y="716"/>
                    </a:lnTo>
                    <a:lnTo>
                      <a:pt x="14" y="717"/>
                    </a:lnTo>
                    <a:lnTo>
                      <a:pt x="13" y="718"/>
                    </a:lnTo>
                    <a:lnTo>
                      <a:pt x="11" y="719"/>
                    </a:lnTo>
                    <a:lnTo>
                      <a:pt x="9" y="719"/>
                    </a:lnTo>
                    <a:lnTo>
                      <a:pt x="10" y="737"/>
                    </a:lnTo>
                    <a:lnTo>
                      <a:pt x="18" y="739"/>
                    </a:lnTo>
                    <a:lnTo>
                      <a:pt x="18" y="738"/>
                    </a:lnTo>
                    <a:lnTo>
                      <a:pt x="18" y="739"/>
                    </a:lnTo>
                    <a:lnTo>
                      <a:pt x="17" y="740"/>
                    </a:lnTo>
                    <a:lnTo>
                      <a:pt x="16" y="741"/>
                    </a:lnTo>
                    <a:lnTo>
                      <a:pt x="15" y="742"/>
                    </a:lnTo>
                    <a:lnTo>
                      <a:pt x="13" y="743"/>
                    </a:lnTo>
                    <a:lnTo>
                      <a:pt x="12" y="744"/>
                    </a:lnTo>
                    <a:lnTo>
                      <a:pt x="10" y="744"/>
                    </a:lnTo>
                    <a:lnTo>
                      <a:pt x="9" y="745"/>
                    </a:lnTo>
                    <a:lnTo>
                      <a:pt x="9" y="754"/>
                    </a:lnTo>
                    <a:lnTo>
                      <a:pt x="6" y="762"/>
                    </a:lnTo>
                    <a:lnTo>
                      <a:pt x="5" y="770"/>
                    </a:lnTo>
                    <a:lnTo>
                      <a:pt x="4" y="779"/>
                    </a:lnTo>
                    <a:lnTo>
                      <a:pt x="3" y="787"/>
                    </a:lnTo>
                    <a:lnTo>
                      <a:pt x="4" y="794"/>
                    </a:lnTo>
                    <a:lnTo>
                      <a:pt x="5" y="802"/>
                    </a:lnTo>
                    <a:lnTo>
                      <a:pt x="6" y="809"/>
                    </a:lnTo>
                    <a:lnTo>
                      <a:pt x="7" y="817"/>
                    </a:lnTo>
                    <a:lnTo>
                      <a:pt x="7" y="825"/>
                    </a:lnTo>
                    <a:lnTo>
                      <a:pt x="7" y="832"/>
                    </a:lnTo>
                    <a:lnTo>
                      <a:pt x="5" y="840"/>
                    </a:lnTo>
                    <a:lnTo>
                      <a:pt x="7" y="843"/>
                    </a:lnTo>
                    <a:lnTo>
                      <a:pt x="8" y="847"/>
                    </a:lnTo>
                    <a:lnTo>
                      <a:pt x="9" y="851"/>
                    </a:lnTo>
                    <a:lnTo>
                      <a:pt x="8" y="854"/>
                    </a:lnTo>
                    <a:lnTo>
                      <a:pt x="9" y="855"/>
                    </a:lnTo>
                    <a:lnTo>
                      <a:pt x="9" y="856"/>
                    </a:lnTo>
                    <a:lnTo>
                      <a:pt x="10" y="857"/>
                    </a:lnTo>
                    <a:lnTo>
                      <a:pt x="11" y="858"/>
                    </a:lnTo>
                    <a:lnTo>
                      <a:pt x="12" y="858"/>
                    </a:lnTo>
                    <a:lnTo>
                      <a:pt x="14" y="859"/>
                    </a:lnTo>
                    <a:lnTo>
                      <a:pt x="14" y="860"/>
                    </a:lnTo>
                    <a:lnTo>
                      <a:pt x="15" y="860"/>
                    </a:lnTo>
                    <a:lnTo>
                      <a:pt x="16" y="861"/>
                    </a:lnTo>
                    <a:lnTo>
                      <a:pt x="18" y="863"/>
                    </a:lnTo>
                    <a:lnTo>
                      <a:pt x="19" y="865"/>
                    </a:lnTo>
                    <a:lnTo>
                      <a:pt x="21" y="866"/>
                    </a:lnTo>
                    <a:lnTo>
                      <a:pt x="23" y="868"/>
                    </a:lnTo>
                    <a:lnTo>
                      <a:pt x="25" y="869"/>
                    </a:lnTo>
                    <a:lnTo>
                      <a:pt x="27" y="871"/>
                    </a:lnTo>
                    <a:lnTo>
                      <a:pt x="29" y="871"/>
                    </a:lnTo>
                    <a:lnTo>
                      <a:pt x="31" y="871"/>
                    </a:lnTo>
                    <a:lnTo>
                      <a:pt x="33" y="872"/>
                    </a:lnTo>
                    <a:lnTo>
                      <a:pt x="35" y="873"/>
                    </a:lnTo>
                    <a:lnTo>
                      <a:pt x="37" y="873"/>
                    </a:lnTo>
                    <a:lnTo>
                      <a:pt x="38" y="875"/>
                    </a:lnTo>
                    <a:lnTo>
                      <a:pt x="40" y="876"/>
                    </a:lnTo>
                    <a:lnTo>
                      <a:pt x="41" y="878"/>
                    </a:lnTo>
                    <a:lnTo>
                      <a:pt x="42" y="879"/>
                    </a:lnTo>
                    <a:lnTo>
                      <a:pt x="43" y="881"/>
                    </a:lnTo>
                    <a:lnTo>
                      <a:pt x="44" y="882"/>
                    </a:lnTo>
                    <a:lnTo>
                      <a:pt x="45" y="882"/>
                    </a:lnTo>
                    <a:lnTo>
                      <a:pt x="45" y="883"/>
                    </a:lnTo>
                    <a:lnTo>
                      <a:pt x="56" y="886"/>
                    </a:lnTo>
                  </a:path>
                </a:pathLst>
              </a:custGeom>
              <a:solidFill>
                <a:srgbClr val="A0FFC0"/>
              </a:solidFill>
              <a:ln w="12700" cap="rnd">
                <a:noFill/>
                <a:round/>
                <a:headEnd/>
                <a:tailEnd/>
              </a:ln>
            </p:spPr>
            <p:txBody>
              <a:bodyPr/>
              <a:lstStyle/>
              <a:p>
                <a:endParaRPr lang="fr-FR"/>
              </a:p>
            </p:txBody>
          </p:sp>
          <p:sp>
            <p:nvSpPr>
              <p:cNvPr id="51" name="Freeform 15"/>
              <p:cNvSpPr>
                <a:spLocks noChangeAspect="1"/>
              </p:cNvSpPr>
              <p:nvPr/>
            </p:nvSpPr>
            <p:spPr bwMode="auto">
              <a:xfrm>
                <a:off x="743" y="3755"/>
                <a:ext cx="8" cy="31"/>
              </a:xfrm>
              <a:custGeom>
                <a:avLst/>
                <a:gdLst>
                  <a:gd name="T0" fmla="*/ 2 w 11"/>
                  <a:gd name="T1" fmla="*/ 19 h 39"/>
                  <a:gd name="T2" fmla="*/ 3 w 11"/>
                  <a:gd name="T3" fmla="*/ 19 h 39"/>
                  <a:gd name="T4" fmla="*/ 4 w 11"/>
                  <a:gd name="T5" fmla="*/ 1 h 39"/>
                  <a:gd name="T6" fmla="*/ 4 w 11"/>
                  <a:gd name="T7" fmla="*/ 1 h 39"/>
                  <a:gd name="T8" fmla="*/ 3 w 11"/>
                  <a:gd name="T9" fmla="*/ 0 h 39"/>
                  <a:gd name="T10" fmla="*/ 2 w 11"/>
                  <a:gd name="T11" fmla="*/ 0 h 39"/>
                  <a:gd name="T12" fmla="*/ 2 w 11"/>
                  <a:gd name="T13" fmla="*/ 0 h 39"/>
                  <a:gd name="T14" fmla="*/ 1 w 11"/>
                  <a:gd name="T15" fmla="*/ 0 h 39"/>
                  <a:gd name="T16" fmla="*/ 1 w 11"/>
                  <a:gd name="T17" fmla="*/ 0 h 39"/>
                  <a:gd name="T18" fmla="*/ 1 w 11"/>
                  <a:gd name="T19" fmla="*/ 1 h 39"/>
                  <a:gd name="T20" fmla="*/ 0 w 11"/>
                  <a:gd name="T21" fmla="*/ 15 h 39"/>
                  <a:gd name="T22" fmla="*/ 0 w 11"/>
                  <a:gd name="T23" fmla="*/ 16 h 39"/>
                  <a:gd name="T24" fmla="*/ 1 w 11"/>
                  <a:gd name="T25" fmla="*/ 17 h 39"/>
                  <a:gd name="T26" fmla="*/ 1 w 11"/>
                  <a:gd name="T27" fmla="*/ 18 h 39"/>
                  <a:gd name="T28" fmla="*/ 1 w 11"/>
                  <a:gd name="T29" fmla="*/ 19 h 39"/>
                  <a:gd name="T30" fmla="*/ 2 w 11"/>
                  <a:gd name="T31" fmla="*/ 19 h 39"/>
                  <a:gd name="T32" fmla="*/ 2 w 11"/>
                  <a:gd name="T33" fmla="*/ 19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39"/>
                  <a:gd name="T53" fmla="*/ 11 w 11"/>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39">
                    <a:moveTo>
                      <a:pt x="6" y="38"/>
                    </a:moveTo>
                    <a:lnTo>
                      <a:pt x="7" y="38"/>
                    </a:lnTo>
                    <a:lnTo>
                      <a:pt x="10" y="1"/>
                    </a:lnTo>
                    <a:lnTo>
                      <a:pt x="9" y="1"/>
                    </a:lnTo>
                    <a:lnTo>
                      <a:pt x="7" y="0"/>
                    </a:lnTo>
                    <a:lnTo>
                      <a:pt x="6" y="0"/>
                    </a:lnTo>
                    <a:lnTo>
                      <a:pt x="5" y="0"/>
                    </a:lnTo>
                    <a:lnTo>
                      <a:pt x="4" y="0"/>
                    </a:lnTo>
                    <a:lnTo>
                      <a:pt x="3" y="0"/>
                    </a:lnTo>
                    <a:lnTo>
                      <a:pt x="3" y="1"/>
                    </a:lnTo>
                    <a:lnTo>
                      <a:pt x="0" y="30"/>
                    </a:lnTo>
                    <a:lnTo>
                      <a:pt x="0" y="32"/>
                    </a:lnTo>
                    <a:lnTo>
                      <a:pt x="1" y="35"/>
                    </a:lnTo>
                    <a:lnTo>
                      <a:pt x="3" y="37"/>
                    </a:lnTo>
                    <a:lnTo>
                      <a:pt x="4" y="38"/>
                    </a:lnTo>
                    <a:lnTo>
                      <a:pt x="5" y="38"/>
                    </a:lnTo>
                    <a:lnTo>
                      <a:pt x="6" y="38"/>
                    </a:lnTo>
                  </a:path>
                </a:pathLst>
              </a:custGeom>
              <a:solidFill>
                <a:srgbClr val="A0FFC0"/>
              </a:solidFill>
              <a:ln w="12700" cap="rnd">
                <a:noFill/>
                <a:round/>
                <a:headEnd/>
                <a:tailEnd/>
              </a:ln>
            </p:spPr>
            <p:txBody>
              <a:bodyPr/>
              <a:lstStyle/>
              <a:p>
                <a:endParaRPr lang="fr-FR"/>
              </a:p>
            </p:txBody>
          </p:sp>
          <p:sp>
            <p:nvSpPr>
              <p:cNvPr id="52" name="Freeform 16"/>
              <p:cNvSpPr>
                <a:spLocks noChangeAspect="1"/>
              </p:cNvSpPr>
              <p:nvPr/>
            </p:nvSpPr>
            <p:spPr bwMode="auto">
              <a:xfrm>
                <a:off x="730" y="3732"/>
                <a:ext cx="21" cy="23"/>
              </a:xfrm>
              <a:custGeom>
                <a:avLst/>
                <a:gdLst>
                  <a:gd name="T0" fmla="*/ 3 w 28"/>
                  <a:gd name="T1" fmla="*/ 13 h 29"/>
                  <a:gd name="T2" fmla="*/ 4 w 28"/>
                  <a:gd name="T3" fmla="*/ 13 h 29"/>
                  <a:gd name="T4" fmla="*/ 4 w 28"/>
                  <a:gd name="T5" fmla="*/ 13 h 29"/>
                  <a:gd name="T6" fmla="*/ 5 w 28"/>
                  <a:gd name="T7" fmla="*/ 13 h 29"/>
                  <a:gd name="T8" fmla="*/ 5 w 28"/>
                  <a:gd name="T9" fmla="*/ 12 h 29"/>
                  <a:gd name="T10" fmla="*/ 6 w 28"/>
                  <a:gd name="T11" fmla="*/ 12 h 29"/>
                  <a:gd name="T12" fmla="*/ 7 w 28"/>
                  <a:gd name="T13" fmla="*/ 11 h 29"/>
                  <a:gd name="T14" fmla="*/ 8 w 28"/>
                  <a:gd name="T15" fmla="*/ 11 h 29"/>
                  <a:gd name="T16" fmla="*/ 8 w 28"/>
                  <a:gd name="T17" fmla="*/ 11 h 29"/>
                  <a:gd name="T18" fmla="*/ 11 w 28"/>
                  <a:gd name="T19" fmla="*/ 2 h 29"/>
                  <a:gd name="T20" fmla="*/ 11 w 28"/>
                  <a:gd name="T21" fmla="*/ 2 h 29"/>
                  <a:gd name="T22" fmla="*/ 11 w 28"/>
                  <a:gd name="T23" fmla="*/ 2 h 29"/>
                  <a:gd name="T24" fmla="*/ 11 w 28"/>
                  <a:gd name="T25" fmla="*/ 1 h 29"/>
                  <a:gd name="T26" fmla="*/ 10 w 28"/>
                  <a:gd name="T27" fmla="*/ 1 h 29"/>
                  <a:gd name="T28" fmla="*/ 10 w 28"/>
                  <a:gd name="T29" fmla="*/ 0 h 29"/>
                  <a:gd name="T30" fmla="*/ 9 w 28"/>
                  <a:gd name="T31" fmla="*/ 0 h 29"/>
                  <a:gd name="T32" fmla="*/ 8 w 28"/>
                  <a:gd name="T33" fmla="*/ 0 h 29"/>
                  <a:gd name="T34" fmla="*/ 5 w 28"/>
                  <a:gd name="T35" fmla="*/ 8 h 29"/>
                  <a:gd name="T36" fmla="*/ 3 w 28"/>
                  <a:gd name="T37" fmla="*/ 10 h 29"/>
                  <a:gd name="T38" fmla="*/ 2 w 28"/>
                  <a:gd name="T39" fmla="*/ 10 h 29"/>
                  <a:gd name="T40" fmla="*/ 2 w 28"/>
                  <a:gd name="T41" fmla="*/ 10 h 29"/>
                  <a:gd name="T42" fmla="*/ 2 w 28"/>
                  <a:gd name="T43" fmla="*/ 12 h 29"/>
                  <a:gd name="T44" fmla="*/ 1 w 28"/>
                  <a:gd name="T45" fmla="*/ 13 h 29"/>
                  <a:gd name="T46" fmla="*/ 0 w 28"/>
                  <a:gd name="T47" fmla="*/ 13 h 29"/>
                  <a:gd name="T48" fmla="*/ 1 w 28"/>
                  <a:gd name="T49" fmla="*/ 13 h 29"/>
                  <a:gd name="T50" fmla="*/ 2 w 28"/>
                  <a:gd name="T51" fmla="*/ 13 h 29"/>
                  <a:gd name="T52" fmla="*/ 2 w 28"/>
                  <a:gd name="T53" fmla="*/ 13 h 29"/>
                  <a:gd name="T54" fmla="*/ 2 w 28"/>
                  <a:gd name="T55" fmla="*/ 13 h 29"/>
                  <a:gd name="T56" fmla="*/ 3 w 28"/>
                  <a:gd name="T57" fmla="*/ 13 h 29"/>
                  <a:gd name="T58" fmla="*/ 3 w 28"/>
                  <a:gd name="T59" fmla="*/ 13 h 2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8"/>
                  <a:gd name="T91" fmla="*/ 0 h 29"/>
                  <a:gd name="T92" fmla="*/ 28 w 28"/>
                  <a:gd name="T93" fmla="*/ 29 h 2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8" h="29">
                    <a:moveTo>
                      <a:pt x="7" y="28"/>
                    </a:moveTo>
                    <a:lnTo>
                      <a:pt x="8" y="27"/>
                    </a:lnTo>
                    <a:lnTo>
                      <a:pt x="9" y="26"/>
                    </a:lnTo>
                    <a:lnTo>
                      <a:pt x="11" y="25"/>
                    </a:lnTo>
                    <a:lnTo>
                      <a:pt x="12" y="24"/>
                    </a:lnTo>
                    <a:lnTo>
                      <a:pt x="14" y="24"/>
                    </a:lnTo>
                    <a:lnTo>
                      <a:pt x="16" y="23"/>
                    </a:lnTo>
                    <a:lnTo>
                      <a:pt x="18" y="23"/>
                    </a:lnTo>
                    <a:lnTo>
                      <a:pt x="20" y="23"/>
                    </a:lnTo>
                    <a:lnTo>
                      <a:pt x="27" y="4"/>
                    </a:lnTo>
                    <a:lnTo>
                      <a:pt x="26" y="3"/>
                    </a:lnTo>
                    <a:lnTo>
                      <a:pt x="25" y="2"/>
                    </a:lnTo>
                    <a:lnTo>
                      <a:pt x="24" y="1"/>
                    </a:lnTo>
                    <a:lnTo>
                      <a:pt x="23" y="1"/>
                    </a:lnTo>
                    <a:lnTo>
                      <a:pt x="22" y="0"/>
                    </a:lnTo>
                    <a:lnTo>
                      <a:pt x="21" y="0"/>
                    </a:lnTo>
                    <a:lnTo>
                      <a:pt x="20" y="0"/>
                    </a:lnTo>
                    <a:lnTo>
                      <a:pt x="12" y="17"/>
                    </a:lnTo>
                    <a:lnTo>
                      <a:pt x="7" y="20"/>
                    </a:lnTo>
                    <a:lnTo>
                      <a:pt x="4" y="20"/>
                    </a:lnTo>
                    <a:lnTo>
                      <a:pt x="4" y="22"/>
                    </a:lnTo>
                    <a:lnTo>
                      <a:pt x="2" y="24"/>
                    </a:lnTo>
                    <a:lnTo>
                      <a:pt x="1" y="26"/>
                    </a:lnTo>
                    <a:lnTo>
                      <a:pt x="0" y="28"/>
                    </a:lnTo>
                    <a:lnTo>
                      <a:pt x="1" y="28"/>
                    </a:lnTo>
                    <a:lnTo>
                      <a:pt x="2" y="28"/>
                    </a:lnTo>
                    <a:lnTo>
                      <a:pt x="4" y="28"/>
                    </a:lnTo>
                    <a:lnTo>
                      <a:pt x="5" y="28"/>
                    </a:lnTo>
                    <a:lnTo>
                      <a:pt x="6" y="28"/>
                    </a:lnTo>
                    <a:lnTo>
                      <a:pt x="7" y="28"/>
                    </a:lnTo>
                  </a:path>
                </a:pathLst>
              </a:custGeom>
              <a:solidFill>
                <a:srgbClr val="A0FFC0"/>
              </a:solidFill>
              <a:ln w="12700" cap="rnd">
                <a:noFill/>
                <a:round/>
                <a:headEnd/>
                <a:tailEnd/>
              </a:ln>
            </p:spPr>
            <p:txBody>
              <a:bodyPr/>
              <a:lstStyle/>
              <a:p>
                <a:endParaRPr lang="fr-FR"/>
              </a:p>
            </p:txBody>
          </p:sp>
          <p:sp>
            <p:nvSpPr>
              <p:cNvPr id="53" name="Freeform 17"/>
              <p:cNvSpPr>
                <a:spLocks noChangeAspect="1"/>
              </p:cNvSpPr>
              <p:nvPr/>
            </p:nvSpPr>
            <p:spPr bwMode="auto">
              <a:xfrm>
                <a:off x="779" y="3735"/>
                <a:ext cx="4" cy="17"/>
              </a:xfrm>
              <a:custGeom>
                <a:avLst/>
                <a:gdLst>
                  <a:gd name="T0" fmla="*/ 2 w 5"/>
                  <a:gd name="T1" fmla="*/ 9 h 22"/>
                  <a:gd name="T2" fmla="*/ 2 w 5"/>
                  <a:gd name="T3" fmla="*/ 9 h 22"/>
                  <a:gd name="T4" fmla="*/ 2 w 5"/>
                  <a:gd name="T5" fmla="*/ 9 h 22"/>
                  <a:gd name="T6" fmla="*/ 2 w 5"/>
                  <a:gd name="T7" fmla="*/ 0 h 22"/>
                  <a:gd name="T8" fmla="*/ 2 w 5"/>
                  <a:gd name="T9" fmla="*/ 0 h 22"/>
                  <a:gd name="T10" fmla="*/ 1 w 5"/>
                  <a:gd name="T11" fmla="*/ 0 h 22"/>
                  <a:gd name="T12" fmla="*/ 0 w 5"/>
                  <a:gd name="T13" fmla="*/ 0 h 22"/>
                  <a:gd name="T14" fmla="*/ 0 w 5"/>
                  <a:gd name="T15" fmla="*/ 9 h 22"/>
                  <a:gd name="T16" fmla="*/ 1 w 5"/>
                  <a:gd name="T17" fmla="*/ 9 h 22"/>
                  <a:gd name="T18" fmla="*/ 2 w 5"/>
                  <a:gd name="T19" fmla="*/ 9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22"/>
                  <a:gd name="T32" fmla="*/ 5 w 5"/>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22">
                    <a:moveTo>
                      <a:pt x="2" y="21"/>
                    </a:moveTo>
                    <a:lnTo>
                      <a:pt x="3" y="21"/>
                    </a:lnTo>
                    <a:lnTo>
                      <a:pt x="4" y="21"/>
                    </a:lnTo>
                    <a:lnTo>
                      <a:pt x="3" y="0"/>
                    </a:lnTo>
                    <a:lnTo>
                      <a:pt x="2" y="0"/>
                    </a:lnTo>
                    <a:lnTo>
                      <a:pt x="1" y="0"/>
                    </a:lnTo>
                    <a:lnTo>
                      <a:pt x="0" y="0"/>
                    </a:lnTo>
                    <a:lnTo>
                      <a:pt x="0" y="21"/>
                    </a:lnTo>
                    <a:lnTo>
                      <a:pt x="1" y="21"/>
                    </a:lnTo>
                    <a:lnTo>
                      <a:pt x="2" y="21"/>
                    </a:lnTo>
                  </a:path>
                </a:pathLst>
              </a:custGeom>
              <a:solidFill>
                <a:srgbClr val="A0FFC0"/>
              </a:solidFill>
              <a:ln w="12700" cap="rnd">
                <a:noFill/>
                <a:round/>
                <a:headEnd/>
                <a:tailEnd/>
              </a:ln>
            </p:spPr>
            <p:txBody>
              <a:bodyPr/>
              <a:lstStyle/>
              <a:p>
                <a:endParaRPr lang="fr-FR"/>
              </a:p>
            </p:txBody>
          </p:sp>
          <p:sp>
            <p:nvSpPr>
              <p:cNvPr id="54" name="Freeform 18"/>
              <p:cNvSpPr>
                <a:spLocks noChangeAspect="1"/>
              </p:cNvSpPr>
              <p:nvPr/>
            </p:nvSpPr>
            <p:spPr bwMode="auto">
              <a:xfrm>
                <a:off x="714" y="3694"/>
                <a:ext cx="15" cy="25"/>
              </a:xfrm>
              <a:custGeom>
                <a:avLst/>
                <a:gdLst>
                  <a:gd name="T0" fmla="*/ 2 w 20"/>
                  <a:gd name="T1" fmla="*/ 15 h 31"/>
                  <a:gd name="T2" fmla="*/ 3 w 20"/>
                  <a:gd name="T3" fmla="*/ 15 h 31"/>
                  <a:gd name="T4" fmla="*/ 4 w 20"/>
                  <a:gd name="T5" fmla="*/ 15 h 31"/>
                  <a:gd name="T6" fmla="*/ 5 w 20"/>
                  <a:gd name="T7" fmla="*/ 15 h 31"/>
                  <a:gd name="T8" fmla="*/ 5 w 20"/>
                  <a:gd name="T9" fmla="*/ 12 h 31"/>
                  <a:gd name="T10" fmla="*/ 5 w 20"/>
                  <a:gd name="T11" fmla="*/ 12 h 31"/>
                  <a:gd name="T12" fmla="*/ 6 w 20"/>
                  <a:gd name="T13" fmla="*/ 10 h 31"/>
                  <a:gd name="T14" fmla="*/ 6 w 20"/>
                  <a:gd name="T15" fmla="*/ 9 h 31"/>
                  <a:gd name="T16" fmla="*/ 6 w 20"/>
                  <a:gd name="T17" fmla="*/ 8 h 31"/>
                  <a:gd name="T18" fmla="*/ 7 w 20"/>
                  <a:gd name="T19" fmla="*/ 6 h 31"/>
                  <a:gd name="T20" fmla="*/ 8 w 20"/>
                  <a:gd name="T21" fmla="*/ 6 h 31"/>
                  <a:gd name="T22" fmla="*/ 8 w 20"/>
                  <a:gd name="T23" fmla="*/ 6 h 31"/>
                  <a:gd name="T24" fmla="*/ 8 w 20"/>
                  <a:gd name="T25" fmla="*/ 6 h 31"/>
                  <a:gd name="T26" fmla="*/ 8 w 20"/>
                  <a:gd name="T27" fmla="*/ 5 h 31"/>
                  <a:gd name="T28" fmla="*/ 8 w 20"/>
                  <a:gd name="T29" fmla="*/ 4 h 31"/>
                  <a:gd name="T30" fmla="*/ 7 w 20"/>
                  <a:gd name="T31" fmla="*/ 4 h 31"/>
                  <a:gd name="T32" fmla="*/ 6 w 20"/>
                  <a:gd name="T33" fmla="*/ 3 h 31"/>
                  <a:gd name="T34" fmla="*/ 6 w 20"/>
                  <a:gd name="T35" fmla="*/ 2 h 31"/>
                  <a:gd name="T36" fmla="*/ 5 w 20"/>
                  <a:gd name="T37" fmla="*/ 2 h 31"/>
                  <a:gd name="T38" fmla="*/ 5 w 20"/>
                  <a:gd name="T39" fmla="*/ 2 h 31"/>
                  <a:gd name="T40" fmla="*/ 5 w 20"/>
                  <a:gd name="T41" fmla="*/ 2 h 31"/>
                  <a:gd name="T42" fmla="*/ 5 w 20"/>
                  <a:gd name="T43" fmla="*/ 1 h 31"/>
                  <a:gd name="T44" fmla="*/ 4 w 20"/>
                  <a:gd name="T45" fmla="*/ 0 h 31"/>
                  <a:gd name="T46" fmla="*/ 3 w 20"/>
                  <a:gd name="T47" fmla="*/ 0 h 31"/>
                  <a:gd name="T48" fmla="*/ 3 w 20"/>
                  <a:gd name="T49" fmla="*/ 1 h 31"/>
                  <a:gd name="T50" fmla="*/ 0 w 20"/>
                  <a:gd name="T51" fmla="*/ 15 h 31"/>
                  <a:gd name="T52" fmla="*/ 1 w 20"/>
                  <a:gd name="T53" fmla="*/ 15 h 31"/>
                  <a:gd name="T54" fmla="*/ 2 w 20"/>
                  <a:gd name="T55" fmla="*/ 15 h 31"/>
                  <a:gd name="T56" fmla="*/ 2 w 20"/>
                  <a:gd name="T57" fmla="*/ 15 h 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31"/>
                  <a:gd name="T89" fmla="*/ 20 w 20"/>
                  <a:gd name="T90" fmla="*/ 31 h 3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31">
                    <a:moveTo>
                      <a:pt x="3" y="30"/>
                    </a:moveTo>
                    <a:lnTo>
                      <a:pt x="6" y="29"/>
                    </a:lnTo>
                    <a:lnTo>
                      <a:pt x="8" y="28"/>
                    </a:lnTo>
                    <a:lnTo>
                      <a:pt x="10" y="27"/>
                    </a:lnTo>
                    <a:lnTo>
                      <a:pt x="11" y="24"/>
                    </a:lnTo>
                    <a:lnTo>
                      <a:pt x="12" y="22"/>
                    </a:lnTo>
                    <a:lnTo>
                      <a:pt x="13" y="20"/>
                    </a:lnTo>
                    <a:lnTo>
                      <a:pt x="14" y="17"/>
                    </a:lnTo>
                    <a:lnTo>
                      <a:pt x="15" y="15"/>
                    </a:lnTo>
                    <a:lnTo>
                      <a:pt x="16" y="13"/>
                    </a:lnTo>
                    <a:lnTo>
                      <a:pt x="17" y="12"/>
                    </a:lnTo>
                    <a:lnTo>
                      <a:pt x="18" y="11"/>
                    </a:lnTo>
                    <a:lnTo>
                      <a:pt x="19" y="11"/>
                    </a:lnTo>
                    <a:lnTo>
                      <a:pt x="18" y="9"/>
                    </a:lnTo>
                    <a:lnTo>
                      <a:pt x="18" y="8"/>
                    </a:lnTo>
                    <a:lnTo>
                      <a:pt x="16" y="7"/>
                    </a:lnTo>
                    <a:lnTo>
                      <a:pt x="15" y="6"/>
                    </a:lnTo>
                    <a:lnTo>
                      <a:pt x="13" y="5"/>
                    </a:lnTo>
                    <a:lnTo>
                      <a:pt x="12" y="4"/>
                    </a:lnTo>
                    <a:lnTo>
                      <a:pt x="11" y="3"/>
                    </a:lnTo>
                    <a:lnTo>
                      <a:pt x="10" y="2"/>
                    </a:lnTo>
                    <a:lnTo>
                      <a:pt x="10" y="1"/>
                    </a:lnTo>
                    <a:lnTo>
                      <a:pt x="8" y="0"/>
                    </a:lnTo>
                    <a:lnTo>
                      <a:pt x="7" y="0"/>
                    </a:lnTo>
                    <a:lnTo>
                      <a:pt x="6" y="1"/>
                    </a:lnTo>
                    <a:lnTo>
                      <a:pt x="0" y="29"/>
                    </a:lnTo>
                    <a:lnTo>
                      <a:pt x="1" y="29"/>
                    </a:lnTo>
                    <a:lnTo>
                      <a:pt x="2" y="29"/>
                    </a:lnTo>
                    <a:lnTo>
                      <a:pt x="3" y="30"/>
                    </a:lnTo>
                  </a:path>
                </a:pathLst>
              </a:custGeom>
              <a:solidFill>
                <a:srgbClr val="A0FFC0"/>
              </a:solidFill>
              <a:ln w="12700" cap="rnd">
                <a:noFill/>
                <a:round/>
                <a:headEnd/>
                <a:tailEnd/>
              </a:ln>
            </p:spPr>
            <p:txBody>
              <a:bodyPr/>
              <a:lstStyle/>
              <a:p>
                <a:endParaRPr lang="fr-FR"/>
              </a:p>
            </p:txBody>
          </p:sp>
          <p:sp>
            <p:nvSpPr>
              <p:cNvPr id="55" name="Freeform 19"/>
              <p:cNvSpPr>
                <a:spLocks noChangeAspect="1"/>
              </p:cNvSpPr>
              <p:nvPr/>
            </p:nvSpPr>
            <p:spPr bwMode="auto">
              <a:xfrm>
                <a:off x="718" y="3639"/>
                <a:ext cx="11" cy="49"/>
              </a:xfrm>
              <a:custGeom>
                <a:avLst/>
                <a:gdLst>
                  <a:gd name="T0" fmla="*/ 2 w 15"/>
                  <a:gd name="T1" fmla="*/ 30 h 62"/>
                  <a:gd name="T2" fmla="*/ 2 w 15"/>
                  <a:gd name="T3" fmla="*/ 30 h 62"/>
                  <a:gd name="T4" fmla="*/ 3 w 15"/>
                  <a:gd name="T5" fmla="*/ 30 h 62"/>
                  <a:gd name="T6" fmla="*/ 3 w 15"/>
                  <a:gd name="T7" fmla="*/ 30 h 62"/>
                  <a:gd name="T8" fmla="*/ 5 w 15"/>
                  <a:gd name="T9" fmla="*/ 3 h 62"/>
                  <a:gd name="T10" fmla="*/ 5 w 15"/>
                  <a:gd name="T11" fmla="*/ 2 h 62"/>
                  <a:gd name="T12" fmla="*/ 5 w 15"/>
                  <a:gd name="T13" fmla="*/ 2 h 62"/>
                  <a:gd name="T14" fmla="*/ 5 w 15"/>
                  <a:gd name="T15" fmla="*/ 2 h 62"/>
                  <a:gd name="T16" fmla="*/ 4 w 15"/>
                  <a:gd name="T17" fmla="*/ 2 h 62"/>
                  <a:gd name="T18" fmla="*/ 4 w 15"/>
                  <a:gd name="T19" fmla="*/ 1 h 62"/>
                  <a:gd name="T20" fmla="*/ 4 w 15"/>
                  <a:gd name="T21" fmla="*/ 1 h 62"/>
                  <a:gd name="T22" fmla="*/ 3 w 15"/>
                  <a:gd name="T23" fmla="*/ 0 h 62"/>
                  <a:gd name="T24" fmla="*/ 2 w 15"/>
                  <a:gd name="T25" fmla="*/ 3 h 62"/>
                  <a:gd name="T26" fmla="*/ 2 w 15"/>
                  <a:gd name="T27" fmla="*/ 6 h 62"/>
                  <a:gd name="T28" fmla="*/ 1 w 15"/>
                  <a:gd name="T29" fmla="*/ 9 h 62"/>
                  <a:gd name="T30" fmla="*/ 1 w 15"/>
                  <a:gd name="T31" fmla="*/ 13 h 62"/>
                  <a:gd name="T32" fmla="*/ 1 w 15"/>
                  <a:gd name="T33" fmla="*/ 17 h 62"/>
                  <a:gd name="T34" fmla="*/ 1 w 15"/>
                  <a:gd name="T35" fmla="*/ 20 h 62"/>
                  <a:gd name="T36" fmla="*/ 1 w 15"/>
                  <a:gd name="T37" fmla="*/ 24 h 62"/>
                  <a:gd name="T38" fmla="*/ 0 w 15"/>
                  <a:gd name="T39" fmla="*/ 27 h 62"/>
                  <a:gd name="T40" fmla="*/ 1 w 15"/>
                  <a:gd name="T41" fmla="*/ 28 h 62"/>
                  <a:gd name="T42" fmla="*/ 1 w 15"/>
                  <a:gd name="T43" fmla="*/ 28 h 62"/>
                  <a:gd name="T44" fmla="*/ 1 w 15"/>
                  <a:gd name="T45" fmla="*/ 29 h 62"/>
                  <a:gd name="T46" fmla="*/ 1 w 15"/>
                  <a:gd name="T47" fmla="*/ 29 h 62"/>
                  <a:gd name="T48" fmla="*/ 1 w 15"/>
                  <a:gd name="T49" fmla="*/ 29 h 62"/>
                  <a:gd name="T50" fmla="*/ 1 w 15"/>
                  <a:gd name="T51" fmla="*/ 30 h 62"/>
                  <a:gd name="T52" fmla="*/ 1 w 15"/>
                  <a:gd name="T53" fmla="*/ 30 h 62"/>
                  <a:gd name="T54" fmla="*/ 2 w 15"/>
                  <a:gd name="T55" fmla="*/ 30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
                  <a:gd name="T85" fmla="*/ 0 h 62"/>
                  <a:gd name="T86" fmla="*/ 15 w 15"/>
                  <a:gd name="T87" fmla="*/ 62 h 6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 h="62">
                    <a:moveTo>
                      <a:pt x="5" y="61"/>
                    </a:moveTo>
                    <a:lnTo>
                      <a:pt x="6" y="61"/>
                    </a:lnTo>
                    <a:lnTo>
                      <a:pt x="7" y="61"/>
                    </a:lnTo>
                    <a:lnTo>
                      <a:pt x="8" y="61"/>
                    </a:lnTo>
                    <a:lnTo>
                      <a:pt x="14" y="6"/>
                    </a:lnTo>
                    <a:lnTo>
                      <a:pt x="14" y="5"/>
                    </a:lnTo>
                    <a:lnTo>
                      <a:pt x="13" y="4"/>
                    </a:lnTo>
                    <a:lnTo>
                      <a:pt x="12" y="3"/>
                    </a:lnTo>
                    <a:lnTo>
                      <a:pt x="10" y="2"/>
                    </a:lnTo>
                    <a:lnTo>
                      <a:pt x="10" y="1"/>
                    </a:lnTo>
                    <a:lnTo>
                      <a:pt x="9" y="1"/>
                    </a:lnTo>
                    <a:lnTo>
                      <a:pt x="8" y="0"/>
                    </a:lnTo>
                    <a:lnTo>
                      <a:pt x="5" y="6"/>
                    </a:lnTo>
                    <a:lnTo>
                      <a:pt x="5" y="13"/>
                    </a:lnTo>
                    <a:lnTo>
                      <a:pt x="4" y="19"/>
                    </a:lnTo>
                    <a:lnTo>
                      <a:pt x="4" y="26"/>
                    </a:lnTo>
                    <a:lnTo>
                      <a:pt x="4" y="34"/>
                    </a:lnTo>
                    <a:lnTo>
                      <a:pt x="3" y="41"/>
                    </a:lnTo>
                    <a:lnTo>
                      <a:pt x="2" y="48"/>
                    </a:lnTo>
                    <a:lnTo>
                      <a:pt x="0" y="55"/>
                    </a:lnTo>
                    <a:lnTo>
                      <a:pt x="1" y="56"/>
                    </a:lnTo>
                    <a:lnTo>
                      <a:pt x="1" y="57"/>
                    </a:lnTo>
                    <a:lnTo>
                      <a:pt x="1" y="59"/>
                    </a:lnTo>
                    <a:lnTo>
                      <a:pt x="1" y="60"/>
                    </a:lnTo>
                    <a:lnTo>
                      <a:pt x="2" y="60"/>
                    </a:lnTo>
                    <a:lnTo>
                      <a:pt x="3" y="61"/>
                    </a:lnTo>
                    <a:lnTo>
                      <a:pt x="4" y="61"/>
                    </a:lnTo>
                    <a:lnTo>
                      <a:pt x="5" y="61"/>
                    </a:lnTo>
                  </a:path>
                </a:pathLst>
              </a:custGeom>
              <a:solidFill>
                <a:srgbClr val="A0FFC0"/>
              </a:solidFill>
              <a:ln w="12700" cap="rnd">
                <a:noFill/>
                <a:round/>
                <a:headEnd/>
                <a:tailEnd/>
              </a:ln>
            </p:spPr>
            <p:txBody>
              <a:bodyPr/>
              <a:lstStyle/>
              <a:p>
                <a:endParaRPr lang="fr-FR"/>
              </a:p>
            </p:txBody>
          </p:sp>
          <p:sp>
            <p:nvSpPr>
              <p:cNvPr id="56" name="Freeform 20"/>
              <p:cNvSpPr>
                <a:spLocks noChangeAspect="1"/>
              </p:cNvSpPr>
              <p:nvPr/>
            </p:nvSpPr>
            <p:spPr bwMode="auto">
              <a:xfrm>
                <a:off x="725" y="3627"/>
                <a:ext cx="3" cy="6"/>
              </a:xfrm>
              <a:custGeom>
                <a:avLst/>
                <a:gdLst>
                  <a:gd name="T0" fmla="*/ 2 w 3"/>
                  <a:gd name="T1" fmla="*/ 3 h 7"/>
                  <a:gd name="T2" fmla="*/ 2 w 3"/>
                  <a:gd name="T3" fmla="*/ 3 h 7"/>
                  <a:gd name="T4" fmla="*/ 2 w 3"/>
                  <a:gd name="T5" fmla="*/ 3 h 7"/>
                  <a:gd name="T6" fmla="*/ 2 w 3"/>
                  <a:gd name="T7" fmla="*/ 1 h 7"/>
                  <a:gd name="T8" fmla="*/ 2 w 3"/>
                  <a:gd name="T9" fmla="*/ 0 h 7"/>
                  <a:gd name="T10" fmla="*/ 1 w 3"/>
                  <a:gd name="T11" fmla="*/ 1 h 7"/>
                  <a:gd name="T12" fmla="*/ 0 w 3"/>
                  <a:gd name="T13" fmla="*/ 2 h 7"/>
                  <a:gd name="T14" fmla="*/ 0 w 3"/>
                  <a:gd name="T15" fmla="*/ 3 h 7"/>
                  <a:gd name="T16" fmla="*/ 0 w 3"/>
                  <a:gd name="T17" fmla="*/ 3 h 7"/>
                  <a:gd name="T18" fmla="*/ 1 w 3"/>
                  <a:gd name="T19" fmla="*/ 3 h 7"/>
                  <a:gd name="T20" fmla="*/ 2 w 3"/>
                  <a:gd name="T21" fmla="*/ 3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7"/>
                  <a:gd name="T35" fmla="*/ 3 w 3"/>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7">
                    <a:moveTo>
                      <a:pt x="2" y="6"/>
                    </a:moveTo>
                    <a:lnTo>
                      <a:pt x="2" y="4"/>
                    </a:lnTo>
                    <a:lnTo>
                      <a:pt x="2" y="3"/>
                    </a:lnTo>
                    <a:lnTo>
                      <a:pt x="2" y="1"/>
                    </a:lnTo>
                    <a:lnTo>
                      <a:pt x="2" y="0"/>
                    </a:lnTo>
                    <a:lnTo>
                      <a:pt x="1" y="1"/>
                    </a:lnTo>
                    <a:lnTo>
                      <a:pt x="0" y="2"/>
                    </a:lnTo>
                    <a:lnTo>
                      <a:pt x="0" y="4"/>
                    </a:lnTo>
                    <a:lnTo>
                      <a:pt x="0" y="6"/>
                    </a:lnTo>
                    <a:lnTo>
                      <a:pt x="1" y="6"/>
                    </a:lnTo>
                    <a:lnTo>
                      <a:pt x="2" y="6"/>
                    </a:lnTo>
                  </a:path>
                </a:pathLst>
              </a:custGeom>
              <a:solidFill>
                <a:srgbClr val="A0FFC0"/>
              </a:solidFill>
              <a:ln w="12700" cap="rnd">
                <a:noFill/>
                <a:round/>
                <a:headEnd/>
                <a:tailEnd/>
              </a:ln>
            </p:spPr>
            <p:txBody>
              <a:bodyPr/>
              <a:lstStyle/>
              <a:p>
                <a:endParaRPr lang="fr-FR"/>
              </a:p>
            </p:txBody>
          </p:sp>
          <p:sp>
            <p:nvSpPr>
              <p:cNvPr id="57" name="Freeform 21"/>
              <p:cNvSpPr>
                <a:spLocks noChangeAspect="1"/>
              </p:cNvSpPr>
              <p:nvPr/>
            </p:nvSpPr>
            <p:spPr bwMode="auto">
              <a:xfrm>
                <a:off x="751" y="3419"/>
                <a:ext cx="13" cy="69"/>
              </a:xfrm>
              <a:custGeom>
                <a:avLst/>
                <a:gdLst>
                  <a:gd name="T0" fmla="*/ 3 w 18"/>
                  <a:gd name="T1" fmla="*/ 44 h 86"/>
                  <a:gd name="T2" fmla="*/ 5 w 18"/>
                  <a:gd name="T3" fmla="*/ 44 h 86"/>
                  <a:gd name="T4" fmla="*/ 7 w 18"/>
                  <a:gd name="T5" fmla="*/ 39 h 86"/>
                  <a:gd name="T6" fmla="*/ 7 w 18"/>
                  <a:gd name="T7" fmla="*/ 35 h 86"/>
                  <a:gd name="T8" fmla="*/ 7 w 18"/>
                  <a:gd name="T9" fmla="*/ 29 h 86"/>
                  <a:gd name="T10" fmla="*/ 7 w 18"/>
                  <a:gd name="T11" fmla="*/ 23 h 86"/>
                  <a:gd name="T12" fmla="*/ 6 w 18"/>
                  <a:gd name="T13" fmla="*/ 18 h 86"/>
                  <a:gd name="T14" fmla="*/ 6 w 18"/>
                  <a:gd name="T15" fmla="*/ 12 h 86"/>
                  <a:gd name="T16" fmla="*/ 6 w 18"/>
                  <a:gd name="T17" fmla="*/ 6 h 86"/>
                  <a:gd name="T18" fmla="*/ 7 w 18"/>
                  <a:gd name="T19" fmla="*/ 2 h 86"/>
                  <a:gd name="T20" fmla="*/ 7 w 18"/>
                  <a:gd name="T21" fmla="*/ 2 h 86"/>
                  <a:gd name="T22" fmla="*/ 6 w 18"/>
                  <a:gd name="T23" fmla="*/ 2 h 86"/>
                  <a:gd name="T24" fmla="*/ 5 w 18"/>
                  <a:gd name="T25" fmla="*/ 1 h 86"/>
                  <a:gd name="T26" fmla="*/ 5 w 18"/>
                  <a:gd name="T27" fmla="*/ 1 h 86"/>
                  <a:gd name="T28" fmla="*/ 4 w 18"/>
                  <a:gd name="T29" fmla="*/ 0 h 86"/>
                  <a:gd name="T30" fmla="*/ 4 w 18"/>
                  <a:gd name="T31" fmla="*/ 0 h 86"/>
                  <a:gd name="T32" fmla="*/ 3 w 18"/>
                  <a:gd name="T33" fmla="*/ 4 h 86"/>
                  <a:gd name="T34" fmla="*/ 2 w 18"/>
                  <a:gd name="T35" fmla="*/ 7 h 86"/>
                  <a:gd name="T36" fmla="*/ 1 w 18"/>
                  <a:gd name="T37" fmla="*/ 11 h 86"/>
                  <a:gd name="T38" fmla="*/ 1 w 18"/>
                  <a:gd name="T39" fmla="*/ 14 h 86"/>
                  <a:gd name="T40" fmla="*/ 1 w 18"/>
                  <a:gd name="T41" fmla="*/ 19 h 86"/>
                  <a:gd name="T42" fmla="*/ 0 w 18"/>
                  <a:gd name="T43" fmla="*/ 23 h 86"/>
                  <a:gd name="T44" fmla="*/ 0 w 18"/>
                  <a:gd name="T45" fmla="*/ 27 h 86"/>
                  <a:gd name="T46" fmla="*/ 0 w 18"/>
                  <a:gd name="T47" fmla="*/ 31 h 86"/>
                  <a:gd name="T48" fmla="*/ 1 w 18"/>
                  <a:gd name="T49" fmla="*/ 31 h 86"/>
                  <a:gd name="T50" fmla="*/ 1 w 18"/>
                  <a:gd name="T51" fmla="*/ 32 h 86"/>
                  <a:gd name="T52" fmla="*/ 1 w 18"/>
                  <a:gd name="T53" fmla="*/ 33 h 86"/>
                  <a:gd name="T54" fmla="*/ 1 w 18"/>
                  <a:gd name="T55" fmla="*/ 34 h 86"/>
                  <a:gd name="T56" fmla="*/ 1 w 18"/>
                  <a:gd name="T57" fmla="*/ 43 h 86"/>
                  <a:gd name="T58" fmla="*/ 1 w 18"/>
                  <a:gd name="T59" fmla="*/ 43 h 86"/>
                  <a:gd name="T60" fmla="*/ 2 w 18"/>
                  <a:gd name="T61" fmla="*/ 43 h 86"/>
                  <a:gd name="T62" fmla="*/ 2 w 18"/>
                  <a:gd name="T63" fmla="*/ 43 h 86"/>
                  <a:gd name="T64" fmla="*/ 3 w 18"/>
                  <a:gd name="T65" fmla="*/ 44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
                  <a:gd name="T100" fmla="*/ 0 h 86"/>
                  <a:gd name="T101" fmla="*/ 18 w 18"/>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 h="86">
                    <a:moveTo>
                      <a:pt x="7" y="85"/>
                    </a:moveTo>
                    <a:lnTo>
                      <a:pt x="13" y="85"/>
                    </a:lnTo>
                    <a:lnTo>
                      <a:pt x="16" y="76"/>
                    </a:lnTo>
                    <a:lnTo>
                      <a:pt x="16" y="66"/>
                    </a:lnTo>
                    <a:lnTo>
                      <a:pt x="16" y="56"/>
                    </a:lnTo>
                    <a:lnTo>
                      <a:pt x="16" y="45"/>
                    </a:lnTo>
                    <a:lnTo>
                      <a:pt x="15" y="34"/>
                    </a:lnTo>
                    <a:lnTo>
                      <a:pt x="15" y="24"/>
                    </a:lnTo>
                    <a:lnTo>
                      <a:pt x="15" y="13"/>
                    </a:lnTo>
                    <a:lnTo>
                      <a:pt x="17" y="3"/>
                    </a:lnTo>
                    <a:lnTo>
                      <a:pt x="16" y="2"/>
                    </a:lnTo>
                    <a:lnTo>
                      <a:pt x="15" y="2"/>
                    </a:lnTo>
                    <a:lnTo>
                      <a:pt x="14" y="1"/>
                    </a:lnTo>
                    <a:lnTo>
                      <a:pt x="12" y="1"/>
                    </a:lnTo>
                    <a:lnTo>
                      <a:pt x="11" y="0"/>
                    </a:lnTo>
                    <a:lnTo>
                      <a:pt x="10" y="0"/>
                    </a:lnTo>
                    <a:lnTo>
                      <a:pt x="7" y="7"/>
                    </a:lnTo>
                    <a:lnTo>
                      <a:pt x="5" y="14"/>
                    </a:lnTo>
                    <a:lnTo>
                      <a:pt x="3" y="22"/>
                    </a:lnTo>
                    <a:lnTo>
                      <a:pt x="2" y="29"/>
                    </a:lnTo>
                    <a:lnTo>
                      <a:pt x="1" y="37"/>
                    </a:lnTo>
                    <a:lnTo>
                      <a:pt x="0" y="45"/>
                    </a:lnTo>
                    <a:lnTo>
                      <a:pt x="0" y="52"/>
                    </a:lnTo>
                    <a:lnTo>
                      <a:pt x="0" y="60"/>
                    </a:lnTo>
                    <a:lnTo>
                      <a:pt x="1" y="61"/>
                    </a:lnTo>
                    <a:lnTo>
                      <a:pt x="1" y="62"/>
                    </a:lnTo>
                    <a:lnTo>
                      <a:pt x="2" y="64"/>
                    </a:lnTo>
                    <a:lnTo>
                      <a:pt x="4" y="65"/>
                    </a:lnTo>
                    <a:lnTo>
                      <a:pt x="3" y="84"/>
                    </a:lnTo>
                    <a:lnTo>
                      <a:pt x="4" y="84"/>
                    </a:lnTo>
                    <a:lnTo>
                      <a:pt x="5" y="84"/>
                    </a:lnTo>
                    <a:lnTo>
                      <a:pt x="6" y="84"/>
                    </a:lnTo>
                    <a:lnTo>
                      <a:pt x="7" y="85"/>
                    </a:lnTo>
                  </a:path>
                </a:pathLst>
              </a:custGeom>
              <a:solidFill>
                <a:srgbClr val="A0FFC0"/>
              </a:solidFill>
              <a:ln w="12700" cap="rnd">
                <a:noFill/>
                <a:round/>
                <a:headEnd/>
                <a:tailEnd/>
              </a:ln>
            </p:spPr>
            <p:txBody>
              <a:bodyPr/>
              <a:lstStyle/>
              <a:p>
                <a:endParaRPr lang="fr-FR"/>
              </a:p>
            </p:txBody>
          </p:sp>
        </p:grpSp>
        <p:sp>
          <p:nvSpPr>
            <p:cNvPr id="40" name="Rectangle 22"/>
            <p:cNvSpPr>
              <a:spLocks noChangeAspect="1" noChangeArrowheads="1"/>
            </p:cNvSpPr>
            <p:nvPr/>
          </p:nvSpPr>
          <p:spPr bwMode="auto">
            <a:xfrm>
              <a:off x="816" y="3877"/>
              <a:ext cx="614" cy="255"/>
            </a:xfrm>
            <a:prstGeom prst="rect">
              <a:avLst/>
            </a:prstGeom>
            <a:noFill/>
            <a:ln w="12700">
              <a:noFill/>
              <a:miter lim="800000"/>
              <a:headEnd/>
              <a:tailEnd/>
            </a:ln>
          </p:spPr>
          <p:txBody>
            <a:bodyPr wrap="none" lIns="38100" tIns="23812" rIns="38100" bIns="23812">
              <a:spAutoFit/>
            </a:bodyPr>
            <a:lstStyle/>
            <a:p>
              <a:pPr defTabSz="339725">
                <a:lnSpc>
                  <a:spcPct val="80000"/>
                </a:lnSpc>
              </a:pPr>
              <a:r>
                <a:rPr lang="fr-FR" sz="1300" b="1" i="1" dirty="0">
                  <a:solidFill>
                    <a:srgbClr val="C03050"/>
                  </a:solidFill>
                </a:rPr>
                <a:t>Les Hôpitaux</a:t>
              </a:r>
              <a:endParaRPr lang="fr-FR" sz="900" b="1" i="1" dirty="0">
                <a:solidFill>
                  <a:srgbClr val="C03050"/>
                </a:solidFill>
              </a:endParaRPr>
            </a:p>
            <a:p>
              <a:pPr defTabSz="339725">
                <a:lnSpc>
                  <a:spcPct val="80000"/>
                </a:lnSpc>
              </a:pPr>
              <a:r>
                <a:rPr lang="fr-FR" sz="1200" b="1" i="1" dirty="0">
                  <a:solidFill>
                    <a:srgbClr val="C03050"/>
                  </a:solidFill>
                </a:rPr>
                <a:t>Universitaires</a:t>
              </a:r>
            </a:p>
            <a:p>
              <a:pPr defTabSz="339725">
                <a:lnSpc>
                  <a:spcPct val="80000"/>
                </a:lnSpc>
              </a:pPr>
              <a:r>
                <a:rPr lang="fr-FR" sz="1000" i="1" dirty="0">
                  <a:solidFill>
                    <a:srgbClr val="C03050"/>
                  </a:solidFill>
                </a:rPr>
                <a:t>de STRASBOURG</a:t>
              </a:r>
              <a:endParaRPr lang="fr-FR" sz="2000" i="1" dirty="0">
                <a:solidFill>
                  <a:srgbClr val="C03050"/>
                </a:solidFill>
              </a:endParaRPr>
            </a:p>
          </p:txBody>
        </p:sp>
      </p:grpSp>
      <p:sp>
        <p:nvSpPr>
          <p:cNvPr id="35" name="ZoneTexte 34"/>
          <p:cNvSpPr txBox="1"/>
          <p:nvPr/>
        </p:nvSpPr>
        <p:spPr>
          <a:xfrm>
            <a:off x="2285992" y="5857884"/>
            <a:ext cx="2143140" cy="2739211"/>
          </a:xfrm>
          <a:prstGeom prst="rect">
            <a:avLst/>
          </a:prstGeom>
          <a:noFill/>
          <a:ln w="12700">
            <a:solidFill>
              <a:schemeClr val="tx1"/>
            </a:solidFill>
          </a:ln>
        </p:spPr>
        <p:txBody>
          <a:bodyPr wrap="square" rtlCol="0">
            <a:spAutoFit/>
          </a:bodyPr>
          <a:lstStyle/>
          <a:p>
            <a:pPr algn="ctr"/>
            <a:r>
              <a:rPr lang="fr-FR" sz="1000" dirty="0" smtClean="0"/>
              <a:t>Connaissances sur</a:t>
            </a:r>
          </a:p>
          <a:p>
            <a:pPr algn="ctr"/>
            <a:r>
              <a:rPr lang="fr-FR" sz="1000" dirty="0" smtClean="0"/>
              <a:t> l’organisation à domicile</a:t>
            </a:r>
          </a:p>
          <a:p>
            <a:pPr algn="ctr"/>
            <a:endParaRPr lang="fr-FR" sz="1000" dirty="0" smtClean="0"/>
          </a:p>
          <a:p>
            <a:pPr algn="just"/>
            <a:r>
              <a:rPr lang="fr-FR" sz="800" dirty="0" smtClean="0"/>
              <a:t>Nous avons posé une série de questions touchant à ce qui est possible ou pas de faire à domicile : Intervention médicale  7/7j, alimentation parentérale, PCA morphine, transfusion, intervention d’une psychologue…</a:t>
            </a:r>
          </a:p>
          <a:p>
            <a:pPr algn="just"/>
            <a:endParaRPr lang="fr-FR" sz="800" dirty="0" smtClean="0"/>
          </a:p>
          <a:p>
            <a:pPr algn="just"/>
            <a:endParaRPr lang="fr-FR" sz="800" dirty="0" smtClean="0"/>
          </a:p>
          <a:p>
            <a:pPr algn="just"/>
            <a:endParaRPr lang="fr-FR" sz="800" dirty="0" smtClean="0"/>
          </a:p>
          <a:p>
            <a:pPr algn="just"/>
            <a:endParaRPr lang="fr-FR" sz="1000" dirty="0" smtClean="0"/>
          </a:p>
          <a:p>
            <a:pPr algn="just"/>
            <a:endParaRPr lang="fr-FR" sz="1000" dirty="0" smtClean="0"/>
          </a:p>
          <a:p>
            <a:pPr algn="just"/>
            <a:endParaRPr lang="fr-FR" sz="1000" dirty="0" smtClean="0"/>
          </a:p>
          <a:p>
            <a:pPr algn="just"/>
            <a:endParaRPr lang="fr-FR" sz="1000" dirty="0" smtClean="0"/>
          </a:p>
          <a:p>
            <a:pPr algn="just"/>
            <a:endParaRPr lang="fr-FR" sz="1000" dirty="0" smtClean="0"/>
          </a:p>
          <a:p>
            <a:pPr algn="just"/>
            <a:endParaRPr lang="fr-FR" sz="1000" dirty="0" smtClean="0"/>
          </a:p>
          <a:p>
            <a:pPr algn="just"/>
            <a:endParaRPr lang="fr-FR" sz="1000" dirty="0"/>
          </a:p>
        </p:txBody>
      </p:sp>
      <p:sp>
        <p:nvSpPr>
          <p:cNvPr id="36" name="ZoneTexte 35"/>
          <p:cNvSpPr txBox="1"/>
          <p:nvPr/>
        </p:nvSpPr>
        <p:spPr>
          <a:xfrm>
            <a:off x="4500570" y="5857884"/>
            <a:ext cx="2143140" cy="2708434"/>
          </a:xfrm>
          <a:prstGeom prst="rect">
            <a:avLst/>
          </a:prstGeom>
          <a:noFill/>
          <a:ln w="12700">
            <a:solidFill>
              <a:schemeClr val="tx1"/>
            </a:solidFill>
          </a:ln>
        </p:spPr>
        <p:txBody>
          <a:bodyPr wrap="square" rtlCol="0">
            <a:spAutoFit/>
          </a:bodyPr>
          <a:lstStyle/>
          <a:p>
            <a:pPr algn="ctr"/>
            <a:r>
              <a:rPr lang="fr-FR" sz="1000" dirty="0" smtClean="0"/>
              <a:t>Ressenti sur</a:t>
            </a:r>
          </a:p>
          <a:p>
            <a:pPr algn="ctr"/>
            <a:r>
              <a:rPr lang="fr-FR" sz="1000" dirty="0" smtClean="0"/>
              <a:t> la prise en charge à domicile</a:t>
            </a:r>
          </a:p>
          <a:p>
            <a:pPr algn="ctr"/>
            <a:endParaRPr lang="fr-FR" sz="1000" dirty="0" smtClean="0"/>
          </a:p>
          <a:p>
            <a:r>
              <a:rPr lang="fr-FR" sz="800" dirty="0" smtClean="0"/>
              <a:t>1/ Pensez-vous que l’organisation permette une fin de vie à domicile ?</a:t>
            </a:r>
          </a:p>
          <a:p>
            <a:endParaRPr lang="fr-FR" sz="800" dirty="0" smtClean="0"/>
          </a:p>
          <a:p>
            <a:endParaRPr lang="fr-FR" sz="800" dirty="0" smtClean="0"/>
          </a:p>
          <a:p>
            <a:endParaRPr lang="fr-FR" sz="800" dirty="0" smtClean="0"/>
          </a:p>
          <a:p>
            <a:endParaRPr lang="fr-FR" sz="800" dirty="0" smtClean="0"/>
          </a:p>
          <a:p>
            <a:endParaRPr lang="fr-FR" sz="800" dirty="0" smtClean="0"/>
          </a:p>
          <a:p>
            <a:endParaRPr lang="fr-FR" sz="800" dirty="0" smtClean="0"/>
          </a:p>
          <a:p>
            <a:r>
              <a:rPr lang="fr-FR" sz="800" dirty="0" smtClean="0"/>
              <a:t>2/ Pensez-vous que les parents désirent que leur enfant décède à domicile ?</a:t>
            </a:r>
            <a:endParaRPr lang="fr-FR" sz="1000" dirty="0" smtClean="0"/>
          </a:p>
          <a:p>
            <a:pPr algn="ctr"/>
            <a:endParaRPr lang="fr-FR" sz="1000" dirty="0" smtClean="0"/>
          </a:p>
          <a:p>
            <a:pPr algn="ctr"/>
            <a:endParaRPr lang="fr-FR" sz="1000" dirty="0" smtClean="0"/>
          </a:p>
          <a:p>
            <a:pPr algn="ctr"/>
            <a:endParaRPr lang="fr-FR" sz="1000" dirty="0" smtClean="0"/>
          </a:p>
          <a:p>
            <a:pPr algn="ctr"/>
            <a:endParaRPr lang="fr-FR" sz="1000" dirty="0" smtClean="0"/>
          </a:p>
          <a:p>
            <a:pPr algn="ctr"/>
            <a:endParaRPr lang="fr-FR" sz="1000" dirty="0" smtClean="0"/>
          </a:p>
          <a:p>
            <a:pPr algn="ctr"/>
            <a:endParaRPr lang="fr-FR" sz="1000" dirty="0"/>
          </a:p>
        </p:txBody>
      </p:sp>
      <p:sp>
        <p:nvSpPr>
          <p:cNvPr id="58" name="ZoneTexte 57"/>
          <p:cNvSpPr txBox="1"/>
          <p:nvPr/>
        </p:nvSpPr>
        <p:spPr>
          <a:xfrm>
            <a:off x="142852" y="5857884"/>
            <a:ext cx="2071702" cy="2769989"/>
          </a:xfrm>
          <a:prstGeom prst="rect">
            <a:avLst/>
          </a:prstGeom>
          <a:noFill/>
          <a:ln w="12700">
            <a:solidFill>
              <a:schemeClr val="tx1"/>
            </a:solidFill>
          </a:ln>
        </p:spPr>
        <p:txBody>
          <a:bodyPr wrap="square" rtlCol="0">
            <a:spAutoFit/>
          </a:bodyPr>
          <a:lstStyle/>
          <a:p>
            <a:pPr algn="ctr"/>
            <a:r>
              <a:rPr lang="fr-FR" sz="1000" dirty="0" smtClean="0"/>
              <a:t>Démarche palliative </a:t>
            </a:r>
          </a:p>
          <a:p>
            <a:pPr algn="ctr"/>
            <a:r>
              <a:rPr lang="fr-FR" sz="1000" dirty="0" smtClean="0"/>
              <a:t>intra-hospitalière</a:t>
            </a:r>
          </a:p>
          <a:p>
            <a:pPr algn="ctr"/>
            <a:endParaRPr lang="fr-FR" sz="1000" dirty="0" smtClean="0"/>
          </a:p>
          <a:p>
            <a:pPr algn="ctr"/>
            <a:r>
              <a:rPr lang="fr-FR" sz="800" dirty="0" smtClean="0"/>
              <a:t>Pratiques superposables</a:t>
            </a:r>
          </a:p>
          <a:p>
            <a:pPr>
              <a:buFont typeface="Arial" pitchFamily="34" charset="0"/>
              <a:buChar char="•"/>
            </a:pPr>
            <a:r>
              <a:rPr lang="fr-FR" sz="800" dirty="0" smtClean="0"/>
              <a:t>Décision collégiale en réunion de service</a:t>
            </a:r>
          </a:p>
          <a:p>
            <a:pPr>
              <a:buFont typeface="Arial" pitchFamily="34" charset="0"/>
              <a:buChar char="•"/>
            </a:pPr>
            <a:endParaRPr lang="fr-FR" sz="800" dirty="0" smtClean="0"/>
          </a:p>
          <a:p>
            <a:pPr>
              <a:buFont typeface="Arial" pitchFamily="34" charset="0"/>
              <a:buChar char="•"/>
            </a:pPr>
            <a:endParaRPr lang="fr-FR" sz="800" dirty="0" smtClean="0"/>
          </a:p>
          <a:p>
            <a:endParaRPr lang="fr-FR" sz="800" dirty="0" smtClean="0"/>
          </a:p>
          <a:p>
            <a:endParaRPr lang="fr-FR" sz="800" dirty="0" smtClean="0"/>
          </a:p>
          <a:p>
            <a:endParaRPr lang="fr-FR" sz="800" dirty="0" smtClean="0"/>
          </a:p>
          <a:p>
            <a:endParaRPr lang="fr-FR" sz="800" dirty="0" smtClean="0"/>
          </a:p>
          <a:p>
            <a:endParaRPr lang="fr-FR" sz="800" dirty="0" smtClean="0"/>
          </a:p>
          <a:p>
            <a:endParaRPr lang="fr-FR" sz="800" dirty="0" smtClean="0"/>
          </a:p>
          <a:p>
            <a:pPr>
              <a:buFont typeface="Arial" pitchFamily="34" charset="0"/>
              <a:buChar char="•"/>
            </a:pPr>
            <a:r>
              <a:rPr lang="fr-FR" sz="800" dirty="0" smtClean="0"/>
              <a:t>Présence d’une infirmière à la réunion</a:t>
            </a:r>
          </a:p>
          <a:p>
            <a:r>
              <a:rPr lang="fr-FR" sz="800" dirty="0" smtClean="0"/>
              <a:t>88%  oui à Strasbourg contre 33% à Freiburg</a:t>
            </a:r>
          </a:p>
          <a:p>
            <a:pPr>
              <a:buFont typeface="Arial" pitchFamily="34" charset="0"/>
              <a:buChar char="•"/>
            </a:pPr>
            <a:r>
              <a:rPr lang="fr-FR" sz="800" dirty="0" smtClean="0"/>
              <a:t>Présence d’un référent soins palliatifs</a:t>
            </a:r>
          </a:p>
          <a:p>
            <a:r>
              <a:rPr lang="fr-FR" sz="800" dirty="0" smtClean="0"/>
              <a:t>55% oui dans les 2 Hôpitaux </a:t>
            </a:r>
          </a:p>
          <a:p>
            <a:pPr>
              <a:buFont typeface="Arial" pitchFamily="34" charset="0"/>
              <a:buChar char="•"/>
            </a:pPr>
            <a:r>
              <a:rPr lang="fr-FR" sz="800" dirty="0" smtClean="0"/>
              <a:t>Décision marquée dans le dossier </a:t>
            </a:r>
          </a:p>
          <a:p>
            <a:r>
              <a:rPr lang="fr-FR" sz="800" dirty="0" smtClean="0"/>
              <a:t>90% oui dans les 2 hôpitaux</a:t>
            </a:r>
          </a:p>
          <a:p>
            <a:pPr>
              <a:buFont typeface="Arial" pitchFamily="34" charset="0"/>
              <a:buChar char="•"/>
            </a:pPr>
            <a:r>
              <a:rPr lang="fr-FR" sz="800" dirty="0" smtClean="0"/>
              <a:t>Inclusion du médecin généraliste </a:t>
            </a:r>
          </a:p>
          <a:p>
            <a:r>
              <a:rPr lang="fr-FR" sz="800" dirty="0" smtClean="0"/>
              <a:t>100% oui à Strasbourg contre 66% à Freiburg</a:t>
            </a:r>
            <a:endParaRPr lang="fr-FR" sz="1000" dirty="0"/>
          </a:p>
        </p:txBody>
      </p:sp>
      <p:graphicFrame>
        <p:nvGraphicFramePr>
          <p:cNvPr id="63" name="Tableau 62"/>
          <p:cNvGraphicFramePr>
            <a:graphicFrameLocks noGrp="1"/>
          </p:cNvGraphicFramePr>
          <p:nvPr/>
        </p:nvGraphicFramePr>
        <p:xfrm>
          <a:off x="214290" y="6687990"/>
          <a:ext cx="1836000" cy="884406"/>
        </p:xfrm>
        <a:graphic>
          <a:graphicData uri="http://schemas.openxmlformats.org/drawingml/2006/table">
            <a:tbl>
              <a:tblPr firstRow="1" bandRow="1">
                <a:tableStyleId>{5C22544A-7EE6-4342-B048-85BDC9FD1C3A}</a:tableStyleId>
              </a:tblPr>
              <a:tblGrid>
                <a:gridCol w="611988">
                  <a:extLst>
                    <a:ext uri="{9D8B030D-6E8A-4147-A177-3AD203B41FA5}">
                      <a16:colId xmlns:a16="http://schemas.microsoft.com/office/drawing/2014/main" val="20000"/>
                    </a:ext>
                  </a:extLst>
                </a:gridCol>
                <a:gridCol w="688506">
                  <a:extLst>
                    <a:ext uri="{9D8B030D-6E8A-4147-A177-3AD203B41FA5}">
                      <a16:colId xmlns:a16="http://schemas.microsoft.com/office/drawing/2014/main" val="20001"/>
                    </a:ext>
                  </a:extLst>
                </a:gridCol>
                <a:gridCol w="535506">
                  <a:extLst>
                    <a:ext uri="{9D8B030D-6E8A-4147-A177-3AD203B41FA5}">
                      <a16:colId xmlns:a16="http://schemas.microsoft.com/office/drawing/2014/main" val="20002"/>
                    </a:ext>
                  </a:extLst>
                </a:gridCol>
              </a:tblGrid>
              <a:tr h="244326">
                <a:tc>
                  <a:txBody>
                    <a:bodyPr/>
                    <a:lstStyle/>
                    <a:p>
                      <a:pPr algn="ctr"/>
                      <a:endParaRPr lang="fr-FR" sz="800" dirty="0"/>
                    </a:p>
                  </a:txBody>
                  <a:tcPr/>
                </a:tc>
                <a:tc>
                  <a:txBody>
                    <a:bodyPr/>
                    <a:lstStyle/>
                    <a:p>
                      <a:pPr algn="ctr"/>
                      <a:r>
                        <a:rPr lang="fr-FR" sz="800" dirty="0" smtClean="0"/>
                        <a:t>Strasbourg</a:t>
                      </a:r>
                      <a:endParaRPr lang="fr-FR" sz="800" dirty="0"/>
                    </a:p>
                  </a:txBody>
                  <a:tcPr/>
                </a:tc>
                <a:tc>
                  <a:txBody>
                    <a:bodyPr/>
                    <a:lstStyle/>
                    <a:p>
                      <a:pPr algn="ctr"/>
                      <a:r>
                        <a:rPr lang="fr-FR" sz="800" dirty="0" smtClean="0"/>
                        <a:t>Freiburg</a:t>
                      </a:r>
                      <a:endParaRPr lang="fr-FR" sz="800" dirty="0"/>
                    </a:p>
                  </a:txBody>
                  <a:tcPr/>
                </a:tc>
                <a:extLst>
                  <a:ext uri="{0D108BD9-81ED-4DB2-BD59-A6C34878D82A}">
                    <a16:rowId xmlns:a16="http://schemas.microsoft.com/office/drawing/2014/main" val="10000"/>
                  </a:ext>
                </a:extLst>
              </a:tr>
              <a:tr h="206558">
                <a:tc>
                  <a:txBody>
                    <a:bodyPr/>
                    <a:lstStyle/>
                    <a:p>
                      <a:pPr algn="ctr"/>
                      <a:r>
                        <a:rPr lang="fr-FR" sz="800" dirty="0" smtClean="0"/>
                        <a:t>Toujours</a:t>
                      </a:r>
                      <a:endParaRPr lang="fr-FR" sz="800" dirty="0"/>
                    </a:p>
                  </a:txBody>
                  <a:tcPr/>
                </a:tc>
                <a:tc>
                  <a:txBody>
                    <a:bodyPr/>
                    <a:lstStyle/>
                    <a:p>
                      <a:pPr algn="ctr"/>
                      <a:r>
                        <a:rPr lang="fr-FR" sz="800" dirty="0" smtClean="0"/>
                        <a:t>66%</a:t>
                      </a:r>
                      <a:endParaRPr lang="fr-FR" sz="800" dirty="0"/>
                    </a:p>
                  </a:txBody>
                  <a:tcPr/>
                </a:tc>
                <a:tc>
                  <a:txBody>
                    <a:bodyPr/>
                    <a:lstStyle/>
                    <a:p>
                      <a:pPr algn="ctr"/>
                      <a:r>
                        <a:rPr lang="fr-FR" sz="800" dirty="0" smtClean="0"/>
                        <a:t>50%</a:t>
                      </a:r>
                      <a:endParaRPr lang="fr-FR" sz="800" dirty="0"/>
                    </a:p>
                  </a:txBody>
                  <a:tcPr/>
                </a:tc>
                <a:extLst>
                  <a:ext uri="{0D108BD9-81ED-4DB2-BD59-A6C34878D82A}">
                    <a16:rowId xmlns:a16="http://schemas.microsoft.com/office/drawing/2014/main" val="10001"/>
                  </a:ext>
                </a:extLst>
              </a:tr>
              <a:tr h="206558">
                <a:tc>
                  <a:txBody>
                    <a:bodyPr/>
                    <a:lstStyle/>
                    <a:p>
                      <a:pPr algn="ctr"/>
                      <a:r>
                        <a:rPr lang="fr-FR" sz="800" dirty="0" smtClean="0"/>
                        <a:t>Souvent</a:t>
                      </a:r>
                      <a:endParaRPr lang="fr-FR" sz="800" dirty="0"/>
                    </a:p>
                  </a:txBody>
                  <a:tcPr/>
                </a:tc>
                <a:tc>
                  <a:txBody>
                    <a:bodyPr/>
                    <a:lstStyle/>
                    <a:p>
                      <a:pPr algn="ctr"/>
                      <a:r>
                        <a:rPr lang="fr-FR" sz="800" dirty="0" smtClean="0"/>
                        <a:t>33%</a:t>
                      </a:r>
                      <a:endParaRPr lang="fr-FR" sz="800" dirty="0"/>
                    </a:p>
                  </a:txBody>
                  <a:tcPr/>
                </a:tc>
                <a:tc>
                  <a:txBody>
                    <a:bodyPr/>
                    <a:lstStyle/>
                    <a:p>
                      <a:pPr algn="ctr"/>
                      <a:r>
                        <a:rPr lang="fr-FR" sz="800" dirty="0" smtClean="0"/>
                        <a:t>20%</a:t>
                      </a:r>
                      <a:endParaRPr lang="fr-FR" sz="800" dirty="0"/>
                    </a:p>
                  </a:txBody>
                  <a:tcPr marL="72000"/>
                </a:tc>
                <a:extLst>
                  <a:ext uri="{0D108BD9-81ED-4DB2-BD59-A6C34878D82A}">
                    <a16:rowId xmlns:a16="http://schemas.microsoft.com/office/drawing/2014/main" val="10002"/>
                  </a:ext>
                </a:extLst>
              </a:tr>
              <a:tr h="206558">
                <a:tc>
                  <a:txBody>
                    <a:bodyPr/>
                    <a:lstStyle/>
                    <a:p>
                      <a:pPr algn="ctr"/>
                      <a:r>
                        <a:rPr lang="fr-FR" sz="800" dirty="0" smtClean="0"/>
                        <a:t>Parfois </a:t>
                      </a:r>
                      <a:endParaRPr lang="fr-FR" sz="800" dirty="0"/>
                    </a:p>
                  </a:txBody>
                  <a:tcPr/>
                </a:tc>
                <a:tc>
                  <a:txBody>
                    <a:bodyPr/>
                    <a:lstStyle/>
                    <a:p>
                      <a:pPr algn="ctr"/>
                      <a:endParaRPr lang="fr-FR" sz="800" dirty="0"/>
                    </a:p>
                  </a:txBody>
                  <a:tcPr/>
                </a:tc>
                <a:tc>
                  <a:txBody>
                    <a:bodyPr/>
                    <a:lstStyle/>
                    <a:p>
                      <a:pPr algn="ctr"/>
                      <a:r>
                        <a:rPr lang="fr-FR" sz="800" dirty="0" smtClean="0"/>
                        <a:t>30%</a:t>
                      </a:r>
                      <a:endParaRPr lang="fr-FR" sz="800" dirty="0"/>
                    </a:p>
                  </a:txBody>
                  <a:tcPr/>
                </a:tc>
                <a:extLst>
                  <a:ext uri="{0D108BD9-81ED-4DB2-BD59-A6C34878D82A}">
                    <a16:rowId xmlns:a16="http://schemas.microsoft.com/office/drawing/2014/main" val="10003"/>
                  </a:ext>
                </a:extLst>
              </a:tr>
            </a:tbl>
          </a:graphicData>
        </a:graphic>
      </p:graphicFrame>
      <p:graphicFrame>
        <p:nvGraphicFramePr>
          <p:cNvPr id="59" name="Tableau 58"/>
          <p:cNvGraphicFramePr>
            <a:graphicFrameLocks noGrp="1"/>
          </p:cNvGraphicFramePr>
          <p:nvPr/>
        </p:nvGraphicFramePr>
        <p:xfrm>
          <a:off x="2357429" y="7286644"/>
          <a:ext cx="2000265" cy="1023933"/>
        </p:xfrm>
        <a:graphic>
          <a:graphicData uri="http://schemas.openxmlformats.org/drawingml/2006/table">
            <a:tbl>
              <a:tblPr firstRow="1" bandRow="1">
                <a:tableStyleId>{5C22544A-7EE6-4342-B048-85BDC9FD1C3A}</a:tableStyleId>
              </a:tblPr>
              <a:tblGrid>
                <a:gridCol w="666755">
                  <a:extLst>
                    <a:ext uri="{9D8B030D-6E8A-4147-A177-3AD203B41FA5}">
                      <a16:colId xmlns:a16="http://schemas.microsoft.com/office/drawing/2014/main" val="20000"/>
                    </a:ext>
                  </a:extLst>
                </a:gridCol>
                <a:gridCol w="666755">
                  <a:extLst>
                    <a:ext uri="{9D8B030D-6E8A-4147-A177-3AD203B41FA5}">
                      <a16:colId xmlns:a16="http://schemas.microsoft.com/office/drawing/2014/main" val="20001"/>
                    </a:ext>
                  </a:extLst>
                </a:gridCol>
                <a:gridCol w="666755">
                  <a:extLst>
                    <a:ext uri="{9D8B030D-6E8A-4147-A177-3AD203B41FA5}">
                      <a16:colId xmlns:a16="http://schemas.microsoft.com/office/drawing/2014/main" val="20002"/>
                    </a:ext>
                  </a:extLst>
                </a:gridCol>
              </a:tblGrid>
              <a:tr h="341311">
                <a:tc>
                  <a:txBody>
                    <a:bodyPr/>
                    <a:lstStyle/>
                    <a:p>
                      <a:pPr algn="ctr"/>
                      <a:endParaRPr lang="fr-FR" sz="800" dirty="0"/>
                    </a:p>
                  </a:txBody>
                  <a:tcPr/>
                </a:tc>
                <a:tc>
                  <a:txBody>
                    <a:bodyPr/>
                    <a:lstStyle/>
                    <a:p>
                      <a:pPr algn="ctr"/>
                      <a:r>
                        <a:rPr lang="fr-FR" sz="800" dirty="0" smtClean="0"/>
                        <a:t>Strasbourg</a:t>
                      </a:r>
                      <a:endParaRPr lang="fr-FR" sz="800" dirty="0"/>
                    </a:p>
                  </a:txBody>
                  <a:tcPr/>
                </a:tc>
                <a:tc>
                  <a:txBody>
                    <a:bodyPr/>
                    <a:lstStyle/>
                    <a:p>
                      <a:pPr algn="ctr"/>
                      <a:r>
                        <a:rPr lang="fr-FR" sz="800" dirty="0" smtClean="0"/>
                        <a:t>Freiburg</a:t>
                      </a:r>
                      <a:endParaRPr lang="fr-FR" sz="800" dirty="0"/>
                    </a:p>
                  </a:txBody>
                  <a:tcPr/>
                </a:tc>
                <a:extLst>
                  <a:ext uri="{0D108BD9-81ED-4DB2-BD59-A6C34878D82A}">
                    <a16:rowId xmlns:a16="http://schemas.microsoft.com/office/drawing/2014/main" val="10000"/>
                  </a:ext>
                </a:extLst>
              </a:tr>
              <a:tr h="341311">
                <a:tc>
                  <a:txBody>
                    <a:bodyPr/>
                    <a:lstStyle/>
                    <a:p>
                      <a:pPr algn="ctr"/>
                      <a:r>
                        <a:rPr lang="fr-FR" sz="800" dirty="0" smtClean="0"/>
                        <a:t>Réponse</a:t>
                      </a:r>
                      <a:r>
                        <a:rPr lang="fr-FR" sz="800" baseline="0" dirty="0" smtClean="0"/>
                        <a:t> exacte</a:t>
                      </a:r>
                      <a:endParaRPr lang="fr-FR" sz="800" dirty="0"/>
                    </a:p>
                  </a:txBody>
                  <a:tcPr/>
                </a:tc>
                <a:tc>
                  <a:txBody>
                    <a:bodyPr/>
                    <a:lstStyle/>
                    <a:p>
                      <a:pPr algn="ctr"/>
                      <a:r>
                        <a:rPr lang="fr-FR" sz="800" dirty="0" smtClean="0"/>
                        <a:t>63%</a:t>
                      </a:r>
                      <a:endParaRPr lang="fr-FR" sz="800" dirty="0"/>
                    </a:p>
                  </a:txBody>
                  <a:tcPr/>
                </a:tc>
                <a:tc>
                  <a:txBody>
                    <a:bodyPr/>
                    <a:lstStyle/>
                    <a:p>
                      <a:pPr algn="ctr"/>
                      <a:r>
                        <a:rPr lang="fr-FR" sz="800" dirty="0" smtClean="0"/>
                        <a:t>48%</a:t>
                      </a:r>
                      <a:endParaRPr lang="fr-FR" sz="800" dirty="0"/>
                    </a:p>
                  </a:txBody>
                  <a:tcPr/>
                </a:tc>
                <a:extLst>
                  <a:ext uri="{0D108BD9-81ED-4DB2-BD59-A6C34878D82A}">
                    <a16:rowId xmlns:a16="http://schemas.microsoft.com/office/drawing/2014/main" val="10001"/>
                  </a:ext>
                </a:extLst>
              </a:tr>
              <a:tr h="341311">
                <a:tc>
                  <a:txBody>
                    <a:bodyPr/>
                    <a:lstStyle/>
                    <a:p>
                      <a:pPr algn="ctr"/>
                      <a:r>
                        <a:rPr lang="fr-FR" sz="800" dirty="0" smtClean="0"/>
                        <a:t>Ne sait pas</a:t>
                      </a:r>
                      <a:endParaRPr lang="fr-FR" sz="800" dirty="0"/>
                    </a:p>
                  </a:txBody>
                  <a:tcPr/>
                </a:tc>
                <a:tc>
                  <a:txBody>
                    <a:bodyPr/>
                    <a:lstStyle/>
                    <a:p>
                      <a:pPr algn="ctr"/>
                      <a:r>
                        <a:rPr lang="fr-FR" sz="800" dirty="0" smtClean="0"/>
                        <a:t>22%</a:t>
                      </a:r>
                      <a:endParaRPr lang="fr-FR" sz="800" dirty="0"/>
                    </a:p>
                  </a:txBody>
                  <a:tcPr/>
                </a:tc>
                <a:tc>
                  <a:txBody>
                    <a:bodyPr/>
                    <a:lstStyle/>
                    <a:p>
                      <a:pPr algn="ctr"/>
                      <a:r>
                        <a:rPr lang="fr-FR" sz="800" dirty="0" smtClean="0"/>
                        <a:t>36%</a:t>
                      </a:r>
                      <a:endParaRPr lang="fr-FR" sz="800" dirty="0"/>
                    </a:p>
                  </a:txBody>
                  <a:tcPr/>
                </a:tc>
                <a:extLst>
                  <a:ext uri="{0D108BD9-81ED-4DB2-BD59-A6C34878D82A}">
                    <a16:rowId xmlns:a16="http://schemas.microsoft.com/office/drawing/2014/main" val="10002"/>
                  </a:ext>
                </a:extLst>
              </a:tr>
            </a:tbl>
          </a:graphicData>
        </a:graphic>
      </p:graphicFrame>
      <p:graphicFrame>
        <p:nvGraphicFramePr>
          <p:cNvPr id="60" name="Graphique 59"/>
          <p:cNvGraphicFramePr/>
          <p:nvPr/>
        </p:nvGraphicFramePr>
        <p:xfrm>
          <a:off x="4500570" y="6429388"/>
          <a:ext cx="2357430" cy="9286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4" name="Graphique 63"/>
          <p:cNvGraphicFramePr/>
          <p:nvPr/>
        </p:nvGraphicFramePr>
        <p:xfrm>
          <a:off x="4500570" y="7500958"/>
          <a:ext cx="2071702" cy="1143008"/>
        </p:xfrm>
        <a:graphic>
          <a:graphicData uri="http://schemas.openxmlformats.org/drawingml/2006/chart">
            <c:chart xmlns:c="http://schemas.openxmlformats.org/drawingml/2006/chart" xmlns:r="http://schemas.openxmlformats.org/officeDocument/2006/relationships" r:id="rId5"/>
          </a:graphicData>
        </a:graphic>
      </p:graphicFrame>
      <p:sp>
        <p:nvSpPr>
          <p:cNvPr id="65" name="ZoneTexte 64"/>
          <p:cNvSpPr txBox="1"/>
          <p:nvPr/>
        </p:nvSpPr>
        <p:spPr>
          <a:xfrm>
            <a:off x="142852" y="8631824"/>
            <a:ext cx="6500858" cy="584775"/>
          </a:xfrm>
          <a:prstGeom prst="rect">
            <a:avLst/>
          </a:prstGeom>
          <a:noFill/>
        </p:spPr>
        <p:txBody>
          <a:bodyPr wrap="square" rtlCol="0">
            <a:spAutoFit/>
          </a:bodyPr>
          <a:lstStyle/>
          <a:p>
            <a:r>
              <a:rPr lang="fr-FR" sz="800" dirty="0" smtClean="0"/>
              <a:t>Conclusion : La création de ce groupe de travail transfrontalier a montré que nous avions la même philosophie en médecine palliative pédiatrique. </a:t>
            </a:r>
          </a:p>
          <a:p>
            <a:r>
              <a:rPr lang="fr-FR" sz="800" dirty="0" smtClean="0"/>
              <a:t>Ce travail confirme la nécessité d’acculturer les professionnels de la pédiatrie, de part et d’autre des frontières,  sur les possibilité </a:t>
            </a:r>
            <a:r>
              <a:rPr lang="fr-FR" sz="800" smtClean="0"/>
              <a:t>sde</a:t>
            </a:r>
            <a:r>
              <a:rPr lang="fr-FR" sz="800" dirty="0" smtClean="0"/>
              <a:t> prise en soins palliatifs, et notamment au domicile.</a:t>
            </a:r>
          </a:p>
          <a:p>
            <a:r>
              <a:rPr lang="fr-FR" sz="800" dirty="0" smtClean="0"/>
              <a:t> </a:t>
            </a:r>
            <a:endParaRPr lang="fr-FR" sz="800" dirty="0"/>
          </a:p>
        </p:txBody>
      </p:sp>
      <p:pic>
        <p:nvPicPr>
          <p:cNvPr id="1026" name="Picture 2" descr="C:\Users\PROPRIETAIRE\Downloads\ZKJKinderklinikJPG.jpg"/>
          <p:cNvPicPr>
            <a:picLocks noChangeAspect="1" noChangeArrowheads="1"/>
          </p:cNvPicPr>
          <p:nvPr/>
        </p:nvPicPr>
        <p:blipFill>
          <a:blip r:embed="rId6" cstate="print"/>
          <a:srcRect/>
          <a:stretch>
            <a:fillRect/>
          </a:stretch>
        </p:blipFill>
        <p:spPr bwMode="auto">
          <a:xfrm>
            <a:off x="3214686" y="0"/>
            <a:ext cx="1071570" cy="569336"/>
          </a:xfrm>
          <a:prstGeom prst="rect">
            <a:avLst/>
          </a:prstGeom>
          <a:noFill/>
        </p:spPr>
      </p:pic>
      <p:pic>
        <p:nvPicPr>
          <p:cNvPr id="66" name="Image 65" descr="UKBBLogo.jpg"/>
          <p:cNvPicPr>
            <a:picLocks noChangeAspect="1"/>
          </p:cNvPicPr>
          <p:nvPr/>
        </p:nvPicPr>
        <p:blipFill>
          <a:blip r:embed="rId7"/>
          <a:stretch>
            <a:fillRect/>
          </a:stretch>
        </p:blipFill>
        <p:spPr>
          <a:xfrm>
            <a:off x="4857760" y="0"/>
            <a:ext cx="857256" cy="601169"/>
          </a:xfrm>
          <a:prstGeom prst="rect">
            <a:avLst/>
          </a:prstGeom>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TotalTime>
  <Words>634</Words>
  <Application>Microsoft Office PowerPoint</Application>
  <PresentationFormat>Affichage à l'écran (4:3)</PresentationFormat>
  <Paragraphs>130</Paragraphs>
  <Slides>1</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vt:i4>
      </vt:variant>
    </vt:vector>
  </HeadingPairs>
  <TitlesOfParts>
    <vt:vector size="4" baseType="lpstr">
      <vt:lpstr>Arial</vt:lpstr>
      <vt:lpstr>Calibri</vt:lpstr>
      <vt:lpstr>Thème Office</vt:lpstr>
      <vt:lpstr>Facteurs favorisants le décès à domicile d’un enfant en soins palliatifs dans trois pays d’Europe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Facteurs favorisants le décès à domicile d’un enfant en soins palliatifs dans trois pays d’Europe</dc:title>
  <dc:creator>PROPRIETAIRE</dc:creator>
  <cp:lastModifiedBy>Emmanuelle Vanbesien</cp:lastModifiedBy>
  <cp:revision>37</cp:revision>
  <dcterms:created xsi:type="dcterms:W3CDTF">2018-09-25T19:08:03Z</dcterms:created>
  <dcterms:modified xsi:type="dcterms:W3CDTF">2019-10-14T06:39:15Z</dcterms:modified>
</cp:coreProperties>
</file>