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382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sans titre" id="{5CA145D2-CB10-7349-A8A5-35FEA47784E4}">
          <p14:sldIdLst>
            <p14:sldId id="256"/>
          </p14:sldIdLst>
        </p14:section>
        <p14:section name="charlotte" id="{86C4251D-4739-E546-B0D2-C21FA78713DC}">
          <p14:sldIdLst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8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6FA9F-5061-394B-ACA7-09A319B12361}" type="datetimeFigureOut">
              <a:rPr lang="fr-FR" smtClean="0"/>
              <a:t>14/10/2019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F6650B-7C3E-AC47-8340-0CB2341B3F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32726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AE29C-FCA6-5C4F-A520-E1653AA438F3}" type="datetimeFigureOut">
              <a:rPr lang="fr-FR" smtClean="0"/>
              <a:t>14/10/2019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4BFFB0-D964-2C43-9219-5E5C9485B4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53473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BFFB0-D964-2C43-9219-5E5C9485B477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6616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8931-1289-7946-B15C-1FECF3887326}" type="datetime1">
              <a:rPr lang="fr-FR" smtClean="0"/>
              <a:t>14/10/2019</a:t>
            </a:fld>
            <a:endParaRPr lang="en-US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Les obstétriciens face aux poursuites de grossesse avec pathologie foetale </a:t>
            </a: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AA957AF-53C0-420B-9C2D-77DB1416566C}" type="slidenum">
              <a:rPr kumimoji="0" lang="en-US" smtClean="0"/>
              <a:pPr eaLnBrk="1" latinLnBrk="0" hangingPunct="1"/>
              <a:t>‹N°›</a:t>
            </a:fld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ECD47-6521-8B49-B9F6-BF7E3E450132}" type="datetime1">
              <a:rPr lang="fr-FR" smtClean="0"/>
              <a:t>14/10/2019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Les obstétriciens face aux poursuites de grossesse avec pathologie foetale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8285-7743-094E-A255-64613928D8E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8808F-FCC8-9140-A799-690D5A924390}" type="datetime1">
              <a:rPr lang="fr-FR" smtClean="0"/>
              <a:t>14/10/2019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Les obstétriciens face aux poursuites de grossesse avec pathologie foetale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8285-7743-094E-A255-64613928D8E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0C26E-A032-8344-8212-1C0F865ED8E0}" type="datetime1">
              <a:rPr lang="fr-FR" smtClean="0"/>
              <a:t>14/10/2019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Les obstétriciens face aux poursuites de grossesse avec pathologie foetale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8285-7743-094E-A255-64613928D8E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9AF88-79A2-FE47-A664-08A8E7D8FF41}" type="datetime1">
              <a:rPr lang="fr-FR" smtClean="0"/>
              <a:t>14/10/2019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Les obstétriciens face aux poursuites de grossesse avec pathologie foetale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BC404-9540-8A43-AA88-B29DFC271B4C}" type="datetime1">
              <a:rPr lang="fr-FR" smtClean="0"/>
              <a:t>14/10/2019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Les obstétriciens face aux poursuites de grossesse avec pathologie foetale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8285-7743-094E-A255-64613928D8E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A0FD-C8D9-9E4E-96D3-D40F48EBD65C}" type="datetime1">
              <a:rPr lang="fr-FR" smtClean="0"/>
              <a:t>14/10/2019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Les obstétriciens face aux poursuites de grossesse avec pathologie foetale 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8285-7743-094E-A255-64613928D8E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DB27F-1D13-FC40-89F8-CD731D05D1AF}" type="datetime1">
              <a:rPr lang="fr-FR" smtClean="0"/>
              <a:t>14/10/2019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Les obstétriciens face aux poursuites de grossesse avec pathologie foetale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8285-7743-094E-A255-64613928D8E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E9816-A73E-2946-B085-C2A6D4203FE2}" type="datetime1">
              <a:rPr lang="fr-FR" smtClean="0"/>
              <a:t>14/10/2019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Les obstétriciens face aux poursuites de grossesse avec pathologie foetale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8285-7743-094E-A255-64613928D8EA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E1764-F4B7-AD46-9747-0C95DA6A3C70}" type="datetime1">
              <a:rPr lang="fr-FR" smtClean="0"/>
              <a:t>14/10/2019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Les obstétriciens face aux poursuites de grossesse avec pathologie foetale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50A93-2DB6-0C4F-9F73-83A9E0FEAA9E}" type="datetime1">
              <a:rPr lang="fr-FR" smtClean="0"/>
              <a:t>14/10/2019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Les obstétriciens face aux poursuites de grossesse avec pathologie foetale 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8285-7743-094E-A255-64613928D8EA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/>
              <a:t>Faire glisser l'image vers l'espace réservé ou cliquer sur l'icône pour l'ajouter</a:t>
            </a:r>
            <a:endParaRPr kumimoji="0" lang="en-US" dirty="0"/>
          </a:p>
        </p:txBody>
      </p:sp>
      <p:sp>
        <p:nvSpPr>
          <p:cNvPr id="9" name="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fr-FR"/>
              <a:t>Cliquez et modifiez le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1F814DE-7F21-3643-A779-9D95B2882C7D}" type="datetime1">
              <a:rPr lang="fr-FR" smtClean="0"/>
              <a:t>14/10/2019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fr-FR"/>
              <a:t>Les obstétriciens face aux poursuites de grossesse avec pathologie foetale </a:t>
            </a:r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1948285-7743-094E-A255-64613928D8EA}" type="slidenum">
              <a:rPr lang="fr-FR" smtClean="0"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3" r:id="rId1"/>
    <p:sldLayoutId id="2147484384" r:id="rId2"/>
    <p:sldLayoutId id="2147484385" r:id="rId3"/>
    <p:sldLayoutId id="2147484386" r:id="rId4"/>
    <p:sldLayoutId id="2147484387" r:id="rId5"/>
    <p:sldLayoutId id="2147484388" r:id="rId6"/>
    <p:sldLayoutId id="2147484389" r:id="rId7"/>
    <p:sldLayoutId id="2147484390" r:id="rId8"/>
    <p:sldLayoutId id="2147484391" r:id="rId9"/>
    <p:sldLayoutId id="2147484392" r:id="rId10"/>
    <p:sldLayoutId id="214748439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33166" y="1612586"/>
            <a:ext cx="7406034" cy="3673798"/>
          </a:xfrm>
        </p:spPr>
        <p:txBody>
          <a:bodyPr>
            <a:noAutofit/>
          </a:bodyPr>
          <a:lstStyle/>
          <a:p>
            <a:pPr algn="ctr"/>
            <a:r>
              <a:rPr lang="fr-FR" sz="4000" dirty="0">
                <a:solidFill>
                  <a:schemeClr val="tx1"/>
                </a:solidFill>
                <a:latin typeface="Calibri" charset="0"/>
              </a:rPr>
              <a:t>Les obstétriciens français face aux choix des parents de poursuivre la grossesse après l’annonce d’une pathologie fœtale d’une particulière gravité.</a:t>
            </a:r>
            <a:br>
              <a:rPr lang="fr-FR" sz="4000" dirty="0">
                <a:solidFill>
                  <a:schemeClr val="tx1"/>
                </a:solidFill>
                <a:latin typeface="Calibri" charset="0"/>
              </a:rPr>
            </a:br>
            <a:endParaRPr lang="fr-FR" sz="4000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33166" y="5319584"/>
            <a:ext cx="6004051" cy="1137121"/>
          </a:xfrm>
        </p:spPr>
        <p:txBody>
          <a:bodyPr/>
          <a:lstStyle/>
          <a:p>
            <a:r>
              <a:rPr lang="fr-FR" sz="2000" b="1" i="1" dirty="0">
                <a:solidFill>
                  <a:schemeClr val="accent6"/>
                </a:solidFill>
              </a:rPr>
              <a:t>Charlotte DODERO </a:t>
            </a:r>
          </a:p>
          <a:p>
            <a:r>
              <a:rPr lang="fr-FR" sz="2000" i="1" dirty="0">
                <a:solidFill>
                  <a:schemeClr val="accent6"/>
                </a:solidFill>
              </a:rPr>
              <a:t>Assistante spécialiste, Unité de Soins Palliatifs, CHU Lyon-Sud</a:t>
            </a:r>
          </a:p>
          <a:p>
            <a:r>
              <a:rPr lang="fr-FR" sz="2000" i="1" dirty="0">
                <a:solidFill>
                  <a:schemeClr val="accent6"/>
                </a:solidFill>
              </a:rPr>
              <a:t>4 octobre 2018 </a:t>
            </a:r>
          </a:p>
          <a:p>
            <a:endParaRPr lang="fr-FR" dirty="0">
              <a:solidFill>
                <a:schemeClr val="accent4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4759" y="255103"/>
            <a:ext cx="3356266" cy="901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730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1662053" y="1659674"/>
            <a:ext cx="345598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sz="2600" u="sng" kern="1200" dirty="0"/>
              <a:t>Sensibilité et formation</a:t>
            </a:r>
            <a:r>
              <a:rPr lang="fr-FR" kern="1200" dirty="0"/>
              <a:t>: </a:t>
            </a:r>
          </a:p>
        </p:txBody>
      </p:sp>
      <p:sp>
        <p:nvSpPr>
          <p:cNvPr id="4" name="Espace réservé du contenu 1"/>
          <p:cNvSpPr>
            <a:spLocks noGrp="1" noChangeArrowheads="1"/>
          </p:cNvSpPr>
          <p:nvPr/>
        </p:nvSpPr>
        <p:spPr bwMode="auto">
          <a:xfrm>
            <a:off x="1424609" y="2396435"/>
            <a:ext cx="6883200" cy="3909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fr-FR" sz="2400" kern="1200" dirty="0">
                <a:latin typeface="Calibri" charset="0"/>
              </a:rPr>
              <a:t>Amalgame soins palliatifs / soins de support </a:t>
            </a:r>
          </a:p>
          <a:p>
            <a:pPr algn="just"/>
            <a:r>
              <a:rPr lang="fr-FR" sz="2400" kern="1200" dirty="0">
                <a:latin typeface="Calibri" charset="0"/>
              </a:rPr>
              <a:t>Les soins palliatifs, une discipline récente en France: la loi </a:t>
            </a:r>
            <a:r>
              <a:rPr lang="fr-FR" sz="2400" kern="1200" dirty="0" err="1">
                <a:latin typeface="Calibri" charset="0"/>
              </a:rPr>
              <a:t>Leonetti</a:t>
            </a:r>
            <a:r>
              <a:rPr lang="fr-FR" sz="2400" kern="1200" dirty="0">
                <a:latin typeface="Calibri" charset="0"/>
              </a:rPr>
              <a:t> </a:t>
            </a:r>
          </a:p>
          <a:p>
            <a:pPr algn="just"/>
            <a:r>
              <a:rPr lang="fr-FR" sz="2400" kern="1200" dirty="0">
                <a:latin typeface="Calibri" charset="0"/>
              </a:rPr>
              <a:t>Deuil en périnatalité: traumatisme narcissique majeur, un « non-évènement » pour la société </a:t>
            </a:r>
          </a:p>
          <a:p>
            <a:pPr algn="just"/>
            <a:r>
              <a:rPr lang="fr-FR" sz="2400" kern="1200" dirty="0">
                <a:latin typeface="Calibri" charset="0"/>
              </a:rPr>
              <a:t>Sensibilisation des soignants, prise de conscience des plus jeunes</a:t>
            </a:r>
          </a:p>
          <a:p>
            <a:pPr algn="just"/>
            <a:r>
              <a:rPr lang="fr-FR" sz="2400" kern="1200" dirty="0">
                <a:latin typeface="Calibri" charset="0"/>
              </a:rPr>
              <a:t>Une formation spécifique, indispensable ? Le principe </a:t>
            </a:r>
            <a:r>
              <a:rPr lang="fr-FR" sz="2400" dirty="0">
                <a:latin typeface="Calibri" charset="0"/>
              </a:rPr>
              <a:t>d’</a:t>
            </a:r>
            <a:r>
              <a:rPr lang="fr-FR" sz="2400" kern="1200" dirty="0">
                <a:latin typeface="Calibri" charset="0"/>
              </a:rPr>
              <a:t>anticipation</a:t>
            </a: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2117998" y="274638"/>
            <a:ext cx="6000083" cy="1049740"/>
          </a:xfrm>
        </p:spPr>
        <p:txBody>
          <a:bodyPr/>
          <a:lstStyle/>
          <a:p>
            <a:pPr algn="ctr"/>
            <a:r>
              <a:rPr lang="fr-FR" u="sng" dirty="0">
                <a:solidFill>
                  <a:srgbClr val="C32D2E"/>
                </a:solidFill>
              </a:rPr>
              <a:t>Résultats: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8285-7743-094E-A255-64613928D8EA}" type="slidenum">
              <a:rPr lang="fr-FR" smtClean="0"/>
              <a:t>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585801" y="6305550"/>
            <a:ext cx="5024799" cy="476250"/>
          </a:xfrm>
        </p:spPr>
        <p:txBody>
          <a:bodyPr/>
          <a:lstStyle/>
          <a:p>
            <a:r>
              <a:rPr lang="fr-FR" dirty="0"/>
              <a:t>Les obstétriciens face aux poursuites de grossesse avec pathologie </a:t>
            </a:r>
            <a:r>
              <a:rPr lang="fr-FR" dirty="0" err="1"/>
              <a:t>foetale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33495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>
            <a:spLocks noChangeArrowheads="1"/>
          </p:cNvSpPr>
          <p:nvPr/>
        </p:nvSpPr>
        <p:spPr bwMode="auto">
          <a:xfrm>
            <a:off x="1708732" y="610898"/>
            <a:ext cx="67849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fr-FR" sz="2400" u="sng" kern="1200" dirty="0">
                <a:cs typeface="Calibri" charset="0"/>
              </a:rPr>
              <a:t>Les non – demandes d</a:t>
            </a:r>
            <a:r>
              <a:rPr lang="fr-FR" sz="2400" u="sng" dirty="0">
                <a:cs typeface="Calibri" charset="0"/>
              </a:rPr>
              <a:t>’</a:t>
            </a:r>
            <a:r>
              <a:rPr lang="fr-FR" sz="2400" u="sng" kern="1200" dirty="0">
                <a:cs typeface="Calibri" charset="0"/>
              </a:rPr>
              <a:t>IMG : pathologies fœtales et motivation des couples </a:t>
            </a:r>
            <a:endParaRPr lang="fr-FR" sz="2400" kern="1200" dirty="0">
              <a:cs typeface="Calibri" charset="0"/>
            </a:endParaRPr>
          </a:p>
        </p:txBody>
      </p:sp>
      <p:sp>
        <p:nvSpPr>
          <p:cNvPr id="3" name="Espace réservé du contenu 1"/>
          <p:cNvSpPr>
            <a:spLocks noGrp="1" noChangeArrowheads="1"/>
          </p:cNvSpPr>
          <p:nvPr/>
        </p:nvSpPr>
        <p:spPr bwMode="auto">
          <a:xfrm>
            <a:off x="1523953" y="1718691"/>
            <a:ext cx="7355456" cy="4078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fr-FR" sz="2400" kern="1200" dirty="0">
                <a:latin typeface="Calibri" charset="0"/>
              </a:rPr>
              <a:t>Diagnostics au 1</a:t>
            </a:r>
            <a:r>
              <a:rPr lang="fr-FR" sz="2400" kern="1200" baseline="30000" dirty="0">
                <a:latin typeface="Calibri" charset="0"/>
              </a:rPr>
              <a:t>er</a:t>
            </a:r>
            <a:r>
              <a:rPr lang="fr-FR" sz="2400" kern="1200" dirty="0">
                <a:latin typeface="Calibri" charset="0"/>
              </a:rPr>
              <a:t> trimestre =&gt; IMG plus fréquentes </a:t>
            </a:r>
            <a:r>
              <a:rPr lang="fr-FR" sz="2400" i="1" kern="1200" dirty="0">
                <a:latin typeface="Calibri" charset="0"/>
              </a:rPr>
              <a:t>(</a:t>
            </a:r>
            <a:r>
              <a:rPr lang="fr-FR" sz="2400" i="1" kern="1200" dirty="0" err="1">
                <a:latin typeface="Calibri" charset="0"/>
              </a:rPr>
              <a:t>Madoeuf</a:t>
            </a:r>
            <a:r>
              <a:rPr lang="fr-FR" sz="2400" i="1" kern="1200" dirty="0">
                <a:latin typeface="Calibri" charset="0"/>
              </a:rPr>
              <a:t> A, 2013) </a:t>
            </a:r>
          </a:p>
          <a:p>
            <a:r>
              <a:rPr lang="fr-FR" sz="2400" kern="1200" dirty="0">
                <a:latin typeface="Calibri" charset="0"/>
              </a:rPr>
              <a:t>Retard mental, retard des acquisitions =&gt; IMG dans 77,8% des cas </a:t>
            </a:r>
            <a:r>
              <a:rPr lang="fr-FR" sz="2400" i="1" kern="1200" dirty="0" err="1">
                <a:latin typeface="Calibri" charset="0"/>
              </a:rPr>
              <a:t>Souka</a:t>
            </a:r>
            <a:r>
              <a:rPr lang="fr-FR" sz="2400" i="1" kern="1200" dirty="0">
                <a:latin typeface="Calibri" charset="0"/>
              </a:rPr>
              <a:t> et Al.</a:t>
            </a:r>
          </a:p>
          <a:p>
            <a:r>
              <a:rPr lang="fr-FR" sz="2400" kern="1200" dirty="0">
                <a:latin typeface="Calibri" charset="0"/>
              </a:rPr>
              <a:t>Influence de la société et du dépistage de masse, sur la décision des futurs parents? </a:t>
            </a:r>
          </a:p>
          <a:p>
            <a:r>
              <a:rPr lang="fr-FR" sz="2400" kern="1200" dirty="0">
                <a:latin typeface="Calibri" charset="0"/>
              </a:rPr>
              <a:t>Choix religieux: motif au 1</a:t>
            </a:r>
            <a:r>
              <a:rPr lang="fr-FR" sz="2400" kern="1200" baseline="30000" dirty="0">
                <a:latin typeface="Calibri" charset="0"/>
              </a:rPr>
              <a:t>er</a:t>
            </a:r>
            <a:r>
              <a:rPr lang="fr-FR" sz="2400" kern="1200" dirty="0">
                <a:latin typeface="Calibri" charset="0"/>
              </a:rPr>
              <a:t> plan, plusieurs raisons intriquées le plus souvent </a:t>
            </a:r>
          </a:p>
          <a:p>
            <a:r>
              <a:rPr lang="fr-FR" sz="2400" kern="1200" dirty="0">
                <a:latin typeface="Calibri" charset="0"/>
              </a:rPr>
              <a:t>Plan de soins détaillé, PEC pluridisciplinaire, équipe formée, structure adaptée</a:t>
            </a:r>
            <a:endParaRPr lang="fr-FR" sz="2400" b="1" kern="1200" dirty="0">
              <a:latin typeface="Calibri" charset="0"/>
            </a:endParaRPr>
          </a:p>
          <a:p>
            <a:pPr>
              <a:buFont typeface="Wingdings" charset="0"/>
              <a:buChar char="Ø"/>
            </a:pPr>
            <a:r>
              <a:rPr lang="fr-FR" sz="2400" kern="1200" dirty="0">
                <a:latin typeface="Calibri" charset="0"/>
              </a:rPr>
              <a:t>  poursuite de grossesse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8285-7743-094E-A255-64613928D8EA}" type="slidenum">
              <a:rPr lang="fr-FR" smtClean="0"/>
              <a:t>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602402" y="6305550"/>
            <a:ext cx="5008198" cy="476250"/>
          </a:xfrm>
        </p:spPr>
        <p:txBody>
          <a:bodyPr/>
          <a:lstStyle/>
          <a:p>
            <a:r>
              <a:rPr lang="fr-FR" dirty="0"/>
              <a:t>Les obstétriciens face aux poursuites de grossesse avec pathologie </a:t>
            </a:r>
            <a:r>
              <a:rPr lang="fr-FR" dirty="0" err="1"/>
              <a:t>foetale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72180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>
            <a:spLocks noChangeArrowheads="1"/>
          </p:cNvSpPr>
          <p:nvPr/>
        </p:nvSpPr>
        <p:spPr bwMode="auto">
          <a:xfrm>
            <a:off x="1663746" y="735782"/>
            <a:ext cx="417671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sz="2600" u="sng" kern="1200" dirty="0"/>
              <a:t>Information des parents: </a:t>
            </a:r>
          </a:p>
        </p:txBody>
      </p:sp>
      <p:sp>
        <p:nvSpPr>
          <p:cNvPr id="3" name="Espace réservé du contenu 1">
            <a:extLst>
              <a:ext uri="{FF2B5EF4-FFF2-40B4-BE49-F238E27FC236}">
                <a16:creationId xmlns:a16="http://schemas.microsoft.com/office/drawing/2014/main" id="{AEE42E77-A7F5-4ECD-AC65-42E1F1F835F8}"/>
              </a:ext>
            </a:extLst>
          </p:cNvPr>
          <p:cNvSpPr>
            <a:spLocks noGrp="1"/>
          </p:cNvSpPr>
          <p:nvPr/>
        </p:nvSpPr>
        <p:spPr>
          <a:xfrm>
            <a:off x="1663746" y="1832132"/>
            <a:ext cx="6971451" cy="36985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fr-FR" sz="2600" kern="1200" dirty="0">
                <a:latin typeface="Calibri" charset="0"/>
              </a:rPr>
              <a:t>Etude de Charlotte Wood, en 2013</a:t>
            </a:r>
          </a:p>
          <a:p>
            <a:endParaRPr lang="fr-FR" sz="2600" b="1" kern="1200" dirty="0">
              <a:latin typeface="Calibri" charset="0"/>
            </a:endParaRPr>
          </a:p>
          <a:p>
            <a:r>
              <a:rPr lang="fr-FR" sz="2600" kern="1200" dirty="0">
                <a:latin typeface="Calibri" charset="0"/>
              </a:rPr>
              <a:t>Adaptée, honnête, qui ne cache pas les zones d</a:t>
            </a:r>
            <a:r>
              <a:rPr lang="fr-FR" sz="2600" dirty="0">
                <a:latin typeface="Calibri" charset="0"/>
              </a:rPr>
              <a:t>’</a:t>
            </a:r>
            <a:r>
              <a:rPr lang="fr-FR" sz="2600" kern="1200" dirty="0">
                <a:latin typeface="Calibri" charset="0"/>
              </a:rPr>
              <a:t>incertitude </a:t>
            </a:r>
          </a:p>
          <a:p>
            <a:pPr>
              <a:buFont typeface="Arial" charset="0"/>
              <a:buNone/>
            </a:pPr>
            <a:endParaRPr lang="fr-FR" sz="2600" kern="1200" dirty="0">
              <a:latin typeface="Calibri" charset="0"/>
            </a:endParaRPr>
          </a:p>
          <a:p>
            <a:r>
              <a:rPr lang="fr-FR" sz="2600" kern="1200" dirty="0">
                <a:latin typeface="Calibri" charset="0"/>
              </a:rPr>
              <a:t>L</a:t>
            </a:r>
            <a:r>
              <a:rPr lang="fr-FR" sz="2600" dirty="0">
                <a:latin typeface="Calibri" charset="0"/>
              </a:rPr>
              <a:t>’</a:t>
            </a:r>
            <a:r>
              <a:rPr lang="fr-FR" sz="2600" kern="1200" dirty="0">
                <a:latin typeface="Calibri" charset="0"/>
              </a:rPr>
              <a:t>incertitude de l</a:t>
            </a:r>
            <a:r>
              <a:rPr lang="fr-FR" sz="2600" dirty="0">
                <a:latin typeface="Calibri" charset="0"/>
              </a:rPr>
              <a:t>’</a:t>
            </a:r>
            <a:r>
              <a:rPr lang="fr-FR" sz="2600" kern="1200" dirty="0">
                <a:latin typeface="Calibri" charset="0"/>
              </a:rPr>
              <a:t>équipe soignante = le lit de l</a:t>
            </a:r>
            <a:r>
              <a:rPr lang="fr-FR" sz="2600" dirty="0">
                <a:latin typeface="Calibri" charset="0"/>
              </a:rPr>
              <a:t>’</a:t>
            </a:r>
            <a:r>
              <a:rPr lang="fr-FR" sz="2600" kern="1200" dirty="0">
                <a:latin typeface="Calibri" charset="0"/>
              </a:rPr>
              <a:t>espoir des parents</a:t>
            </a:r>
          </a:p>
          <a:p>
            <a:pPr>
              <a:buFont typeface="Arial" charset="0"/>
              <a:buNone/>
            </a:pPr>
            <a:endParaRPr lang="fr-FR" sz="2600" kern="1200" dirty="0">
              <a:latin typeface="Calibri" charset="0"/>
            </a:endParaRPr>
          </a:p>
          <a:p>
            <a:r>
              <a:rPr lang="fr-FR" sz="2600" kern="1200" dirty="0">
                <a:latin typeface="Calibri" charset="0"/>
              </a:rPr>
              <a:t>« l</a:t>
            </a:r>
            <a:r>
              <a:rPr lang="fr-FR" sz="2600" dirty="0">
                <a:latin typeface="Calibri" charset="0"/>
              </a:rPr>
              <a:t>’</a:t>
            </a:r>
            <a:r>
              <a:rPr lang="fr-FR" sz="2600" kern="1200" dirty="0">
                <a:latin typeface="Calibri" charset="0"/>
              </a:rPr>
              <a:t>incertitude fait le lit de l</a:t>
            </a:r>
            <a:r>
              <a:rPr lang="fr-FR" sz="2600" dirty="0">
                <a:latin typeface="Calibri" charset="0"/>
              </a:rPr>
              <a:t>’</a:t>
            </a:r>
            <a:r>
              <a:rPr lang="fr-FR" sz="2600" kern="1200" dirty="0">
                <a:latin typeface="Calibri" charset="0"/>
              </a:rPr>
              <a:t>espoir qui permet au couple de vivre », P. </a:t>
            </a:r>
            <a:r>
              <a:rPr lang="fr-FR" sz="2600" kern="1200" dirty="0" err="1">
                <a:latin typeface="Calibri" charset="0"/>
              </a:rPr>
              <a:t>Bétrémieux</a:t>
            </a:r>
            <a:r>
              <a:rPr lang="fr-FR" sz="2600" kern="1200" dirty="0">
                <a:latin typeface="Calibri" charset="0"/>
              </a:rPr>
              <a:t>, </a:t>
            </a:r>
          </a:p>
          <a:p>
            <a:endParaRPr lang="fr-FR" kern="1200" dirty="0">
              <a:latin typeface="Calibri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8285-7743-094E-A255-64613928D8EA}" type="slidenum">
              <a:rPr lang="fr-FR" smtClean="0"/>
              <a:t>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594101" y="6305550"/>
            <a:ext cx="5016499" cy="476250"/>
          </a:xfrm>
        </p:spPr>
        <p:txBody>
          <a:bodyPr/>
          <a:lstStyle/>
          <a:p>
            <a:r>
              <a:rPr lang="fr-FR" dirty="0"/>
              <a:t>Les obstétriciens face aux poursuites de grossesse avec pathologie </a:t>
            </a:r>
            <a:r>
              <a:rPr lang="fr-FR" dirty="0" err="1"/>
              <a:t>foetale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96972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>
            <a:spLocks noChangeArrowheads="1"/>
          </p:cNvSpPr>
          <p:nvPr/>
        </p:nvSpPr>
        <p:spPr bwMode="auto">
          <a:xfrm>
            <a:off x="1706244" y="902794"/>
            <a:ext cx="467995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sz="2600" u="sng" kern="1200" dirty="0"/>
              <a:t>Projet de soins palliatifs : </a:t>
            </a:r>
          </a:p>
        </p:txBody>
      </p:sp>
      <p:sp>
        <p:nvSpPr>
          <p:cNvPr id="3" name="Espace réservé du contenu 1"/>
          <p:cNvSpPr>
            <a:spLocks noGrp="1" noChangeArrowheads="1"/>
          </p:cNvSpPr>
          <p:nvPr/>
        </p:nvSpPr>
        <p:spPr bwMode="auto">
          <a:xfrm>
            <a:off x="1706244" y="2222702"/>
            <a:ext cx="6716684" cy="3349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fr-FR" sz="2600" kern="1200" dirty="0">
                <a:latin typeface="Calibri" charset="0"/>
              </a:rPr>
              <a:t>Contrat entre les futurs parents et les soignants</a:t>
            </a:r>
          </a:p>
          <a:p>
            <a:endParaRPr lang="fr-FR" sz="2600" kern="1200" dirty="0">
              <a:latin typeface="Calibri" charset="0"/>
            </a:endParaRPr>
          </a:p>
          <a:p>
            <a:r>
              <a:rPr lang="fr-FR" sz="2600" kern="1200" dirty="0">
                <a:latin typeface="Calibri" charset="0"/>
              </a:rPr>
              <a:t>Réflexion pluridisciplinaire </a:t>
            </a:r>
          </a:p>
          <a:p>
            <a:endParaRPr lang="fr-FR" sz="2600" kern="1200" dirty="0">
              <a:latin typeface="Calibri" charset="0"/>
            </a:endParaRPr>
          </a:p>
          <a:p>
            <a:r>
              <a:rPr lang="fr-FR" sz="2600" kern="1200" dirty="0">
                <a:latin typeface="Calibri" charset="0"/>
              </a:rPr>
              <a:t>Difficultés d</a:t>
            </a:r>
            <a:r>
              <a:rPr lang="fr-FR" sz="2600" dirty="0">
                <a:latin typeface="Calibri" charset="0"/>
              </a:rPr>
              <a:t>’</a:t>
            </a:r>
            <a:r>
              <a:rPr lang="fr-FR" sz="2600" kern="1200" dirty="0">
                <a:latin typeface="Calibri" charset="0"/>
              </a:rPr>
              <a:t>organisation pour les maternités de proximité </a:t>
            </a:r>
          </a:p>
          <a:p>
            <a:endParaRPr lang="fr-FR" sz="2600" kern="1200" dirty="0">
              <a:latin typeface="Calibri" charset="0"/>
            </a:endParaRPr>
          </a:p>
          <a:p>
            <a:r>
              <a:rPr lang="fr-FR" sz="2600" kern="1200" dirty="0">
                <a:latin typeface="Calibri" charset="0"/>
              </a:rPr>
              <a:t>« Cohérence d</a:t>
            </a:r>
            <a:r>
              <a:rPr lang="fr-FR" sz="2600" dirty="0">
                <a:latin typeface="Calibri" charset="0"/>
              </a:rPr>
              <a:t>’</a:t>
            </a:r>
            <a:r>
              <a:rPr lang="fr-FR" sz="2600" kern="1200" dirty="0">
                <a:latin typeface="Calibri" charset="0"/>
              </a:rPr>
              <a:t>intention éthique », pré et post natale</a:t>
            </a:r>
          </a:p>
          <a:p>
            <a:endParaRPr lang="fr-FR" kern="1200" dirty="0">
              <a:latin typeface="Calibri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8285-7743-094E-A255-64613928D8EA}" type="slidenum">
              <a:rPr lang="fr-FR" smtClean="0"/>
              <a:t>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569200" y="6305550"/>
            <a:ext cx="5041400" cy="476250"/>
          </a:xfrm>
        </p:spPr>
        <p:txBody>
          <a:bodyPr/>
          <a:lstStyle/>
          <a:p>
            <a:r>
              <a:rPr lang="fr-FR" dirty="0"/>
              <a:t>Les obstétriciens face aux poursuites de grossesse avec pathologie </a:t>
            </a:r>
            <a:r>
              <a:rPr lang="fr-FR" dirty="0" err="1"/>
              <a:t>foetale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5886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>
            <a:spLocks noChangeArrowheads="1"/>
          </p:cNvSpPr>
          <p:nvPr/>
        </p:nvSpPr>
        <p:spPr bwMode="auto">
          <a:xfrm>
            <a:off x="1662853" y="492502"/>
            <a:ext cx="4176712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sz="2600" u="sng" kern="1200" dirty="0"/>
              <a:t>L</a:t>
            </a:r>
            <a:r>
              <a:rPr lang="fr-FR" sz="2600" u="sng" dirty="0"/>
              <a:t>’</a:t>
            </a:r>
            <a:r>
              <a:rPr lang="fr-FR" sz="2600" u="sng" kern="1200" dirty="0"/>
              <a:t>IMG sans fœticide: </a:t>
            </a:r>
          </a:p>
        </p:txBody>
      </p:sp>
      <p:sp>
        <p:nvSpPr>
          <p:cNvPr id="3" name="Espace réservé du contenu 1">
            <a:extLst>
              <a:ext uri="{FF2B5EF4-FFF2-40B4-BE49-F238E27FC236}">
                <a16:creationId xmlns:a16="http://schemas.microsoft.com/office/drawing/2014/main" id="{7BFB35A5-639F-4CC5-94C9-2795A3910201}"/>
              </a:ext>
            </a:extLst>
          </p:cNvPr>
          <p:cNvSpPr>
            <a:spLocks noGrp="1"/>
          </p:cNvSpPr>
          <p:nvPr/>
        </p:nvSpPr>
        <p:spPr>
          <a:xfrm>
            <a:off x="1391478" y="1739795"/>
            <a:ext cx="7520609" cy="457814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>
              <a:lnSpc>
                <a:spcPct val="90000"/>
              </a:lnSpc>
            </a:pPr>
            <a:r>
              <a:rPr lang="fr-FR" sz="2400" kern="1200" dirty="0">
                <a:latin typeface="Calibri" charset="0"/>
              </a:rPr>
              <a:t>Méconnaissance, crainte de cette pratique</a:t>
            </a:r>
            <a:endParaRPr lang="fr-FR" sz="2400" b="1" kern="1200" dirty="0">
              <a:latin typeface="Calibri" charset="0"/>
            </a:endParaRPr>
          </a:p>
          <a:p>
            <a:pPr algn="just">
              <a:lnSpc>
                <a:spcPct val="90000"/>
              </a:lnSpc>
            </a:pPr>
            <a:endParaRPr lang="fr-FR" sz="2400" b="1" kern="1200" dirty="0">
              <a:latin typeface="Calibri" charset="0"/>
            </a:endParaRPr>
          </a:p>
          <a:p>
            <a:pPr algn="just">
              <a:lnSpc>
                <a:spcPct val="90000"/>
              </a:lnSpc>
            </a:pPr>
            <a:r>
              <a:rPr lang="fr-FR" sz="2400" kern="1200" dirty="0">
                <a:latin typeface="Calibri" charset="0"/>
              </a:rPr>
              <a:t>Formation en soins palliatifs : meilleure appréhension des ces situations 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endParaRPr lang="fr-FR" sz="2400" b="1" kern="1200" dirty="0">
              <a:latin typeface="Calibri" charset="0"/>
            </a:endParaRPr>
          </a:p>
          <a:p>
            <a:pPr algn="just">
              <a:lnSpc>
                <a:spcPct val="90000"/>
              </a:lnSpc>
            </a:pPr>
            <a:r>
              <a:rPr lang="fr-FR" sz="2400" kern="1200" dirty="0">
                <a:latin typeface="Calibri" charset="0"/>
              </a:rPr>
              <a:t>Etude menée à Rennes, en 2014 :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fr-FR" sz="2400" kern="1200" dirty="0">
                <a:latin typeface="Calibri" charset="0"/>
              </a:rPr>
              <a:t>→ incertitude: nature létale de la pathologie? Durée de survie ?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fr-FR" sz="2400" kern="1200" dirty="0">
                <a:latin typeface="Calibri" charset="0"/>
              </a:rPr>
              <a:t>→ douleur fœtale?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fr-FR" sz="2400" kern="1200" dirty="0">
                <a:latin typeface="Calibri" charset="0"/>
              </a:rPr>
              <a:t>→ protection des soignants, vécu des parents?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fr-FR" sz="1400" i="1" kern="1200" dirty="0" err="1">
                <a:latin typeface="Calibri" charset="0"/>
              </a:rPr>
              <a:t>Chappé</a:t>
            </a:r>
            <a:r>
              <a:rPr lang="fr-FR" sz="1400" i="1" kern="1200" dirty="0">
                <a:latin typeface="Calibri" charset="0"/>
              </a:rPr>
              <a:t> et Al, 2015</a:t>
            </a:r>
          </a:p>
          <a:p>
            <a:endParaRPr lang="fr-FR" kern="1200" dirty="0">
              <a:latin typeface="Calibri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8285-7743-094E-A255-64613928D8EA}" type="slidenum">
              <a:rPr lang="fr-FR" smtClean="0"/>
              <a:t>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569200" y="6305550"/>
            <a:ext cx="5041400" cy="476250"/>
          </a:xfrm>
        </p:spPr>
        <p:txBody>
          <a:bodyPr/>
          <a:lstStyle/>
          <a:p>
            <a:r>
              <a:rPr lang="fr-FR" dirty="0"/>
              <a:t>Les obstétriciens face aux poursuites de grossesse avec pathologie </a:t>
            </a:r>
            <a:r>
              <a:rPr lang="fr-FR" dirty="0" err="1"/>
              <a:t>foetale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1672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>
            <a:spLocks noChangeArrowheads="1"/>
          </p:cNvSpPr>
          <p:nvPr/>
        </p:nvSpPr>
        <p:spPr bwMode="auto">
          <a:xfrm>
            <a:off x="1743128" y="542778"/>
            <a:ext cx="43910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sz="2600" u="sng" kern="1200" dirty="0"/>
              <a:t>Forces et faiblesses de l</a:t>
            </a:r>
            <a:r>
              <a:rPr lang="fr-FR" sz="2600" u="sng" dirty="0"/>
              <a:t>’</a:t>
            </a:r>
            <a:r>
              <a:rPr lang="fr-FR" sz="2600" u="sng" kern="1200" dirty="0"/>
              <a:t>étude: </a:t>
            </a:r>
          </a:p>
        </p:txBody>
      </p:sp>
      <p:sp>
        <p:nvSpPr>
          <p:cNvPr id="3" name="Espace réservé du contenu 1">
            <a:extLst>
              <a:ext uri="{FF2B5EF4-FFF2-40B4-BE49-F238E27FC236}">
                <a16:creationId xmlns:a16="http://schemas.microsoft.com/office/drawing/2014/main" id="{0704AD0A-1693-47A7-9098-AB9F1716B1BD}"/>
              </a:ext>
            </a:extLst>
          </p:cNvPr>
          <p:cNvSpPr>
            <a:spLocks noGrp="1"/>
          </p:cNvSpPr>
          <p:nvPr/>
        </p:nvSpPr>
        <p:spPr>
          <a:xfrm>
            <a:off x="1325217" y="1758543"/>
            <a:ext cx="7495794" cy="379950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fr-FR" sz="2600" kern="1200" dirty="0">
                <a:latin typeface="Calibri" charset="0"/>
              </a:rPr>
              <a:t>Biais de recrutement: sensibilisation à la question </a:t>
            </a:r>
          </a:p>
          <a:p>
            <a:r>
              <a:rPr lang="fr-FR" sz="2600" kern="1200" dirty="0">
                <a:latin typeface="Calibri" charset="0"/>
              </a:rPr>
              <a:t>Répartition hétérogène </a:t>
            </a:r>
          </a:p>
          <a:p>
            <a:r>
              <a:rPr lang="fr-FR" sz="2600" kern="1200" dirty="0">
                <a:latin typeface="Calibri" charset="0"/>
              </a:rPr>
              <a:t>Mauvaise compréhension de certaines questions </a:t>
            </a:r>
          </a:p>
          <a:p>
            <a:pPr>
              <a:buFont typeface="Arial" charset="0"/>
              <a:buNone/>
            </a:pPr>
            <a:endParaRPr lang="fr-FR" sz="2600" kern="1200" dirty="0">
              <a:latin typeface="Calibri" charset="0"/>
            </a:endParaRPr>
          </a:p>
          <a:p>
            <a:r>
              <a:rPr lang="fr-FR" sz="2600" kern="1200" dirty="0">
                <a:latin typeface="Calibri" charset="0"/>
              </a:rPr>
              <a:t>Réponses consciencieuses </a:t>
            </a:r>
          </a:p>
          <a:p>
            <a:r>
              <a:rPr lang="fr-FR" sz="2600" kern="1200" dirty="0">
                <a:latin typeface="Calibri" charset="0"/>
              </a:rPr>
              <a:t>Intérêt de certains professionnels: volonté de réflexion, prise de conscience </a:t>
            </a:r>
          </a:p>
          <a:p>
            <a:endParaRPr lang="fr-FR" kern="1200" dirty="0">
              <a:latin typeface="Calibri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8285-7743-094E-A255-64613928D8EA}" type="slidenum">
              <a:rPr lang="fr-FR" smtClean="0"/>
              <a:t>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577501" y="6305550"/>
            <a:ext cx="5033099" cy="476250"/>
          </a:xfrm>
        </p:spPr>
        <p:txBody>
          <a:bodyPr/>
          <a:lstStyle/>
          <a:p>
            <a:r>
              <a:rPr lang="fr-FR"/>
              <a:t>Les obstétriciens face aux poursuites de grossesse avec pathologie foetale </a:t>
            </a:r>
          </a:p>
        </p:txBody>
      </p:sp>
    </p:spTree>
    <p:extLst>
      <p:ext uri="{BB962C8B-B14F-4D97-AF65-F5344CB8AC3E}">
        <p14:creationId xmlns:p14="http://schemas.microsoft.com/office/powerpoint/2010/main" val="28809381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1">
            <a:extLst>
              <a:ext uri="{FF2B5EF4-FFF2-40B4-BE49-F238E27FC236}">
                <a16:creationId xmlns:a16="http://schemas.microsoft.com/office/drawing/2014/main" id="{9835148C-FEF0-405A-A36C-91281EEBBE54}"/>
              </a:ext>
            </a:extLst>
          </p:cNvPr>
          <p:cNvSpPr>
            <a:spLocks noGrp="1"/>
          </p:cNvSpPr>
          <p:nvPr/>
        </p:nvSpPr>
        <p:spPr>
          <a:xfrm>
            <a:off x="1546087" y="1905974"/>
            <a:ext cx="7202410" cy="31961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fr-FR" sz="2800" kern="1200" dirty="0">
                <a:latin typeface="Calibri" charset="0"/>
              </a:rPr>
              <a:t>Réflexion autour de la culture palliative : respect de l</a:t>
            </a:r>
            <a:r>
              <a:rPr lang="fr-FR" sz="2800" dirty="0">
                <a:latin typeface="Calibri" charset="0"/>
              </a:rPr>
              <a:t>’</a:t>
            </a:r>
            <a:r>
              <a:rPr lang="fr-FR" sz="2800" kern="1200" dirty="0">
                <a:latin typeface="Calibri" charset="0"/>
              </a:rPr>
              <a:t>autonomie des parents, bien-être du nouveau-né </a:t>
            </a:r>
          </a:p>
          <a:p>
            <a:pPr>
              <a:buFont typeface="Arial" charset="0"/>
              <a:buNone/>
            </a:pPr>
            <a:endParaRPr lang="fr-FR" sz="2800" kern="1200" dirty="0">
              <a:latin typeface="Calibri" charset="0"/>
            </a:endParaRPr>
          </a:p>
          <a:p>
            <a:r>
              <a:rPr lang="fr-FR" sz="2800" kern="1200" dirty="0">
                <a:latin typeface="Calibri" charset="0"/>
              </a:rPr>
              <a:t>Anticipation de la naissance </a:t>
            </a:r>
          </a:p>
          <a:p>
            <a:pPr>
              <a:buFont typeface="Arial" charset="0"/>
              <a:buNone/>
            </a:pPr>
            <a:endParaRPr lang="fr-FR" sz="2800" kern="1200" dirty="0">
              <a:latin typeface="Calibri" charset="0"/>
            </a:endParaRPr>
          </a:p>
          <a:p>
            <a:r>
              <a:rPr lang="fr-FR" sz="2800" kern="1200" dirty="0">
                <a:latin typeface="Calibri" charset="0"/>
              </a:rPr>
              <a:t>Ébauche d</a:t>
            </a:r>
            <a:r>
              <a:rPr lang="fr-FR" sz="2800" dirty="0">
                <a:latin typeface="Calibri" charset="0"/>
              </a:rPr>
              <a:t>’</a:t>
            </a:r>
            <a:r>
              <a:rPr lang="fr-FR" sz="2800" kern="1200" dirty="0">
                <a:latin typeface="Calibri" charset="0"/>
              </a:rPr>
              <a:t>une prise de conscience: beaucoup reste à faire … </a:t>
            </a:r>
          </a:p>
          <a:p>
            <a:endParaRPr lang="fr-FR" kern="1200" dirty="0">
              <a:latin typeface="Calibri" charset="0"/>
            </a:endParaRP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435608" y="288743"/>
            <a:ext cx="6238893" cy="1143000"/>
          </a:xfrm>
        </p:spPr>
        <p:txBody>
          <a:bodyPr/>
          <a:lstStyle/>
          <a:p>
            <a:pPr algn="ctr"/>
            <a:r>
              <a:rPr lang="fr-FR" u="sng" dirty="0">
                <a:solidFill>
                  <a:srgbClr val="C32D2E"/>
                </a:solidFill>
              </a:rPr>
              <a:t>Conclusion: 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8285-7743-094E-A255-64613928D8EA}" type="slidenum">
              <a:rPr lang="fr-FR" smtClean="0"/>
              <a:t>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602402" y="6305550"/>
            <a:ext cx="5008198" cy="476250"/>
          </a:xfrm>
        </p:spPr>
        <p:txBody>
          <a:bodyPr/>
          <a:lstStyle/>
          <a:p>
            <a:r>
              <a:rPr lang="fr-FR" dirty="0"/>
              <a:t>Les obstétriciens face aux poursuites de grossesse avec pathologie </a:t>
            </a:r>
            <a:r>
              <a:rPr lang="fr-FR" dirty="0" err="1"/>
              <a:t>foetale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66227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2217170" y="2567774"/>
            <a:ext cx="6803354" cy="1143000"/>
          </a:xfrm>
        </p:spPr>
        <p:txBody>
          <a:bodyPr/>
          <a:lstStyle/>
          <a:p>
            <a:r>
              <a:rPr lang="fr-FR" dirty="0">
                <a:solidFill>
                  <a:srgbClr val="C32D2E"/>
                </a:solidFill>
              </a:rPr>
              <a:t>Merci de votre attention …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8285-7743-094E-A255-64613928D8EA}" type="slidenum">
              <a:rPr lang="fr-FR" smtClean="0"/>
              <a:t>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569200" y="6305550"/>
            <a:ext cx="5041400" cy="476250"/>
          </a:xfrm>
        </p:spPr>
        <p:txBody>
          <a:bodyPr/>
          <a:lstStyle/>
          <a:p>
            <a:r>
              <a:rPr lang="fr-FR" dirty="0"/>
              <a:t>Les obstétriciens face aux poursuites de grossesse avec pathologie </a:t>
            </a:r>
            <a:r>
              <a:rPr lang="fr-FR" dirty="0" err="1"/>
              <a:t>foetale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329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98434" y="336521"/>
            <a:ext cx="6716514" cy="1005127"/>
          </a:xfrm>
        </p:spPr>
        <p:txBody>
          <a:bodyPr/>
          <a:lstStyle/>
          <a:p>
            <a:pPr algn="ctr"/>
            <a:r>
              <a:rPr lang="fr-FR" u="sng" dirty="0">
                <a:solidFill>
                  <a:schemeClr val="accent3"/>
                </a:solidFill>
              </a:rPr>
              <a:t>Pourquoi ce travail?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61928" y="1660901"/>
            <a:ext cx="7498080" cy="4674344"/>
          </a:xfrm>
        </p:spPr>
        <p:txBody>
          <a:bodyPr>
            <a:normAutofit/>
          </a:bodyPr>
          <a:lstStyle/>
          <a:p>
            <a:pPr algn="just"/>
            <a:r>
              <a:rPr lang="fr-FR" sz="2400" dirty="0">
                <a:latin typeface="Calibri" charset="0"/>
              </a:rPr>
              <a:t>La France, un des pays les plus développés en terme de diagnostic anténatal</a:t>
            </a:r>
          </a:p>
          <a:p>
            <a:pPr algn="just"/>
            <a:r>
              <a:rPr lang="fr-FR" sz="2400" dirty="0">
                <a:latin typeface="Calibri" charset="0"/>
              </a:rPr>
              <a:t>Loi du 17 janvier 1975: autorise l</a:t>
            </a:r>
            <a:r>
              <a:rPr lang="ja-JP" altLang="fr-FR" sz="2400" dirty="0">
                <a:latin typeface="Calibri" charset="0"/>
              </a:rPr>
              <a:t>’</a:t>
            </a:r>
            <a:r>
              <a:rPr lang="fr-FR" sz="2400" dirty="0">
                <a:latin typeface="Calibri" charset="0"/>
              </a:rPr>
              <a:t>IMG</a:t>
            </a:r>
          </a:p>
          <a:p>
            <a:pPr algn="just"/>
            <a:endParaRPr lang="fr-FR" sz="2400" dirty="0">
              <a:latin typeface="Calibri" charset="0"/>
            </a:endParaRPr>
          </a:p>
          <a:p>
            <a:pPr algn="just"/>
            <a:r>
              <a:rPr lang="fr-FR" sz="2400" dirty="0">
                <a:latin typeface="Calibri" charset="0"/>
              </a:rPr>
              <a:t>Diagnostic de pathologie fœtale de particulière gravité</a:t>
            </a:r>
          </a:p>
          <a:p>
            <a:pPr algn="just">
              <a:buFont typeface="Arial" charset="0"/>
              <a:buNone/>
            </a:pPr>
            <a:r>
              <a:rPr lang="fr-FR" sz="2400" dirty="0">
                <a:latin typeface="Calibri" charset="0"/>
                <a:sym typeface="Wingdings" panose="05000000000000000000" pitchFamily="2" charset="2"/>
              </a:rPr>
              <a:t></a:t>
            </a:r>
            <a:r>
              <a:rPr lang="fr-FR" sz="2400" dirty="0">
                <a:latin typeface="Calibri" charset="0"/>
              </a:rPr>
              <a:t>IMG </a:t>
            </a:r>
          </a:p>
          <a:p>
            <a:pPr algn="just">
              <a:buFont typeface="Arial" charset="0"/>
              <a:buNone/>
            </a:pPr>
            <a:r>
              <a:rPr lang="fr-FR" sz="2400" dirty="0">
                <a:latin typeface="Calibri" charset="0"/>
                <a:sym typeface="Wingdings" panose="05000000000000000000" pitchFamily="2" charset="2"/>
              </a:rPr>
              <a:t></a:t>
            </a:r>
            <a:r>
              <a:rPr lang="fr-FR" sz="2400" dirty="0">
                <a:latin typeface="Calibri" charset="0"/>
              </a:rPr>
              <a:t>Poursuite de de grossesse : accueil et accompagnement du nouveau-né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8285-7743-094E-A255-64613928D8EA}" type="slidenum">
              <a:rPr lang="fr-FR" smtClean="0"/>
              <a:t>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602402" y="6305550"/>
            <a:ext cx="5008198" cy="476250"/>
          </a:xfrm>
        </p:spPr>
        <p:txBody>
          <a:bodyPr/>
          <a:lstStyle/>
          <a:p>
            <a:r>
              <a:rPr lang="fr-FR" dirty="0"/>
              <a:t>Les obstétriciens face aux poursuites de grossesse avec pathologie </a:t>
            </a:r>
            <a:r>
              <a:rPr lang="fr-FR" dirty="0" err="1"/>
              <a:t>foetale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1092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6097778" cy="1143000"/>
          </a:xfrm>
        </p:spPr>
        <p:txBody>
          <a:bodyPr/>
          <a:lstStyle/>
          <a:p>
            <a:pPr algn="ctr"/>
            <a:r>
              <a:rPr lang="fr-FR" u="sng" dirty="0">
                <a:solidFill>
                  <a:srgbClr val="C32D2E"/>
                </a:solidFill>
              </a:rPr>
              <a:t>Méthode: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1682612"/>
            <a:ext cx="7403130" cy="4565788"/>
          </a:xfrm>
        </p:spPr>
        <p:txBody>
          <a:bodyPr>
            <a:normAutofit fontScale="92500"/>
          </a:bodyPr>
          <a:lstStyle/>
          <a:p>
            <a:pPr algn="just"/>
            <a:r>
              <a:rPr lang="fr-FR" sz="2800" dirty="0">
                <a:latin typeface="Calibri" charset="0"/>
              </a:rPr>
              <a:t>Etude descriptive, transversale, et nationale</a:t>
            </a:r>
          </a:p>
          <a:p>
            <a:pPr algn="just"/>
            <a:endParaRPr lang="fr-FR" sz="2800" dirty="0">
              <a:latin typeface="Calibri" charset="0"/>
            </a:endParaRPr>
          </a:p>
          <a:p>
            <a:pPr algn="just"/>
            <a:r>
              <a:rPr lang="fr-FR" sz="2800" dirty="0">
                <a:latin typeface="Calibri" charset="0"/>
              </a:rPr>
              <a:t>Gynécologues-obstétriciens thésés, de France (métropole et DOM-TOM), maternités de tous types</a:t>
            </a:r>
          </a:p>
          <a:p>
            <a:pPr algn="just"/>
            <a:endParaRPr lang="fr-FR" sz="2800" dirty="0">
              <a:latin typeface="Calibri" charset="0"/>
            </a:endParaRPr>
          </a:p>
          <a:p>
            <a:pPr algn="just"/>
            <a:r>
              <a:rPr lang="fr-FR" sz="2800" dirty="0">
                <a:latin typeface="Calibri" charset="0"/>
              </a:rPr>
              <a:t>Questionnaire informatisé, anonyme, adressé aux praticiens via leur adresse  mail professionnelle </a:t>
            </a:r>
          </a:p>
          <a:p>
            <a:pPr algn="just"/>
            <a:endParaRPr lang="fr-FR" sz="2800" dirty="0">
              <a:latin typeface="Calibri" charset="0"/>
            </a:endParaRPr>
          </a:p>
          <a:p>
            <a:pPr algn="just"/>
            <a:r>
              <a:rPr lang="fr-FR" sz="2800" dirty="0">
                <a:latin typeface="Calibri" charset="0"/>
              </a:rPr>
              <a:t>Etude menée de Juin à Février 2017</a:t>
            </a:r>
          </a:p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8285-7743-094E-A255-64613928D8EA}" type="slidenum">
              <a:rPr lang="fr-FR" smtClean="0"/>
              <a:t>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577501" y="6305550"/>
            <a:ext cx="5033099" cy="476250"/>
          </a:xfrm>
        </p:spPr>
        <p:txBody>
          <a:bodyPr/>
          <a:lstStyle/>
          <a:p>
            <a:r>
              <a:rPr lang="fr-FR" dirty="0"/>
              <a:t>Les obstétriciens face aux poursuites de grossesse avec pathologie </a:t>
            </a:r>
            <a:r>
              <a:rPr lang="fr-FR" dirty="0" err="1"/>
              <a:t>foetale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37217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8285-7743-094E-A255-64613928D8EA}" type="slidenum">
              <a:rPr lang="fr-FR" smtClean="0"/>
              <a:t>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569200" y="6305550"/>
            <a:ext cx="5041400" cy="476250"/>
          </a:xfrm>
        </p:spPr>
        <p:txBody>
          <a:bodyPr/>
          <a:lstStyle/>
          <a:p>
            <a:r>
              <a:rPr lang="fr-FR" dirty="0"/>
              <a:t>Les obstétriciens face aux poursuites de grossesse avec pathologie </a:t>
            </a:r>
            <a:r>
              <a:rPr lang="fr-FR" dirty="0" err="1"/>
              <a:t>foetale</a:t>
            </a:r>
            <a:r>
              <a:rPr lang="fr-FR" dirty="0"/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ABF924-3878-4009-9261-D33DFEC24FC5}"/>
              </a:ext>
            </a:extLst>
          </p:cNvPr>
          <p:cNvSpPr/>
          <p:nvPr/>
        </p:nvSpPr>
        <p:spPr>
          <a:xfrm>
            <a:off x="2593072" y="115292"/>
            <a:ext cx="3957851" cy="7642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3947 mails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2209 hospitaliers</a:t>
            </a:r>
          </a:p>
          <a:p>
            <a:pPr algn="ctr"/>
            <a:r>
              <a:rPr lang="fr-FR" sz="1200" dirty="0">
                <a:solidFill>
                  <a:schemeClr val="tx1"/>
                </a:solidFill>
              </a:rPr>
              <a:t>1738 libéraux</a:t>
            </a: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766F7A8F-C0BF-47F6-AE45-9C21EB851095}"/>
              </a:ext>
            </a:extLst>
          </p:cNvPr>
          <p:cNvSpPr/>
          <p:nvPr/>
        </p:nvSpPr>
        <p:spPr>
          <a:xfrm>
            <a:off x="3959626" y="1712294"/>
            <a:ext cx="1241946" cy="76427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/>
                </a:solidFill>
              </a:rPr>
              <a:t>385</a:t>
            </a:r>
            <a:r>
              <a:rPr lang="fr-FR" sz="1400" dirty="0">
                <a:solidFill>
                  <a:schemeClr val="tx1"/>
                </a:solidFill>
              </a:rPr>
              <a:t> réponses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63966FC0-135E-492C-B772-5E70E54C0923}"/>
              </a:ext>
            </a:extLst>
          </p:cNvPr>
          <p:cNvSpPr/>
          <p:nvPr/>
        </p:nvSpPr>
        <p:spPr>
          <a:xfrm>
            <a:off x="3442800" y="4506369"/>
            <a:ext cx="2258394" cy="76427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INCLUSION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77FB5-299A-4668-9C6D-969A3C5C31F9}"/>
              </a:ext>
            </a:extLst>
          </p:cNvPr>
          <p:cNvSpPr/>
          <p:nvPr/>
        </p:nvSpPr>
        <p:spPr>
          <a:xfrm>
            <a:off x="3366577" y="6046932"/>
            <a:ext cx="2456597" cy="4762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N = 383</a:t>
            </a:r>
          </a:p>
        </p:txBody>
      </p:sp>
      <p:sp>
        <p:nvSpPr>
          <p:cNvPr id="9" name="Légende : flèche vers la droite 8">
            <a:extLst>
              <a:ext uri="{FF2B5EF4-FFF2-40B4-BE49-F238E27FC236}">
                <a16:creationId xmlns:a16="http://schemas.microsoft.com/office/drawing/2014/main" id="{927449DE-111C-4971-8B88-105D031B2225}"/>
              </a:ext>
            </a:extLst>
          </p:cNvPr>
          <p:cNvSpPr/>
          <p:nvPr/>
        </p:nvSpPr>
        <p:spPr>
          <a:xfrm>
            <a:off x="5592319" y="2299516"/>
            <a:ext cx="2637585" cy="2151089"/>
          </a:xfrm>
          <a:prstGeom prst="rightArrow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dirty="0">
                <a:solidFill>
                  <a:schemeClr val="tx1"/>
                </a:solidFill>
              </a:rPr>
              <a:t>Une interne de GO, non thésée</a:t>
            </a:r>
          </a:p>
          <a:p>
            <a:endParaRPr lang="fr-FR" sz="1400" dirty="0">
              <a:solidFill>
                <a:schemeClr val="tx1"/>
              </a:solidFill>
            </a:endParaRPr>
          </a:p>
          <a:p>
            <a:r>
              <a:rPr lang="fr-FR" sz="1400" dirty="0">
                <a:solidFill>
                  <a:schemeClr val="tx1"/>
                </a:solidFill>
              </a:rPr>
              <a:t>Un retraité depuis 1993</a:t>
            </a:r>
          </a:p>
        </p:txBody>
      </p:sp>
      <p:sp>
        <p:nvSpPr>
          <p:cNvPr id="11" name="Flèche : bas 10">
            <a:extLst>
              <a:ext uri="{FF2B5EF4-FFF2-40B4-BE49-F238E27FC236}">
                <a16:creationId xmlns:a16="http://schemas.microsoft.com/office/drawing/2014/main" id="{9BEA8980-0562-4AB3-981B-519420484BDA}"/>
              </a:ext>
            </a:extLst>
          </p:cNvPr>
          <p:cNvSpPr/>
          <p:nvPr/>
        </p:nvSpPr>
        <p:spPr>
          <a:xfrm>
            <a:off x="4369793" y="1078509"/>
            <a:ext cx="377097" cy="52814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 : bas 11">
            <a:extLst>
              <a:ext uri="{FF2B5EF4-FFF2-40B4-BE49-F238E27FC236}">
                <a16:creationId xmlns:a16="http://schemas.microsoft.com/office/drawing/2014/main" id="{641AB014-A6CC-4AEC-997C-36A789AA98FB}"/>
              </a:ext>
            </a:extLst>
          </p:cNvPr>
          <p:cNvSpPr/>
          <p:nvPr/>
        </p:nvSpPr>
        <p:spPr>
          <a:xfrm>
            <a:off x="4390787" y="2581892"/>
            <a:ext cx="408178" cy="178785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 : bas 12">
            <a:extLst>
              <a:ext uri="{FF2B5EF4-FFF2-40B4-BE49-F238E27FC236}">
                <a16:creationId xmlns:a16="http://schemas.microsoft.com/office/drawing/2014/main" id="{934B6B58-03D2-4462-B65B-DC64BFB69E49}"/>
              </a:ext>
            </a:extLst>
          </p:cNvPr>
          <p:cNvSpPr/>
          <p:nvPr/>
        </p:nvSpPr>
        <p:spPr>
          <a:xfrm>
            <a:off x="4470521" y="5407263"/>
            <a:ext cx="377097" cy="52814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3406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>
                <a:solidFill>
                  <a:srgbClr val="C32D2E"/>
                </a:solidFill>
              </a:rPr>
              <a:t>Résultats: </a:t>
            </a:r>
          </a:p>
        </p:txBody>
      </p:sp>
      <p:sp>
        <p:nvSpPr>
          <p:cNvPr id="4" name="Espace réservé du contenu 1"/>
          <p:cNvSpPr>
            <a:spLocks noGrp="1" noChangeArrowheads="1"/>
          </p:cNvSpPr>
          <p:nvPr/>
        </p:nvSpPr>
        <p:spPr bwMode="auto">
          <a:xfrm>
            <a:off x="1435608" y="2789880"/>
            <a:ext cx="7324655" cy="3515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fr-FR" sz="2400" kern="1200" dirty="0" err="1">
                <a:latin typeface="Calibri" charset="0"/>
              </a:rPr>
              <a:t>Sex</a:t>
            </a:r>
            <a:r>
              <a:rPr lang="fr-FR" sz="2400" kern="1200" dirty="0">
                <a:latin typeface="Calibri" charset="0"/>
              </a:rPr>
              <a:t> ratio de 0,7 homme / 1 femme, âge moyen: 45 ans </a:t>
            </a:r>
          </a:p>
          <a:p>
            <a:pPr algn="just"/>
            <a:r>
              <a:rPr lang="fr-FR" sz="2400" kern="1200" dirty="0">
                <a:latin typeface="Calibri" charset="0"/>
              </a:rPr>
              <a:t>En moyenne, 16 ans d</a:t>
            </a:r>
            <a:r>
              <a:rPr lang="fr-FR" sz="2400" dirty="0">
                <a:latin typeface="Calibri" charset="0"/>
              </a:rPr>
              <a:t>’</a:t>
            </a:r>
            <a:r>
              <a:rPr lang="fr-FR" sz="2400" kern="1200" dirty="0">
                <a:latin typeface="Calibri" charset="0"/>
              </a:rPr>
              <a:t>exercice </a:t>
            </a:r>
          </a:p>
          <a:p>
            <a:pPr algn="just"/>
            <a:r>
              <a:rPr lang="fr-FR" sz="2400" kern="1200" dirty="0">
                <a:latin typeface="Calibri" charset="0"/>
              </a:rPr>
              <a:t>Une majorité en maternité de type III </a:t>
            </a:r>
          </a:p>
          <a:p>
            <a:pPr algn="just"/>
            <a:r>
              <a:rPr lang="fr-FR" sz="2400" kern="1200" dirty="0">
                <a:latin typeface="Calibri" charset="0"/>
              </a:rPr>
              <a:t>41% au sein d</a:t>
            </a:r>
            <a:r>
              <a:rPr lang="ja-JP" altLang="fr-FR" sz="2400" kern="1200" dirty="0">
                <a:latin typeface="Calibri" charset="0"/>
              </a:rPr>
              <a:t>’</a:t>
            </a:r>
            <a:r>
              <a:rPr lang="fr-FR" sz="2400" kern="1200" dirty="0">
                <a:latin typeface="Calibri" charset="0"/>
              </a:rPr>
              <a:t>un CPDPN </a:t>
            </a:r>
            <a:endParaRPr lang="fr-FR" sz="2400" dirty="0">
              <a:latin typeface="Calibri" charset="0"/>
            </a:endParaRPr>
          </a:p>
          <a:p>
            <a:pPr algn="just"/>
            <a:r>
              <a:rPr lang="fr-FR" sz="2400" kern="1200" dirty="0">
                <a:latin typeface="Calibri" charset="0"/>
              </a:rPr>
              <a:t>35,5% échographistes référents </a:t>
            </a:r>
          </a:p>
          <a:p>
            <a:pPr algn="just"/>
            <a:endParaRPr lang="fr-FR" sz="2400" kern="1200" dirty="0">
              <a:latin typeface="Calibri" charset="0"/>
            </a:endParaRPr>
          </a:p>
          <a:p>
            <a:pPr algn="just"/>
            <a:r>
              <a:rPr lang="fr-FR" sz="2400" kern="1200" dirty="0">
                <a:latin typeface="Calibri" charset="0"/>
              </a:rPr>
              <a:t>Maternités de type 3 et type 1 le plus souvent confrontées à ces PEC</a:t>
            </a:r>
          </a:p>
          <a:p>
            <a:endParaRPr lang="fr-FR" kern="1200" dirty="0">
              <a:latin typeface="Calibri" charset="0"/>
            </a:endParaRP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1676849" y="1613038"/>
            <a:ext cx="6408737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sz="2600" u="sng" kern="1200" dirty="0"/>
              <a:t>Caractéristiques des répondeurs et de leur exercice: 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8285-7743-094E-A255-64613928D8EA}" type="slidenum">
              <a:rPr lang="fr-FR" smtClean="0"/>
              <a:t>5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3585801" y="6305550"/>
            <a:ext cx="5024799" cy="476250"/>
          </a:xfrm>
        </p:spPr>
        <p:txBody>
          <a:bodyPr/>
          <a:lstStyle/>
          <a:p>
            <a:r>
              <a:rPr lang="fr-FR" dirty="0"/>
              <a:t>Les obstétriciens face aux poursuites de grossesse avec pathologie </a:t>
            </a:r>
            <a:r>
              <a:rPr lang="fr-FR" dirty="0" err="1"/>
              <a:t>foetale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9857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>
            <a:spLocks noChangeArrowheads="1"/>
          </p:cNvSpPr>
          <p:nvPr/>
        </p:nvSpPr>
        <p:spPr bwMode="auto">
          <a:xfrm>
            <a:off x="1781882" y="690667"/>
            <a:ext cx="42132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sz="2600" u="sng" kern="1200" dirty="0"/>
              <a:t>Sensibilité en soins palliatifs: </a:t>
            </a:r>
          </a:p>
        </p:txBody>
      </p:sp>
      <p:sp>
        <p:nvSpPr>
          <p:cNvPr id="5" name="Espace réservé du contenu 1">
            <a:extLst>
              <a:ext uri="{FF2B5EF4-FFF2-40B4-BE49-F238E27FC236}">
                <a16:creationId xmlns:a16="http://schemas.microsoft.com/office/drawing/2014/main" id="{13AF96A7-B440-4838-A34A-81F53604872E}"/>
              </a:ext>
            </a:extLst>
          </p:cNvPr>
          <p:cNvSpPr>
            <a:spLocks noGrp="1"/>
          </p:cNvSpPr>
          <p:nvPr/>
        </p:nvSpPr>
        <p:spPr>
          <a:xfrm>
            <a:off x="1369391" y="1598675"/>
            <a:ext cx="7553438" cy="468669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fr-FR" sz="2400" kern="1200" dirty="0">
                <a:latin typeface="Calibri" charset="0"/>
              </a:rPr>
              <a:t>85,6% n</a:t>
            </a:r>
            <a:r>
              <a:rPr lang="fr-FR" sz="2400" dirty="0">
                <a:latin typeface="Calibri" charset="0"/>
              </a:rPr>
              <a:t>’</a:t>
            </a:r>
            <a:r>
              <a:rPr lang="fr-FR" sz="2400" kern="1200" dirty="0">
                <a:latin typeface="Calibri" charset="0"/>
              </a:rPr>
              <a:t>ont pas de formation</a:t>
            </a:r>
          </a:p>
          <a:p>
            <a:pPr algn="just"/>
            <a:r>
              <a:rPr lang="fr-FR" sz="2400" kern="1200" dirty="0">
                <a:latin typeface="Calibri" charset="0"/>
              </a:rPr>
              <a:t>Ceux qui en ont: 23,5% spécifique à la périnatalité</a:t>
            </a:r>
          </a:p>
          <a:p>
            <a:pPr algn="just"/>
            <a:r>
              <a:rPr lang="fr-FR" sz="2400" kern="1200" dirty="0">
                <a:latin typeface="Calibri" charset="0"/>
              </a:rPr>
              <a:t>Une majorité : n</a:t>
            </a:r>
            <a:r>
              <a:rPr lang="fr-FR" sz="2400" dirty="0">
                <a:latin typeface="Calibri" charset="0"/>
              </a:rPr>
              <a:t>’</a:t>
            </a:r>
            <a:r>
              <a:rPr lang="fr-FR" sz="2400" kern="1200" dirty="0">
                <a:latin typeface="Calibri" charset="0"/>
              </a:rPr>
              <a:t>en voit pas l</a:t>
            </a:r>
            <a:r>
              <a:rPr lang="fr-FR" sz="2400" dirty="0">
                <a:latin typeface="Calibri" charset="0"/>
              </a:rPr>
              <a:t>’</a:t>
            </a:r>
            <a:r>
              <a:rPr lang="fr-FR" sz="2400" kern="1200" dirty="0">
                <a:latin typeface="Calibri" charset="0"/>
              </a:rPr>
              <a:t>utilité </a:t>
            </a:r>
          </a:p>
          <a:p>
            <a:pPr algn="just"/>
            <a:endParaRPr lang="fr-FR" sz="2400" kern="1200" dirty="0">
              <a:latin typeface="Calibri" charset="0"/>
            </a:endParaRPr>
          </a:p>
          <a:p>
            <a:pPr algn="just"/>
            <a:r>
              <a:rPr lang="fr-FR" sz="2400" kern="1200" dirty="0">
                <a:latin typeface="Calibri" charset="0"/>
              </a:rPr>
              <a:t>Ceux souhaitant une formation supplémentaire  : significativement plus jeunes que ceux n</a:t>
            </a:r>
            <a:r>
              <a:rPr lang="fr-FR" sz="2400" dirty="0">
                <a:latin typeface="Calibri" charset="0"/>
              </a:rPr>
              <a:t>’</a:t>
            </a:r>
            <a:r>
              <a:rPr lang="fr-FR" sz="2400" kern="1200" dirty="0">
                <a:latin typeface="Calibri" charset="0"/>
              </a:rPr>
              <a:t>en souhaitant pas </a:t>
            </a:r>
          </a:p>
          <a:p>
            <a:pPr algn="just">
              <a:buFont typeface="Arial" charset="0"/>
              <a:buNone/>
            </a:pPr>
            <a:endParaRPr lang="fr-FR" sz="2400" kern="1200" dirty="0">
              <a:latin typeface="Calibri" charset="0"/>
            </a:endParaRPr>
          </a:p>
          <a:p>
            <a:pPr algn="just"/>
            <a:r>
              <a:rPr lang="fr-FR" sz="2400" kern="1200" dirty="0">
                <a:latin typeface="Calibri" charset="0"/>
              </a:rPr>
              <a:t>Différence significative entre l</a:t>
            </a:r>
            <a:r>
              <a:rPr lang="fr-FR" sz="2400" dirty="0">
                <a:latin typeface="Calibri" charset="0"/>
              </a:rPr>
              <a:t>’</a:t>
            </a:r>
            <a:r>
              <a:rPr lang="fr-FR" sz="2400" kern="1200" dirty="0">
                <a:latin typeface="Calibri" charset="0"/>
              </a:rPr>
              <a:t>existence d</a:t>
            </a:r>
            <a:r>
              <a:rPr lang="fr-FR" sz="2400" dirty="0">
                <a:latin typeface="Calibri" charset="0"/>
              </a:rPr>
              <a:t>’</a:t>
            </a:r>
            <a:r>
              <a:rPr lang="fr-FR" sz="2400" kern="1200" dirty="0">
                <a:latin typeface="Calibri" charset="0"/>
              </a:rPr>
              <a:t>une formation et le type de maternité d</a:t>
            </a:r>
            <a:r>
              <a:rPr lang="fr-FR" sz="2400" dirty="0">
                <a:latin typeface="Calibri" charset="0"/>
              </a:rPr>
              <a:t>’</a:t>
            </a:r>
            <a:r>
              <a:rPr lang="fr-FR" sz="2400" kern="1200" dirty="0">
                <a:latin typeface="Calibri" charset="0"/>
              </a:rPr>
              <a:t>exercice</a:t>
            </a:r>
          </a:p>
          <a:p>
            <a:endParaRPr lang="fr-FR" kern="1200" dirty="0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8285-7743-094E-A255-64613928D8EA}" type="slidenum">
              <a:rPr lang="fr-FR" smtClean="0"/>
              <a:t>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594101" y="6313850"/>
            <a:ext cx="5016499" cy="476250"/>
          </a:xfrm>
        </p:spPr>
        <p:txBody>
          <a:bodyPr/>
          <a:lstStyle/>
          <a:p>
            <a:r>
              <a:rPr lang="fr-FR"/>
              <a:t>Les obstétriciens face aux poursuites de grossesse avec pathologie foetale </a:t>
            </a:r>
          </a:p>
        </p:txBody>
      </p:sp>
    </p:spTree>
    <p:extLst>
      <p:ext uri="{BB962C8B-B14F-4D97-AF65-F5344CB8AC3E}">
        <p14:creationId xmlns:p14="http://schemas.microsoft.com/office/powerpoint/2010/main" val="40843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>
            <a:spLocks noChangeArrowheads="1"/>
          </p:cNvSpPr>
          <p:nvPr/>
        </p:nvSpPr>
        <p:spPr bwMode="auto">
          <a:xfrm>
            <a:off x="1530598" y="787471"/>
            <a:ext cx="496728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sz="2600" u="sng" kern="1200" dirty="0"/>
              <a:t>Les prises en charges palliatives: </a:t>
            </a:r>
          </a:p>
        </p:txBody>
      </p:sp>
      <p:sp>
        <p:nvSpPr>
          <p:cNvPr id="5" name="Espace réservé du contenu 1">
            <a:extLst>
              <a:ext uri="{FF2B5EF4-FFF2-40B4-BE49-F238E27FC236}">
                <a16:creationId xmlns:a16="http://schemas.microsoft.com/office/drawing/2014/main" id="{4A37E4E5-C96A-419E-AB95-40532FB5755E}"/>
              </a:ext>
            </a:extLst>
          </p:cNvPr>
          <p:cNvSpPr>
            <a:spLocks noGrp="1"/>
          </p:cNvSpPr>
          <p:nvPr/>
        </p:nvSpPr>
        <p:spPr>
          <a:xfrm>
            <a:off x="1530598" y="1956546"/>
            <a:ext cx="7509565" cy="434900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fr-FR" sz="2600" kern="1200" dirty="0">
                <a:latin typeface="Calibri" charset="0"/>
              </a:rPr>
              <a:t>Fréquence annuelle estimée des naissances en SP : 5,3 / an</a:t>
            </a:r>
          </a:p>
          <a:p>
            <a:pPr algn="just"/>
            <a:endParaRPr lang="fr-FR" sz="2600" b="1" kern="1200" dirty="0">
              <a:latin typeface="Calibri" charset="0"/>
            </a:endParaRPr>
          </a:p>
          <a:p>
            <a:pPr algn="just"/>
            <a:r>
              <a:rPr lang="fr-FR" sz="2600" kern="1200" dirty="0">
                <a:latin typeface="Calibri" charset="0"/>
              </a:rPr>
              <a:t>Anomalies chromosomiques au 1</a:t>
            </a:r>
            <a:r>
              <a:rPr lang="fr-FR" sz="2600" kern="1200" baseline="30000" dirty="0">
                <a:latin typeface="Calibri" charset="0"/>
              </a:rPr>
              <a:t>er</a:t>
            </a:r>
            <a:r>
              <a:rPr lang="fr-FR" sz="2600" kern="1200" dirty="0">
                <a:latin typeface="Calibri" charset="0"/>
              </a:rPr>
              <a:t> plan, puis cardiopathies et anomalies neurologiques</a:t>
            </a:r>
          </a:p>
          <a:p>
            <a:pPr algn="just"/>
            <a:endParaRPr lang="fr-FR" sz="2600" b="1" kern="1200" dirty="0">
              <a:latin typeface="Calibri" charset="0"/>
            </a:endParaRPr>
          </a:p>
          <a:p>
            <a:pPr algn="just"/>
            <a:r>
              <a:rPr lang="fr-FR" sz="2600" kern="1200" dirty="0">
                <a:latin typeface="Calibri" charset="0"/>
              </a:rPr>
              <a:t>Influence estimée du discours et du comportement des praticiens sur la décision du couple : 2,5/5</a:t>
            </a:r>
          </a:p>
          <a:p>
            <a:pPr algn="just">
              <a:buFont typeface="Arial" charset="0"/>
              <a:buNone/>
            </a:pPr>
            <a:endParaRPr lang="fr-FR" sz="2600" b="1" kern="1200" dirty="0">
              <a:latin typeface="Calibri" charset="0"/>
            </a:endParaRPr>
          </a:p>
          <a:p>
            <a:pPr algn="just"/>
            <a:r>
              <a:rPr lang="fr-FR" sz="2600" kern="1200" dirty="0">
                <a:latin typeface="Calibri" charset="0"/>
              </a:rPr>
              <a:t>Motifs de non-demande d</a:t>
            </a:r>
            <a:r>
              <a:rPr lang="fr-FR" sz="2600" dirty="0">
                <a:latin typeface="Calibri" charset="0"/>
              </a:rPr>
              <a:t>’</a:t>
            </a:r>
            <a:r>
              <a:rPr lang="fr-FR" sz="2600" kern="1200" dirty="0">
                <a:latin typeface="Calibri" charset="0"/>
              </a:rPr>
              <a:t>IMG: </a:t>
            </a:r>
          </a:p>
          <a:p>
            <a:pPr lvl="1" algn="just"/>
            <a:r>
              <a:rPr lang="fr-FR" sz="2100" dirty="0">
                <a:latin typeface="Calibri" charset="0"/>
              </a:rPr>
              <a:t>choix religieux</a:t>
            </a:r>
          </a:p>
          <a:p>
            <a:pPr lvl="1" algn="just"/>
            <a:r>
              <a:rPr lang="fr-FR" sz="2100" dirty="0">
                <a:latin typeface="Calibri" charset="0"/>
              </a:rPr>
              <a:t>convictions personnelles</a:t>
            </a:r>
          </a:p>
          <a:p>
            <a:pPr lvl="1" algn="just"/>
            <a:endParaRPr lang="fr-FR" sz="2200" kern="1200" dirty="0">
              <a:latin typeface="Calibri" charset="0"/>
            </a:endParaRPr>
          </a:p>
          <a:p>
            <a:endParaRPr lang="fr-FR" kern="1200" dirty="0">
              <a:latin typeface="Calibri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8285-7743-094E-A255-64613928D8EA}" type="slidenum">
              <a:rPr lang="fr-FR" smtClean="0"/>
              <a:t>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585801" y="6305550"/>
            <a:ext cx="5024799" cy="476250"/>
          </a:xfrm>
        </p:spPr>
        <p:txBody>
          <a:bodyPr/>
          <a:lstStyle/>
          <a:p>
            <a:r>
              <a:rPr lang="fr-FR" dirty="0"/>
              <a:t>Les obstétriciens face aux poursuites de grossesse avec pathologie </a:t>
            </a:r>
            <a:r>
              <a:rPr lang="fr-FR" dirty="0" err="1"/>
              <a:t>foetale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8729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>
            <a:spLocks noChangeArrowheads="1"/>
          </p:cNvSpPr>
          <p:nvPr/>
        </p:nvSpPr>
        <p:spPr bwMode="auto">
          <a:xfrm>
            <a:off x="1473439" y="724436"/>
            <a:ext cx="602738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fr-FR" sz="2600" u="sng" kern="1200" dirty="0"/>
              <a:t>L</a:t>
            </a:r>
            <a:r>
              <a:rPr lang="fr-FR" sz="2600" u="sng" dirty="0"/>
              <a:t>’</a:t>
            </a:r>
            <a:r>
              <a:rPr lang="fr-FR" sz="2600" u="sng" kern="1200" dirty="0"/>
              <a:t>organisation de ces prises en charge: </a:t>
            </a:r>
          </a:p>
        </p:txBody>
      </p:sp>
      <p:sp>
        <p:nvSpPr>
          <p:cNvPr id="5" name="Espace réservé du contenu 1">
            <a:extLst>
              <a:ext uri="{FF2B5EF4-FFF2-40B4-BE49-F238E27FC236}">
                <a16:creationId xmlns:a16="http://schemas.microsoft.com/office/drawing/2014/main" id="{DEC6136A-0579-4F3D-A647-85DD37B0E2D6}"/>
              </a:ext>
            </a:extLst>
          </p:cNvPr>
          <p:cNvSpPr>
            <a:spLocks noGrp="1"/>
          </p:cNvSpPr>
          <p:nvPr/>
        </p:nvSpPr>
        <p:spPr>
          <a:xfrm>
            <a:off x="1473439" y="1722782"/>
            <a:ext cx="7306125" cy="466034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fr-FR" sz="2600" kern="1200" dirty="0">
                <a:latin typeface="Calibri" charset="0"/>
              </a:rPr>
              <a:t>Pour 40,7% : PEC encadrées par des protocoles</a:t>
            </a:r>
          </a:p>
          <a:p>
            <a:pPr algn="just">
              <a:buFont typeface="Arial" charset="0"/>
              <a:buNone/>
            </a:pPr>
            <a:r>
              <a:rPr lang="fr-FR" sz="2600" b="1" kern="1200" dirty="0">
                <a:latin typeface="Calibri" charset="0"/>
              </a:rPr>
              <a:t> </a:t>
            </a:r>
          </a:p>
          <a:p>
            <a:pPr algn="just"/>
            <a:r>
              <a:rPr lang="fr-FR" sz="2600" kern="1200" dirty="0">
                <a:latin typeface="Calibri" charset="0"/>
              </a:rPr>
              <a:t>Pour 79,4% : PEC pluridisciplinaires avec discussions en RCP </a:t>
            </a:r>
          </a:p>
          <a:p>
            <a:pPr algn="just"/>
            <a:endParaRPr lang="fr-FR" sz="2600" kern="1200" dirty="0">
              <a:latin typeface="Calibri" charset="0"/>
            </a:endParaRPr>
          </a:p>
          <a:p>
            <a:pPr algn="just"/>
            <a:r>
              <a:rPr lang="fr-FR" sz="2600" kern="1200" dirty="0">
                <a:latin typeface="Calibri" charset="0"/>
              </a:rPr>
              <a:t>Consentement éclairé signé par le couple systématiquement dans 12,5% des cas</a:t>
            </a:r>
          </a:p>
          <a:p>
            <a:pPr algn="just"/>
            <a:endParaRPr lang="fr-FR" sz="2600" kern="1200" dirty="0">
              <a:latin typeface="Calibri" charset="0"/>
            </a:endParaRPr>
          </a:p>
          <a:p>
            <a:pPr algn="just"/>
            <a:r>
              <a:rPr lang="fr-FR" sz="2600" kern="1200" dirty="0">
                <a:latin typeface="Calibri" charset="0"/>
              </a:rPr>
              <a:t>Pour 95%, consignes de PEC du nouveau-né regroupées dans le dossier médical de la mère</a:t>
            </a:r>
          </a:p>
          <a:p>
            <a:pPr algn="just">
              <a:buFont typeface="Arial" charset="0"/>
              <a:buNone/>
            </a:pPr>
            <a:endParaRPr lang="fr-FR" sz="2300" b="1" kern="1200" dirty="0">
              <a:latin typeface="Calibri" charset="0"/>
            </a:endParaRPr>
          </a:p>
          <a:p>
            <a:pPr algn="just"/>
            <a:r>
              <a:rPr lang="fr-FR" sz="2600" kern="1200" dirty="0">
                <a:latin typeface="Calibri" charset="0"/>
              </a:rPr>
              <a:t>30% ne connaissent pas les ressources en SP à leur disposition</a:t>
            </a:r>
            <a:endParaRPr lang="fr-FR" sz="2300" kern="1200" dirty="0">
              <a:latin typeface="Calibri" charset="0"/>
            </a:endParaRPr>
          </a:p>
          <a:p>
            <a:endParaRPr lang="fr-FR" kern="1200" dirty="0">
              <a:latin typeface="Calibri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8285-7743-094E-A255-64613928D8EA}" type="slidenum">
              <a:rPr lang="fr-FR" smtClean="0"/>
              <a:t>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594101" y="6305550"/>
            <a:ext cx="5016499" cy="476250"/>
          </a:xfrm>
        </p:spPr>
        <p:txBody>
          <a:bodyPr/>
          <a:lstStyle/>
          <a:p>
            <a:r>
              <a:rPr lang="fr-FR" dirty="0"/>
              <a:t>Les obstétriciens face aux poursuites de grossesse avec pathologie </a:t>
            </a:r>
            <a:r>
              <a:rPr lang="fr-FR" dirty="0" err="1"/>
              <a:t>foetale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84594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>
            <a:spLocks noChangeArrowheads="1"/>
          </p:cNvSpPr>
          <p:nvPr/>
        </p:nvSpPr>
        <p:spPr bwMode="auto">
          <a:xfrm>
            <a:off x="1740036" y="716467"/>
            <a:ext cx="4176713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sz="2600" u="sng" kern="1200" dirty="0"/>
              <a:t>L</a:t>
            </a:r>
            <a:r>
              <a:rPr lang="fr-FR" sz="2600" u="sng" dirty="0"/>
              <a:t>’</a:t>
            </a:r>
            <a:r>
              <a:rPr lang="fr-FR" sz="2600" u="sng" kern="1200" dirty="0"/>
              <a:t>IMG sans </a:t>
            </a:r>
            <a:r>
              <a:rPr lang="fr-FR" sz="2600" u="sng" kern="1200" dirty="0" err="1"/>
              <a:t>fœticide</a:t>
            </a:r>
            <a:r>
              <a:rPr lang="fr-FR" sz="2600" u="sng" kern="1200" dirty="0"/>
              <a:t>: </a:t>
            </a:r>
          </a:p>
        </p:txBody>
      </p:sp>
      <p:sp>
        <p:nvSpPr>
          <p:cNvPr id="3" name="Espace réservé du contenu 1"/>
          <p:cNvSpPr>
            <a:spLocks noGrp="1" noChangeArrowheads="1"/>
          </p:cNvSpPr>
          <p:nvPr/>
        </p:nvSpPr>
        <p:spPr bwMode="auto">
          <a:xfrm>
            <a:off x="1740036" y="1681238"/>
            <a:ext cx="7076901" cy="4460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just"/>
            <a:r>
              <a:rPr lang="fr-FR" sz="2400" kern="1200" dirty="0">
                <a:latin typeface="Calibri" charset="0"/>
              </a:rPr>
              <a:t>7,5% ne connaissaient pas cette pratique</a:t>
            </a:r>
          </a:p>
          <a:p>
            <a:pPr algn="just"/>
            <a:r>
              <a:rPr lang="fr-FR" sz="2400" kern="1200" dirty="0">
                <a:latin typeface="Calibri" charset="0"/>
              </a:rPr>
              <a:t>34% ne le proposaient jamais, 29,5% accompagnaient une demande spontanée</a:t>
            </a:r>
          </a:p>
          <a:p>
            <a:pPr algn="just"/>
            <a:r>
              <a:rPr lang="fr-FR" sz="2400" kern="1200" dirty="0">
                <a:latin typeface="Calibri" charset="0"/>
              </a:rPr>
              <a:t>PEC discutées en RCP : accueil et accompagnement du nouveau-né </a:t>
            </a:r>
          </a:p>
          <a:p>
            <a:pPr algn="just"/>
            <a:r>
              <a:rPr lang="fr-FR" sz="2400" kern="1200" dirty="0">
                <a:latin typeface="Calibri" charset="0"/>
              </a:rPr>
              <a:t>Absence d</a:t>
            </a:r>
            <a:r>
              <a:rPr lang="fr-FR" sz="2400" dirty="0">
                <a:latin typeface="Calibri" charset="0"/>
              </a:rPr>
              <a:t>’</a:t>
            </a:r>
            <a:r>
              <a:rPr lang="fr-FR" sz="2400" kern="1200" dirty="0">
                <a:latin typeface="Calibri" charset="0"/>
              </a:rPr>
              <a:t>anticipation, refus d</a:t>
            </a:r>
            <a:r>
              <a:rPr lang="fr-FR" sz="2400" dirty="0">
                <a:latin typeface="Calibri" charset="0"/>
              </a:rPr>
              <a:t>’</a:t>
            </a:r>
            <a:r>
              <a:rPr lang="fr-FR" sz="2400" kern="1200" dirty="0">
                <a:latin typeface="Calibri" charset="0"/>
              </a:rPr>
              <a:t>une telle pratique</a:t>
            </a:r>
          </a:p>
          <a:p>
            <a:pPr algn="just"/>
            <a:r>
              <a:rPr lang="fr-FR" sz="2400" kern="1200" dirty="0">
                <a:latin typeface="Calibri" charset="0"/>
              </a:rPr>
              <a:t>Motif de refus : </a:t>
            </a:r>
          </a:p>
          <a:p>
            <a:pPr lvl="1" algn="just"/>
            <a:r>
              <a:rPr lang="fr-FR" sz="1900" kern="1200" dirty="0">
                <a:latin typeface="Calibri" charset="0"/>
              </a:rPr>
              <a:t>méconnaissance de la pratique, </a:t>
            </a:r>
          </a:p>
          <a:p>
            <a:pPr lvl="1" algn="just"/>
            <a:r>
              <a:rPr lang="fr-FR" sz="1900" kern="1200" dirty="0">
                <a:latin typeface="Calibri" charset="0"/>
              </a:rPr>
              <a:t>limiter les souffrances, </a:t>
            </a:r>
          </a:p>
          <a:p>
            <a:pPr lvl="1" algn="just"/>
            <a:r>
              <a:rPr lang="fr-FR" sz="1900" kern="1200" dirty="0">
                <a:latin typeface="Calibri" charset="0"/>
              </a:rPr>
              <a:t>incertitude quant à la durée de survie </a:t>
            </a:r>
          </a:p>
          <a:p>
            <a:endParaRPr lang="fr-FR" kern="1200" dirty="0">
              <a:latin typeface="Calibri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48285-7743-094E-A255-64613928D8EA}" type="slidenum">
              <a:rPr lang="fr-FR" smtClean="0"/>
              <a:t>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569200" y="6305550"/>
            <a:ext cx="5041400" cy="476250"/>
          </a:xfrm>
        </p:spPr>
        <p:txBody>
          <a:bodyPr/>
          <a:lstStyle/>
          <a:p>
            <a:r>
              <a:rPr lang="fr-FR" dirty="0"/>
              <a:t>Les obstétriciens face aux poursuites de grossesse avec pathologie </a:t>
            </a:r>
            <a:r>
              <a:rPr lang="fr-FR" dirty="0" err="1"/>
              <a:t>foetale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178185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79</TotalTime>
  <Words>942</Words>
  <Application>Microsoft Office PowerPoint</Application>
  <PresentationFormat>Affichage à l'écran (4:3)</PresentationFormat>
  <Paragraphs>161</Paragraphs>
  <Slides>17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5" baseType="lpstr">
      <vt:lpstr>MS Gothic</vt:lpstr>
      <vt:lpstr>Arial</vt:lpstr>
      <vt:lpstr>Calibri</vt:lpstr>
      <vt:lpstr>Gill Sans MT</vt:lpstr>
      <vt:lpstr>Verdana</vt:lpstr>
      <vt:lpstr>Wingdings</vt:lpstr>
      <vt:lpstr>Wingdings 2</vt:lpstr>
      <vt:lpstr>Solstice</vt:lpstr>
      <vt:lpstr>Les obstétriciens français face aux choix des parents de poursuivre la grossesse après l’annonce d’une pathologie fœtale d’une particulière gravité. </vt:lpstr>
      <vt:lpstr>Pourquoi ce travail? </vt:lpstr>
      <vt:lpstr>Méthode:</vt:lpstr>
      <vt:lpstr>Présentation PowerPoint</vt:lpstr>
      <vt:lpstr>Résultats: </vt:lpstr>
      <vt:lpstr>Présentation PowerPoint</vt:lpstr>
      <vt:lpstr>Présentation PowerPoint</vt:lpstr>
      <vt:lpstr>Présentation PowerPoint</vt:lpstr>
      <vt:lpstr>Présentation PowerPoint</vt:lpstr>
      <vt:lpstr>Résultats: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Conclusion: </vt:lpstr>
      <vt:lpstr>Merci de votre attention 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obstétriciens français face aux choix des parents de poursuivre la grossesse après l’annonce d’une pathologie fœtale d’une particulière gravité.</dc:title>
  <dc:creator>jean marie arlot</dc:creator>
  <cp:lastModifiedBy>Emmanuelle Vanbesien</cp:lastModifiedBy>
  <cp:revision>11</cp:revision>
  <dcterms:created xsi:type="dcterms:W3CDTF">2018-09-22T14:31:42Z</dcterms:created>
  <dcterms:modified xsi:type="dcterms:W3CDTF">2019-10-14T06:41:56Z</dcterms:modified>
</cp:coreProperties>
</file>