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75" r:id="rId2"/>
  </p:sldMasterIdLst>
  <p:notesMasterIdLst>
    <p:notesMasterId r:id="rId61"/>
  </p:notesMasterIdLst>
  <p:handoutMasterIdLst>
    <p:handoutMasterId r:id="rId62"/>
  </p:handoutMasterIdLst>
  <p:sldIdLst>
    <p:sldId id="257" r:id="rId3"/>
    <p:sldId id="329" r:id="rId4"/>
    <p:sldId id="376" r:id="rId5"/>
    <p:sldId id="377" r:id="rId6"/>
    <p:sldId id="378" r:id="rId7"/>
    <p:sldId id="379" r:id="rId8"/>
    <p:sldId id="380" r:id="rId9"/>
    <p:sldId id="383" r:id="rId10"/>
    <p:sldId id="385" r:id="rId11"/>
    <p:sldId id="388" r:id="rId12"/>
    <p:sldId id="390" r:id="rId13"/>
    <p:sldId id="327" r:id="rId14"/>
    <p:sldId id="382" r:id="rId15"/>
    <p:sldId id="389" r:id="rId16"/>
    <p:sldId id="258" r:id="rId17"/>
    <p:sldId id="347" r:id="rId18"/>
    <p:sldId id="315" r:id="rId19"/>
    <p:sldId id="316" r:id="rId20"/>
    <p:sldId id="319" r:id="rId21"/>
    <p:sldId id="317" r:id="rId22"/>
    <p:sldId id="394" r:id="rId23"/>
    <p:sldId id="259" r:id="rId24"/>
    <p:sldId id="395" r:id="rId25"/>
    <p:sldId id="396" r:id="rId26"/>
    <p:sldId id="397" r:id="rId27"/>
    <p:sldId id="398" r:id="rId28"/>
    <p:sldId id="399" r:id="rId29"/>
    <p:sldId id="400" r:id="rId30"/>
    <p:sldId id="401" r:id="rId31"/>
    <p:sldId id="402" r:id="rId32"/>
    <p:sldId id="403" r:id="rId33"/>
    <p:sldId id="404" r:id="rId34"/>
    <p:sldId id="405" r:id="rId35"/>
    <p:sldId id="406" r:id="rId36"/>
    <p:sldId id="407" r:id="rId37"/>
    <p:sldId id="408" r:id="rId38"/>
    <p:sldId id="409" r:id="rId39"/>
    <p:sldId id="410" r:id="rId40"/>
    <p:sldId id="411" r:id="rId41"/>
    <p:sldId id="412" r:id="rId42"/>
    <p:sldId id="413" r:id="rId43"/>
    <p:sldId id="414" r:id="rId44"/>
    <p:sldId id="415" r:id="rId45"/>
    <p:sldId id="416" r:id="rId46"/>
    <p:sldId id="417" r:id="rId47"/>
    <p:sldId id="418" r:id="rId48"/>
    <p:sldId id="421" r:id="rId49"/>
    <p:sldId id="426" r:id="rId50"/>
    <p:sldId id="427" r:id="rId51"/>
    <p:sldId id="429" r:id="rId52"/>
    <p:sldId id="431" r:id="rId53"/>
    <p:sldId id="428" r:id="rId54"/>
    <p:sldId id="422" r:id="rId55"/>
    <p:sldId id="423" r:id="rId56"/>
    <p:sldId id="424" r:id="rId57"/>
    <p:sldId id="425" r:id="rId58"/>
    <p:sldId id="419" r:id="rId59"/>
    <p:sldId id="420" r:id="rId60"/>
  </p:sldIdLst>
  <p:sldSz cx="9144000" cy="5143500" type="screen16x9"/>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deboncoeur, Chris" initials="VC"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BBBD"/>
    <a:srgbClr val="1FBDBE"/>
    <a:srgbClr val="FFFFFF"/>
    <a:srgbClr val="F79646"/>
    <a:srgbClr val="B5B5B5"/>
    <a:srgbClr val="202020"/>
    <a:srgbClr val="FF6600"/>
    <a:srgbClr val="5E66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00" autoAdjust="0"/>
    <p:restoredTop sz="73968" autoAdjust="0"/>
  </p:normalViewPr>
  <p:slideViewPr>
    <p:cSldViewPr snapToGrid="0" snapToObjects="1">
      <p:cViewPr varScale="1">
        <p:scale>
          <a:sx n="71" d="100"/>
          <a:sy n="71" d="100"/>
        </p:scale>
        <p:origin x="1572" y="6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8" d="100"/>
          <a:sy n="88" d="100"/>
        </p:scale>
        <p:origin x="-3822" y="-120"/>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9-26T10:39:23.197" idx="1">
    <p:pos x="10" y="10"/>
    <p:text>might suggest mentioning the names of these 2. (You did not in grand rounds)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9-26T10:41:39.708" idx="2">
    <p:pos x="10" y="10"/>
    <p:text>Might consider framing this as "In LMIC descriptors of care collinde.  What would be treated in developed countreis is not, so supportive care provided may be called palliative, complex, supportive...."</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7E9D1A68-A8A6-401D-B245-CB16D18EC89B}" type="datetimeFigureOut">
              <a:rPr lang="en-US" smtClean="0"/>
              <a:t>10/14/2019</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2ECAF0EC-4E3C-4563-8FAC-9EA6D958AFC8}" type="slidenum">
              <a:rPr lang="en-US" smtClean="0"/>
              <a:t>‹N°›</a:t>
            </a:fld>
            <a:endParaRPr lang="en-US"/>
          </a:p>
        </p:txBody>
      </p:sp>
    </p:spTree>
    <p:extLst>
      <p:ext uri="{BB962C8B-B14F-4D97-AF65-F5344CB8AC3E}">
        <p14:creationId xmlns:p14="http://schemas.microsoft.com/office/powerpoint/2010/main" val="31182739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8E6C8346-9E09-EA46-AFA1-26F6FE723B6C}" type="datetimeFigureOut">
              <a:rPr lang="en-US" smtClean="0"/>
              <a:pPr/>
              <a:t>10/14/2019</a:t>
            </a:fld>
            <a:endParaRPr lang="en-US"/>
          </a:p>
        </p:txBody>
      </p:sp>
      <p:sp>
        <p:nvSpPr>
          <p:cNvPr id="4" name="Slide Image Placeholder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B55C6F2A-8736-3548-AB9D-77ED868A2FB5}" type="slidenum">
              <a:rPr lang="en-US" smtClean="0"/>
              <a:pPr/>
              <a:t>‹N°›</a:t>
            </a:fld>
            <a:endParaRPr lang="en-US"/>
          </a:p>
        </p:txBody>
      </p:sp>
    </p:spTree>
    <p:extLst>
      <p:ext uri="{BB962C8B-B14F-4D97-AF65-F5344CB8AC3E}">
        <p14:creationId xmlns:p14="http://schemas.microsoft.com/office/powerpoint/2010/main" val="27218784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Bonjour, aujourd’hui je vais vous parler </a:t>
            </a:r>
            <a:r>
              <a:rPr lang="fr-CA"/>
              <a:t>des besoins </a:t>
            </a:r>
            <a:r>
              <a:rPr lang="fr-CA" dirty="0"/>
              <a:t>et d</a:t>
            </a:r>
            <a:r>
              <a:rPr lang="fr-CA" noProof="0" dirty="0" err="1"/>
              <a:t>éfis</a:t>
            </a:r>
            <a:r>
              <a:rPr lang="fr-CA" noProof="0" dirty="0"/>
              <a:t> des soins palliatifs pédiatriques offerts aux personnes réfugiées et marginalisées.</a:t>
            </a:r>
            <a:endParaRPr lang="fr-CA"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1</a:t>
            </a:fld>
            <a:endParaRPr lang="en-US"/>
          </a:p>
        </p:txBody>
      </p:sp>
    </p:spTree>
    <p:extLst>
      <p:ext uri="{BB962C8B-B14F-4D97-AF65-F5344CB8AC3E}">
        <p14:creationId xmlns:p14="http://schemas.microsoft.com/office/powerpoint/2010/main" val="2844474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es gens demandent souvent «Comment est-il possible de garantir des soins palliatifs dans une crise humanitaire en l'absence de soins curatifs de base?» N'est-ce pas un luxe? Et ici, il y a une hypothèse sous-jacente qui dit que sauver des vies et soulager les souffrances de deux manières différentes et que choisir plus d'un, équivaut moins à l'autre.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Mais ceci est une fausse dichotomie, puisque ces deux éléments ne s’excluent pas mutuellement. Il est possible et préférable de développer des programmes de santé intégrant ces deux programmes. Car ce ne sont pas seulement les patients mourants qui ont besoin de soulagement de la souffrance.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En effet, les auteurs de l’éditorial, dont j’ai déjà mentionné quelques diapositives, expliquent qu’une fois qu’une organisation particulière a décidé de réaliser un programme de santé dans une situation de crise particulière, les décisions concernant les besoins du patient sont réellement prises au niveau d’une rencontre clinique individuelle. Ainsi, un programme de santé individuel peut et doit être équipé pour dispenser les deux types de soins.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De plus, ce ne sont pas seulement les patients qui meurent, qui devraient être soulagés de souffrir 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L’importance extrême accordée à la sauvegarde des vies a en fait réduit à néant toutes les possibilités d’aborder d’autres objectifs (comme les soins palliatifs) dans le domaine de la santé humanitaire.</a:t>
            </a: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People often ask “How is it possible to ensure palliative care in a humanitarian crisis in the absence of basic curative care” Isn't that a luxury? And here there is an underlying assumption that saving lives and relieving suffering two separate options and that choosing more of one, equals less of the other. </a:t>
            </a:r>
          </a:p>
          <a:p>
            <a:endParaRPr lang="en-CA" dirty="0"/>
          </a:p>
          <a:p>
            <a:r>
              <a:rPr lang="en-CA" dirty="0"/>
              <a:t>But this is a false dichotomy, since these two are not actually mutually exclusive. It is feasible and preferable to develop health programs which integrate these two. Because it is not only the dying patients who need relief of suffering.</a:t>
            </a:r>
          </a:p>
          <a:p>
            <a:endParaRPr lang="en-CA" dirty="0"/>
          </a:p>
          <a:p>
            <a:r>
              <a:rPr lang="en-CA" dirty="0"/>
              <a:t>Indeed the authors of the editorial,  I mentioned a few slides earlier, explain that once a particular organization has decided to do a health program in a particular crisis situation, the decisions about a patient’s needs are really made at the level of an individual clinical encounter, and so an individual health program can and should be equipped to delivery both types of care.  </a:t>
            </a:r>
          </a:p>
          <a:p>
            <a:endParaRPr lang="en-CA" dirty="0"/>
          </a:p>
          <a:p>
            <a:r>
              <a:rPr lang="en-CA" dirty="0"/>
              <a:t>Additionally, it’s not just patients who are dying, who should have relief of </a:t>
            </a:r>
            <a:r>
              <a:rPr lang="en-CA" dirty="0" err="1"/>
              <a:t>suffereing</a:t>
            </a:r>
            <a:r>
              <a:rPr lang="en-CA" dirty="0"/>
              <a:t>.</a:t>
            </a:r>
          </a:p>
          <a:p>
            <a:endParaRPr lang="en-CA" dirty="0"/>
          </a:p>
          <a:p>
            <a:r>
              <a:rPr lang="en-CA" dirty="0"/>
              <a:t>The extreme focus on saving lives has in fact been squeezing out any opportunities to address other objectives (like palliative care) in the humanitarian health sphere. </a:t>
            </a:r>
          </a:p>
        </p:txBody>
      </p:sp>
      <p:sp>
        <p:nvSpPr>
          <p:cNvPr id="4" name="Slide Number Placeholder 3"/>
          <p:cNvSpPr>
            <a:spLocks noGrp="1"/>
          </p:cNvSpPr>
          <p:nvPr>
            <p:ph type="sldNum" sz="quarter" idx="5"/>
          </p:nvPr>
        </p:nvSpPr>
        <p:spPr/>
        <p:txBody>
          <a:bodyPr/>
          <a:lstStyle/>
          <a:p>
            <a:fld id="{B55C6F2A-8736-3548-AB9D-77ED868A2FB5}" type="slidenum">
              <a:rPr lang="en-US" smtClean="0"/>
              <a:pPr/>
              <a:t>10</a:t>
            </a:fld>
            <a:endParaRPr lang="en-US"/>
          </a:p>
        </p:txBody>
      </p:sp>
    </p:spTree>
    <p:extLst>
      <p:ext uri="{BB962C8B-B14F-4D97-AF65-F5344CB8AC3E}">
        <p14:creationId xmlns:p14="http://schemas.microsoft.com/office/powerpoint/2010/main" val="1590016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La dichotomie palliative-curative est également amplifiée par le fait que le secteur se concentre sur les résultats quantifiables,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Des résultats mesurables sont nécessaires, notamment le nombre d’enfants traités pour une diarrhée (extrapolée au nombre d’enfants sauvés) ou le nombre d’enfants vaccinés contre la rougeole.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Et c'est souvent une exigence de financement.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Mais cela sert à renforcer le financement des interventions sanitaires axées sur des résultats qui ont des résultats très probants.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Ceux-ci orientent les organisations vers des interventions curatives et vitales plutôt que de soulager les souffrances lorsque les résultats sont souvent plus difficiles à mesurer.</a:t>
            </a: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The palliative- curative dichotomy is also amplified by the sector’s intense focus on Quantifiable results,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There is a need for measurable outcomes such as how many children were treated for diarrhea (which is extrapolated to how many children’s lives were saved) or the number of children vaccinated against measles.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And this is often a funding requirement.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But this serves to reinforces the financing of health interventions which focus on outputs which have very demonstrable outcomes.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These bias organizations toward curative and life-saving interventions over relieving suffering where outcomes are often more difficult to measure.</a:t>
            </a:r>
          </a:p>
        </p:txBody>
      </p:sp>
      <p:sp>
        <p:nvSpPr>
          <p:cNvPr id="4" name="Slide Number Placeholder 3"/>
          <p:cNvSpPr>
            <a:spLocks noGrp="1"/>
          </p:cNvSpPr>
          <p:nvPr>
            <p:ph type="sldNum" sz="quarter" idx="5"/>
          </p:nvPr>
        </p:nvSpPr>
        <p:spPr/>
        <p:txBody>
          <a:bodyPr/>
          <a:lstStyle/>
          <a:p>
            <a:fld id="{B55C6F2A-8736-3548-AB9D-77ED868A2FB5}" type="slidenum">
              <a:rPr lang="en-US" smtClean="0"/>
              <a:pPr/>
              <a:t>11</a:t>
            </a:fld>
            <a:endParaRPr lang="en-US"/>
          </a:p>
        </p:txBody>
      </p:sp>
    </p:spTree>
    <p:extLst>
      <p:ext uri="{BB962C8B-B14F-4D97-AF65-F5344CB8AC3E}">
        <p14:creationId xmlns:p14="http://schemas.microsoft.com/office/powerpoint/2010/main" val="2406176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MSF a également fait part dans un rapport de cette année d’une autre préoccupation, à savoir que «les organisations privilégient les« solutions faciles »en répondant aux besoins évidents et en accédant directement, plutôt que de dépasser leurs zones d’opérations régulières.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secteur humanitaire est de plus en plus professionnalisé, doté de ressources, organisé,</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mais il a du mal à suivre le rythme des demandes croissantes de crises humanitaires plus récurrentes et plus prolongées,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Ainsi, les organisations peuvent ne pas vouloir sortir de leurs domaines de connaissance et d'expertise établis.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Mais à mesure que les crises se prolongent, il devient plus important de s’attaquer aux maladies chroniques.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Je pense qu'il y a de l'espoir car le secteur est dynamique et habitué à s'adapter rapidement aux changements sur le terrain,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Donc, avec le plaidoyer et plus de preuves pour montrer l'ampleur du besoin, ces organisations peuvent changer.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L’expérience de mon équipe a été que ces organisations sont intéressées à écouter et à s’engager sur la question des soins palliatifs.</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concern raised by MSF in a report earlier this year was that "</a:t>
            </a:r>
            <a:r>
              <a:rPr lang="en-US" sz="1200" dirty="0" err="1"/>
              <a:t>Organisations</a:t>
            </a:r>
            <a:r>
              <a:rPr lang="en-US" sz="1200" dirty="0"/>
              <a:t> go for the ‘low-hanging fruit’ by responding where needs are evident and access straightforward, rather than moving beyond their areas of regular operations.”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humanitarian sector has become increasingly professionalized, well-resourced, organized,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it is struggling to keep pace with the growing demands of more recurrent and more protracted humanitarian crises,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organizations, may not want to step outside of their established areas of knowledge and expertise.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as crises become more protracted, addressing chronic conditions become more important.</a:t>
            </a:r>
          </a:p>
          <a:p>
            <a:endParaRPr lang="en-US" dirty="0"/>
          </a:p>
          <a:p>
            <a:r>
              <a:rPr lang="en-US" dirty="0"/>
              <a:t>I think that there is hope as the sector is dynamic and accustomed to adapting quickly to changes on the ground, </a:t>
            </a:r>
          </a:p>
          <a:p>
            <a:endParaRPr lang="en-US" dirty="0"/>
          </a:p>
          <a:p>
            <a:r>
              <a:rPr lang="en-US" dirty="0"/>
              <a:t>so with advocacy and more evidence to show the scope of the need, this organizations can change. </a:t>
            </a:r>
          </a:p>
          <a:p>
            <a:endParaRPr lang="en-US" dirty="0"/>
          </a:p>
          <a:p>
            <a:r>
              <a:rPr lang="en-US" dirty="0"/>
              <a:t>And my team’s experience has been that these organizations are interested to listen and engage on the issue of palliative care. </a:t>
            </a:r>
          </a:p>
        </p:txBody>
      </p:sp>
      <p:sp>
        <p:nvSpPr>
          <p:cNvPr id="4" name="Slide Number Placeholder 3"/>
          <p:cNvSpPr>
            <a:spLocks noGrp="1"/>
          </p:cNvSpPr>
          <p:nvPr>
            <p:ph type="sldNum" sz="quarter" idx="10"/>
          </p:nvPr>
        </p:nvSpPr>
        <p:spPr/>
        <p:txBody>
          <a:bodyPr/>
          <a:lstStyle/>
          <a:p>
            <a:fld id="{B55C6F2A-8736-3548-AB9D-77ED868A2FB5}" type="slidenum">
              <a:rPr lang="en-US" smtClean="0"/>
              <a:pPr/>
              <a:t>12</a:t>
            </a:fld>
            <a:endParaRPr lang="en-US"/>
          </a:p>
        </p:txBody>
      </p:sp>
    </p:spTree>
    <p:extLst>
      <p:ext uri="{BB962C8B-B14F-4D97-AF65-F5344CB8AC3E}">
        <p14:creationId xmlns:p14="http://schemas.microsoft.com/office/powerpoint/2010/main" val="2742730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À ce jour, peu d’organisations ont dispensé une formation en soins palliatifs ou recruté du personnel ayant une expertise dans ce domaine.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laissant aux organisations humanitaires une expérience ou une formation limitée dans ce domaine.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Les équipes médicales humanitaires, en particulier dans les milieux aigus, sont plus susceptibles d’inclure des experts en médecine d’urgence, en traumatologie et en chirurgie orthopédique.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Les soins palliatifs et la gestion des symptômes ne figurent pas dans la plupart des directives humanitaires médicales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Sans expertise en soins palliatifs dans les soins de santé humanitaires, les soins palliatifs ne sont pas intégrés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Les cliniciens sur le terrain prennent généralement beaucoup de décisions concernant les priorités concurrentes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Et s’ils n’ont pas d’expertise en soins palliatifs, ils n’en tiennent pas compte dans leur prise de décision.</a:t>
            </a: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To date, few organizations have provided </a:t>
            </a:r>
            <a:r>
              <a:rPr lang="en-CA" b="1" dirty="0"/>
              <a:t>training on palliative care or recruited staff who have expertise in this area</a:t>
            </a:r>
            <a:r>
              <a:rPr lang="en-CA"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leaving humanitarian organizations with limited experience or training in this domain.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Humanitarian medical teams, especially in acute settings, are more likely to include experts in emergency medicine, and trauma and orthopedic surgery </a:t>
            </a:r>
          </a:p>
          <a:p>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Palliative care and symptom management is not in most medical humanitarian  guidelines</a:t>
            </a:r>
            <a:endParaRPr lang="en-CA" sz="1200" b="0" i="0" kern="1200" dirty="0">
              <a:solidFill>
                <a:schemeClr val="tx1"/>
              </a:solidFill>
              <a:effectLst/>
              <a:latin typeface="+mn-lt"/>
              <a:ea typeface="+mn-ea"/>
              <a:cs typeface="+mn-cs"/>
            </a:endParaRPr>
          </a:p>
          <a:p>
            <a:endParaRPr lang="en-CA" dirty="0"/>
          </a:p>
          <a:p>
            <a:r>
              <a:rPr lang="en-CA" dirty="0"/>
              <a:t>Without no palliative care expertise in humanitarian health care, palliative care doesn't get incorporated</a:t>
            </a:r>
          </a:p>
          <a:p>
            <a:endParaRPr lang="en-CA" dirty="0"/>
          </a:p>
          <a:p>
            <a:r>
              <a:rPr lang="en-CA" dirty="0"/>
              <a:t>Clinicians on the field typically make a lot of the decisions about competing priorities</a:t>
            </a:r>
          </a:p>
          <a:p>
            <a:endParaRPr lang="en-CA" dirty="0"/>
          </a:p>
          <a:p>
            <a:r>
              <a:rPr lang="en-CA" dirty="0"/>
              <a:t>And if they don’t have palliative care expertise then they don’t consider this in their decision making. </a:t>
            </a:r>
          </a:p>
          <a:p>
            <a:endParaRPr lang="en-CA" dirty="0"/>
          </a:p>
          <a:p>
            <a:endParaRPr lang="en-CA" dirty="0"/>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13</a:t>
            </a:fld>
            <a:endParaRPr lang="en-US"/>
          </a:p>
        </p:txBody>
      </p:sp>
    </p:spTree>
    <p:extLst>
      <p:ext uri="{BB962C8B-B14F-4D97-AF65-F5344CB8AC3E}">
        <p14:creationId xmlns:p14="http://schemas.microsoft.com/office/powerpoint/2010/main" val="3553807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fr-FR" sz="1200" dirty="0"/>
              <a:t>On craint un manque de compréhension culturelle concernant les soins de fin de vie dans les organisations humanitaires</a:t>
            </a:r>
          </a:p>
          <a:p>
            <a:endParaRPr lang="fr-FR" sz="1200" dirty="0"/>
          </a:p>
          <a:p>
            <a:r>
              <a:rPr lang="fr-FR" sz="1200" dirty="0"/>
              <a:t>Les travailleurs humanitaires venant de l'extérieur de la communauté sont peu susceptibles d'avoir une compréhension approfondie des pratiques culturelles locales, ce qui amène certains à poser la question suivante:</a:t>
            </a:r>
          </a:p>
          <a:p>
            <a:endParaRPr lang="fr-FR" sz="1200" dirty="0"/>
          </a:p>
          <a:p>
            <a:r>
              <a:rPr lang="fr-FR" sz="1200" dirty="0"/>
              <a:t>Les soins palliatifs doivent-ils être laissés aux communautés locales et aux prestataires de soins locaux?</a:t>
            </a:r>
          </a:p>
          <a:p>
            <a:endParaRPr lang="fr-FR" sz="1200" dirty="0"/>
          </a:p>
          <a:p>
            <a:r>
              <a:rPr lang="fr-FR" sz="1200" dirty="0"/>
              <a:t>Mais en réalité, il s’agit de communautés en crise qui ont besoin de soutien supplémentaire.</a:t>
            </a:r>
          </a:p>
          <a:p>
            <a:endParaRPr lang="fr-FR" sz="1200" dirty="0"/>
          </a:p>
          <a:p>
            <a:r>
              <a:rPr lang="fr-FR" sz="1200" dirty="0"/>
              <a:t>Nous savons qu'il existe des principes et des modes de fonctionnement communs qui permettent aux soins d'être culturellement appropriés et respectueux.</a:t>
            </a:r>
          </a:p>
          <a:p>
            <a:endParaRPr lang="fr-FR" sz="1200" dirty="0"/>
          </a:p>
          <a:p>
            <a:r>
              <a:rPr lang="fr-FR" sz="1200" dirty="0"/>
              <a:t>Et la majorité du personnel embauché par les acteurs de la santé humanitaire sont en fait des locaux, de sorte qu'ils peuvent être extrêmement utiles pour guider les professionnels de la santé qui ne sont pas familiers avec la culture locale</a:t>
            </a:r>
            <a:endParaRPr lang="en-CA" sz="1200" dirty="0"/>
          </a:p>
          <a:p>
            <a:endParaRPr lang="en-CA" sz="1200" dirty="0"/>
          </a:p>
          <a:p>
            <a:r>
              <a:rPr lang="en-CA" sz="1200" dirty="0"/>
              <a:t>There is a fear about a lack of </a:t>
            </a:r>
            <a:r>
              <a:rPr lang="en-CA" sz="1200" b="1" dirty="0"/>
              <a:t>cultural understanding about end of life care </a:t>
            </a:r>
            <a:r>
              <a:rPr lang="en-CA" sz="1200" dirty="0"/>
              <a:t>in humanitarian organizations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dirty="0"/>
              <a:t>Humanitarian workers who come from outside a community, are unlikely to have in-depth understanding of local cultural practices, leading some to ask,</a:t>
            </a:r>
            <a:endParaRPr lang="en-CA" sz="1400" dirty="0"/>
          </a:p>
          <a:p>
            <a:endParaRPr lang="en-CA" sz="1200" dirty="0"/>
          </a:p>
          <a:p>
            <a:r>
              <a:rPr lang="en-CA" sz="1200" dirty="0"/>
              <a:t>Should palliative care should be left to local communities and local care providers? </a:t>
            </a:r>
          </a:p>
          <a:p>
            <a:endParaRPr lang="en-CA" sz="1200" dirty="0"/>
          </a:p>
          <a:p>
            <a:r>
              <a:rPr lang="en-CA" sz="1200" dirty="0"/>
              <a:t>But in reality, these are communities in crisis, and need additionally supports.</a:t>
            </a:r>
          </a:p>
          <a:p>
            <a:endParaRPr lang="en-CA" sz="1200" dirty="0"/>
          </a:p>
          <a:p>
            <a:r>
              <a:rPr lang="en-CA" sz="1200" dirty="0"/>
              <a:t>We know that there are common principles and ways of operating which allow care to be culturally appropriate and respectful.</a:t>
            </a:r>
          </a:p>
          <a:p>
            <a:endParaRPr lang="en-CA" sz="1200" dirty="0"/>
          </a:p>
          <a:p>
            <a:r>
              <a:rPr lang="en-CA" sz="1200" dirty="0"/>
              <a:t>And, the majority of staff hired by humanitarian health actors are actually locals, so they can be extremely helpful in guiding those health care professionals who are not familiar with the local culture</a:t>
            </a:r>
          </a:p>
          <a:p>
            <a:endParaRPr lang="en-CA"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14</a:t>
            </a:fld>
            <a:endParaRPr lang="en-US"/>
          </a:p>
        </p:txBody>
      </p:sp>
    </p:spTree>
    <p:extLst>
      <p:ext uri="{BB962C8B-B14F-4D97-AF65-F5344CB8AC3E}">
        <p14:creationId xmlns:p14="http://schemas.microsoft.com/office/powerpoint/2010/main" val="353530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Maintenant, je veux discuter de la crise des réfugiés </a:t>
            </a:r>
            <a:r>
              <a:rPr lang="fr-FR" dirty="0" err="1"/>
              <a:t>rohingyas</a:t>
            </a:r>
            <a:r>
              <a:rPr lang="fr-FR" dirty="0"/>
              <a:t> au Bangladesh, pour donner des exemples de la façon dont nous avons pu surmonter certains de ces obstacles et réussir à fournir des soins palliatifs.</a:t>
            </a:r>
          </a:p>
          <a:p>
            <a:endParaRPr lang="fr-FR" dirty="0"/>
          </a:p>
          <a:p>
            <a:r>
              <a:rPr lang="fr-FR" dirty="0"/>
              <a:t>Entre août et novembre 2017, une offensive militaire a contraint 900 000 personnes, pour la plupart des musulmans </a:t>
            </a:r>
            <a:r>
              <a:rPr lang="fr-FR" dirty="0" err="1"/>
              <a:t>rohingyas</a:t>
            </a:r>
            <a:r>
              <a:rPr lang="fr-FR" dirty="0"/>
              <a:t>, à fuir l'État de </a:t>
            </a:r>
            <a:r>
              <a:rPr lang="fr-FR" dirty="0" err="1"/>
              <a:t>Rakhine</a:t>
            </a:r>
            <a:r>
              <a:rPr lang="fr-FR" dirty="0"/>
              <a:t>, au Myanmar, dans le district de </a:t>
            </a:r>
            <a:r>
              <a:rPr lang="fr-FR" dirty="0" err="1"/>
              <a:t>Cox's</a:t>
            </a:r>
            <a:r>
              <a:rPr lang="fr-FR" dirty="0"/>
              <a:t> Bazar, au Bangladesh. Beaucoup ont été témoins du meurtre de membres de leur famille ou de graves blessures causées par les attaques violentes.</a:t>
            </a:r>
            <a:endParaRPr lang="en-US" dirty="0"/>
          </a:p>
          <a:p>
            <a:endParaRPr lang="en-US" dirty="0"/>
          </a:p>
          <a:p>
            <a:r>
              <a:rPr lang="en-US" dirty="0"/>
              <a:t>Now I want to discuss the RRC in Bangladesh, to give examples of how we have been able to overcome some of these barriers and succeed in providing palliative care. </a:t>
            </a:r>
          </a:p>
          <a:p>
            <a:endParaRPr lang="en-US" dirty="0"/>
          </a:p>
          <a:p>
            <a:r>
              <a:rPr lang="en-CA" dirty="0"/>
              <a:t>Between August and November 2017, a military offensive forced 900,000 people, most of them Rohingya Muslims, to flee Rakhine State in Myanmar into the Cox’s Bazar District of Bangladesh (1). Many witnessed the killing of family members or had serious injuries from the violent attacks. They travelled long distances on foot to find safety, arriving exhausted and traumatized. Scores of children were separated from their families in the chaos of leaving their homes. Those forced to flee settled in overcrowded tent camps in the border areas in southeast Bangladesh, where an estimated 213,000 Rohingya from Myanmar were already living.</a:t>
            </a:r>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15</a:t>
            </a:fld>
            <a:endParaRPr lang="en-US"/>
          </a:p>
        </p:txBody>
      </p:sp>
    </p:spTree>
    <p:extLst>
      <p:ext uri="{BB962C8B-B14F-4D97-AF65-F5344CB8AC3E}">
        <p14:creationId xmlns:p14="http://schemas.microsoft.com/office/powerpoint/2010/main" val="4068106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Voici où se trouve le Bangladesh et voici où la crise des réfugiés </a:t>
            </a:r>
            <a:r>
              <a:rPr lang="fr-FR" dirty="0" err="1"/>
              <a:t>rohingya</a:t>
            </a:r>
            <a:r>
              <a:rPr lang="fr-FR" dirty="0"/>
              <a:t> se produit. Les </a:t>
            </a:r>
            <a:r>
              <a:rPr lang="fr-FR" dirty="0" err="1"/>
              <a:t>Rohingya</a:t>
            </a:r>
            <a:r>
              <a:rPr lang="fr-FR" dirty="0"/>
              <a:t> sont une minorité musulmane du Myanmar qui sont entrés dans cette région du Bangladesh</a:t>
            </a:r>
            <a:r>
              <a:rPr lang="en-US" baseline="0" dirty="0"/>
              <a:t>.</a:t>
            </a:r>
          </a:p>
          <a:p>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16</a:t>
            </a:fld>
            <a:endParaRPr lang="en-US"/>
          </a:p>
        </p:txBody>
      </p:sp>
    </p:spTree>
    <p:extLst>
      <p:ext uri="{BB962C8B-B14F-4D97-AF65-F5344CB8AC3E}">
        <p14:creationId xmlns:p14="http://schemas.microsoft.com/office/powerpoint/2010/main" val="2428303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Au 5 septembre, 919 000 réfugiés </a:t>
            </a:r>
            <a:r>
              <a:rPr lang="fr-FR" sz="1200" kern="1200" dirty="0" err="1">
                <a:solidFill>
                  <a:schemeClr val="tx1"/>
                </a:solidFill>
                <a:effectLst/>
                <a:latin typeface="+mn-lt"/>
                <a:ea typeface="+mn-ea"/>
                <a:cs typeface="+mn-cs"/>
              </a:rPr>
              <a:t>rohingyas</a:t>
            </a:r>
            <a:r>
              <a:rPr lang="fr-FR" sz="1200" kern="1200" dirty="0">
                <a:solidFill>
                  <a:schemeClr val="tx1"/>
                </a:solidFill>
                <a:effectLst/>
                <a:latin typeface="+mn-lt"/>
                <a:ea typeface="+mn-ea"/>
                <a:cs typeface="+mn-cs"/>
              </a:rPr>
              <a:t> vivaient à </a:t>
            </a:r>
            <a:r>
              <a:rPr lang="fr-FR" sz="1200" kern="1200" dirty="0" err="1">
                <a:solidFill>
                  <a:schemeClr val="tx1"/>
                </a:solidFill>
                <a:effectLst/>
                <a:latin typeface="+mn-lt"/>
                <a:ea typeface="+mn-ea"/>
                <a:cs typeface="+mn-cs"/>
              </a:rPr>
              <a:t>Cox’s</a:t>
            </a:r>
            <a:r>
              <a:rPr lang="fr-FR" sz="1200" kern="1200" dirty="0">
                <a:solidFill>
                  <a:schemeClr val="tx1"/>
                </a:solidFill>
                <a:effectLst/>
                <a:latin typeface="+mn-lt"/>
                <a:ea typeface="+mn-ea"/>
                <a:cs typeface="+mn-cs"/>
              </a:rPr>
              <a:t> Bazar, la majorité dans les camps de peuplement. L'afflux de réfugiés a mis à rude épreuve les communautés d'accueil qui sont elles-mêmes pauvres et vulnérables et ont maintenant besoin d'aide et d'aide humanitaire. La majorité de ceux qui sont arrivés sont des enfants.</a:t>
            </a:r>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17</a:t>
            </a:fld>
            <a:endParaRPr lang="en-US"/>
          </a:p>
        </p:txBody>
      </p:sp>
    </p:spTree>
    <p:extLst>
      <p:ext uri="{BB962C8B-B14F-4D97-AF65-F5344CB8AC3E}">
        <p14:creationId xmlns:p14="http://schemas.microsoft.com/office/powerpoint/2010/main" val="336614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Les conditions de vie dans les camps sont extrêmement difficiles. La zone dans laquelle se trouvent les camps était auparavant une jungle qui a été déminée pour accueillir la communauté de réfugiés. Cette image montre les immenses changements et la déforestation survenus entre juillet et novembre 2017 pour créer les colonies de fortune.</a:t>
            </a:r>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18</a:t>
            </a:fld>
            <a:endParaRPr lang="en-US"/>
          </a:p>
        </p:txBody>
      </p:sp>
    </p:spTree>
    <p:extLst>
      <p:ext uri="{BB962C8B-B14F-4D97-AF65-F5344CB8AC3E}">
        <p14:creationId xmlns:p14="http://schemas.microsoft.com/office/powerpoint/2010/main" val="2459389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dirty="0">
                <a:latin typeface="+mn-lt"/>
              </a:rPr>
              <a:t>Les Nations Unies décrivent la crise en disant que «la crise humanitaire causée par l'escalade de la violence dans l'État de </a:t>
            </a:r>
            <a:r>
              <a:rPr lang="fr-FR" sz="1200" b="0" dirty="0" err="1">
                <a:latin typeface="+mn-lt"/>
              </a:rPr>
              <a:t>Rakhine</a:t>
            </a:r>
            <a:r>
              <a:rPr lang="fr-FR" sz="1200" b="0" dirty="0">
                <a:latin typeface="+mn-lt"/>
              </a:rPr>
              <a:t> au Myanmar cause des souffrances catastrophiques.» La crise des réfugiés dans le monde </a:t>
            </a:r>
            <a:r>
              <a:rPr lang="fr-FR" sz="1200" b="0" dirty="0" err="1">
                <a:latin typeface="+mn-lt"/>
              </a:rPr>
              <a:t>monde</a:t>
            </a:r>
            <a:r>
              <a:rPr lang="fr-FR" sz="1200" b="0" dirty="0">
                <a:latin typeface="+mn-lt"/>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b="0"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dirty="0">
                <a:latin typeface="+mn-lt"/>
              </a:rPr>
              <a:t>La situation humanitaire actuelle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dirty="0">
                <a:latin typeface="+mn-lt"/>
              </a:rPr>
              <a:t>Problèmes de santé et de nutrition. Une mauvaise hygiène et une eau potable peu sûre augmentent le risque d'épidémies. Le surpeuplement et la faible couverture vaccinale ont provoqué des épidémies de diphtérie et des milliers d'enfants sont traités pour malnutrition aiguë sévère.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b="0"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dirty="0">
                <a:latin typeface="+mn-lt"/>
              </a:rPr>
              <a:t>Préoccupations des femmes et des enfants en matière de sécurité et de protection. Il y a un risque de violence.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b="0"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dirty="0">
                <a:latin typeface="+mn-lt"/>
              </a:rPr>
              <a:t>Inaccessibilité du camp La topographie des camps étant très accidentée, l’accès est très limité pour les personnes handicapées et les personnes âgées. L’accès aux camps pour la fourniture de l’aide humanitaire est sévèrement limité - ils se trouvent dans un endroit reculé où les routes sont mauvaises.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b="0"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dirty="0">
                <a:latin typeface="+mn-lt"/>
              </a:rPr>
              <a:t>Événements météorologiques graves. C’est l’une des régions les plus exposées au cyclone au monde. Les saisons du cyclone et de la mousson ont commencé.</a:t>
            </a:r>
            <a:endParaRPr lang="en-AU" sz="1200" b="0"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b="1"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1" dirty="0">
                <a:latin typeface="+mn-lt"/>
              </a:rPr>
              <a:t>The UN describes the crisis saying, “the humanitarian crisis caused by escalating violence in Myanmar’s Rakhine State is causing suffering on a catastrophic scale</a:t>
            </a:r>
            <a:r>
              <a:rPr lang="en-AU" sz="1400" b="1" dirty="0">
                <a:latin typeface="+mn-lt"/>
              </a:rPr>
              <a:t>.” </a:t>
            </a:r>
            <a:r>
              <a:rPr lang="en-US" sz="1200" kern="1200" dirty="0">
                <a:solidFill>
                  <a:schemeClr val="tx1"/>
                </a:solidFill>
                <a:effectLst/>
                <a:latin typeface="+mn-lt"/>
                <a:ea typeface="+mn-ea"/>
                <a:cs typeface="+mn-cs"/>
              </a:rPr>
              <a:t>This has been the fastest growing refugee crisis in the world, and the concentration of refugees amongst the densest in the world.</a:t>
            </a:r>
          </a:p>
          <a:p>
            <a:endParaRPr lang="en-US" dirty="0"/>
          </a:p>
          <a:p>
            <a:r>
              <a:rPr lang="en-US" sz="1200" b="1" kern="1200" dirty="0">
                <a:solidFill>
                  <a:schemeClr val="tx1"/>
                </a:solidFill>
                <a:effectLst/>
                <a:latin typeface="+mn-lt"/>
                <a:ea typeface="+mn-ea"/>
                <a:cs typeface="+mn-cs"/>
              </a:rPr>
              <a:t>The current humanitarian situation </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Health and nutrition concerns.</a:t>
            </a:r>
            <a:r>
              <a:rPr lang="en-US" sz="1200" kern="1200" dirty="0">
                <a:solidFill>
                  <a:schemeClr val="tx1"/>
                </a:solidFill>
                <a:effectLst/>
                <a:latin typeface="+mn-lt"/>
                <a:ea typeface="+mn-ea"/>
                <a:cs typeface="+mn-cs"/>
              </a:rPr>
              <a:t> Poor hygiene and unsafe drinking water heighten the risk of disease outbreaks. Crowding and low immunization coverage have lead to diphtheria outbreaks and thousands of children are being treated for severe acute malnutrition.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Women and child safety and protection concerns.</a:t>
            </a:r>
            <a:r>
              <a:rPr lang="en-US" sz="1200" kern="1200" dirty="0">
                <a:solidFill>
                  <a:schemeClr val="tx1"/>
                </a:solidFill>
                <a:effectLst/>
                <a:latin typeface="+mn-lt"/>
                <a:ea typeface="+mn-ea"/>
                <a:cs typeface="+mn-cs"/>
              </a:rPr>
              <a:t> For children, the camp is vast and full of physical safety concerns such as steep cliffs and potholes and displaced elephants. Social protection concerns include violence, sexual abuse, child trafficking, abduction and forced labor.</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Camp inaccessibility.</a:t>
            </a:r>
            <a:r>
              <a:rPr lang="en-US" sz="1200" kern="1200" dirty="0">
                <a:solidFill>
                  <a:schemeClr val="tx1"/>
                </a:solidFill>
                <a:effectLst/>
                <a:latin typeface="+mn-lt"/>
                <a:ea typeface="+mn-ea"/>
                <a:cs typeface="+mn-cs"/>
              </a:rPr>
              <a:t> The topography of the camps is very hilly so access is severely limited for those with disabilities and elderly populations. Access to the camps for the delivery of humanitarian assistance is severely restricted – they are in a remote location with poor roads.</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Severe weather events.</a:t>
            </a:r>
            <a:r>
              <a:rPr lang="en-US" sz="1200" kern="1200" dirty="0">
                <a:solidFill>
                  <a:schemeClr val="tx1"/>
                </a:solidFill>
                <a:effectLst/>
                <a:latin typeface="+mn-lt"/>
                <a:ea typeface="+mn-ea"/>
                <a:cs typeface="+mn-cs"/>
              </a:rPr>
              <a:t> This is one of the world’s most cyclone prone regions. The Rohingya refugees live in congested sites and inadequate bamboo shelters that are ill-equipped to handle the early rains, monsoon and cyclone seasons. The likelihood of severe weather poses a credible risk of a ‘disaster within a disaster’, with potentially catastrophic results. The cyclone and monsoon seasons have started.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Lack of rights and freedoms and poor prospect of safe return.</a:t>
            </a:r>
            <a:r>
              <a:rPr lang="en-US" sz="1200" kern="1200" dirty="0">
                <a:solidFill>
                  <a:schemeClr val="tx1"/>
                </a:solidFill>
                <a:effectLst/>
                <a:latin typeface="+mn-lt"/>
                <a:ea typeface="+mn-ea"/>
                <a:cs typeface="+mn-cs"/>
              </a:rPr>
              <a:t> The Bangladesh government does not recognize their status as refugees, and they enjoy few rights or freedoms. There are questions about their return to Myanmar including citizenship, legal rights, and justice are addressed. Although Bangladesh and Myanmar have agreed a repatriation deal,  but there is ongoing violence in Myanmar and the widespread reluctance among refugees to go home. Past experience shows that, once a refugee is displaced for over six months, they are highly likely to be in exile for years. </a:t>
            </a:r>
          </a:p>
          <a:p>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19</a:t>
            </a:fld>
            <a:endParaRPr lang="en-US"/>
          </a:p>
        </p:txBody>
      </p:sp>
    </p:spTree>
    <p:extLst>
      <p:ext uri="{BB962C8B-B14F-4D97-AF65-F5344CB8AC3E}">
        <p14:creationId xmlns:p14="http://schemas.microsoft.com/office/powerpoint/2010/main" val="262861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Mes objectifs pour aujourd'hui sont de savoir pourquoi les soins palliatifs sont nécessaires dans une crise humanitaire, </a:t>
            </a:r>
          </a:p>
          <a:p>
            <a:endParaRPr lang="fr-FR" dirty="0"/>
          </a:p>
          <a:p>
            <a:r>
              <a:rPr lang="fr-FR" dirty="0"/>
              <a:t>quels sont les obstacles aux soins palliatifs dans cette situation. </a:t>
            </a:r>
          </a:p>
          <a:p>
            <a:endParaRPr lang="fr-FR" dirty="0"/>
          </a:p>
          <a:p>
            <a:r>
              <a:rPr lang="fr-FR" dirty="0"/>
              <a:t>Je discuterai une étude de cas sur la crise des réfugiés </a:t>
            </a:r>
            <a:r>
              <a:rPr lang="fr-FR" dirty="0" err="1"/>
              <a:t>Rohingya</a:t>
            </a:r>
            <a:r>
              <a:rPr lang="fr-FR" dirty="0"/>
              <a:t>, qui utilise des programmes basés sur la communauté, qui, je l'espère, illustrera certains moyens de surmonter les obstacles. </a:t>
            </a:r>
          </a:p>
          <a:p>
            <a:endParaRPr lang="fr-FR" dirty="0"/>
          </a:p>
          <a:p>
            <a:r>
              <a:rPr lang="fr-FR" dirty="0"/>
              <a:t>Et enfin, je veux donner quelques réflexions sur notre rôle dans ces situations.</a:t>
            </a:r>
            <a:endParaRPr lang="en-CA"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2</a:t>
            </a:fld>
            <a:endParaRPr lang="en-US"/>
          </a:p>
        </p:txBody>
      </p:sp>
    </p:spTree>
    <p:extLst>
      <p:ext uri="{BB962C8B-B14F-4D97-AF65-F5344CB8AC3E}">
        <p14:creationId xmlns:p14="http://schemas.microsoft.com/office/powerpoint/2010/main" val="2380152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fr-FR" sz="1200" dirty="0"/>
              <a:t>Dans le contexte de cette crise, des milliers d'enfants souffrant d'une maladie chronique ou menaçant leur vie ne reçoivent pas les soins dont ils ont désespérément besoin.</a:t>
            </a:r>
          </a:p>
          <a:p>
            <a:pPr>
              <a:buFont typeface="Wingdings" panose="05000000000000000000" pitchFamily="2" charset="2"/>
              <a:buNone/>
            </a:pPr>
            <a:endParaRPr lang="fr-FR" sz="1200" dirty="0"/>
          </a:p>
          <a:p>
            <a:pPr>
              <a:buFont typeface="Wingdings" panose="05000000000000000000" pitchFamily="2" charset="2"/>
              <a:buNone/>
            </a:pPr>
            <a:r>
              <a:rPr lang="fr-FR" sz="1200" dirty="0"/>
              <a:t>Les personnes infectées par le VIH, le cancer, le diabète, les MNT, les traumatismes liés à la violence, les nouveau-nés très précoces et les enfants atteints de maladies congénitales, génétiques, infectieuses ou nutritionnelles potentiellement mortelles restent inconnus et leurs besoins sont largement, voire totalement insatisfaits.</a:t>
            </a:r>
          </a:p>
          <a:p>
            <a:pPr>
              <a:buFont typeface="Wingdings" panose="05000000000000000000" pitchFamily="2" charset="2"/>
              <a:buNone/>
            </a:pPr>
            <a:endParaRPr lang="fr-FR" sz="1200" dirty="0"/>
          </a:p>
          <a:p>
            <a:pPr>
              <a:buFont typeface="Wingdings" panose="05000000000000000000" pitchFamily="2" charset="2"/>
              <a:buNone/>
            </a:pPr>
            <a:r>
              <a:rPr lang="en-US" sz="1200" dirty="0"/>
              <a:t>Within this crisis, there are thousands of children facing chronic or life-threatening illness who are not receiving the care they desperately need </a:t>
            </a:r>
          </a:p>
          <a:p>
            <a:pPr>
              <a:buFont typeface="Wingdings" panose="05000000000000000000" pitchFamily="2" charset="2"/>
              <a:buNone/>
            </a:pPr>
            <a:endParaRPr lang="en-US" sz="1200" dirty="0"/>
          </a:p>
          <a:p>
            <a:pPr>
              <a:buFont typeface="Wingdings" panose="05000000000000000000" pitchFamily="2" charset="2"/>
              <a:buNone/>
            </a:pPr>
            <a:r>
              <a:rPr lang="en-US" dirty="0"/>
              <a:t>Those with HIV, cancer, diabetes, other NCDs, untreatable violence-related injuries, very premature neonates and children with life-threatening congenital, genetic, infectious or nutritional conditions remain unseen and their needs are largely, if not wholly going unmet.</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Photo of an 11 year old boy covered in betel leaves after he died battling high fever and cough. Reuters photo – Pulitzer prize winner.</a:t>
            </a:r>
          </a:p>
        </p:txBody>
      </p:sp>
      <p:sp>
        <p:nvSpPr>
          <p:cNvPr id="4" name="Slide Number Placeholder 3"/>
          <p:cNvSpPr>
            <a:spLocks noGrp="1"/>
          </p:cNvSpPr>
          <p:nvPr>
            <p:ph type="sldNum" sz="quarter" idx="10"/>
          </p:nvPr>
        </p:nvSpPr>
        <p:spPr/>
        <p:txBody>
          <a:bodyPr/>
          <a:lstStyle/>
          <a:p>
            <a:fld id="{B55C6F2A-8736-3548-AB9D-77ED868A2FB5}" type="slidenum">
              <a:rPr lang="en-US" smtClean="0"/>
              <a:pPr/>
              <a:t>20</a:t>
            </a:fld>
            <a:endParaRPr lang="en-US"/>
          </a:p>
        </p:txBody>
      </p:sp>
    </p:spTree>
    <p:extLst>
      <p:ext uri="{BB962C8B-B14F-4D97-AF65-F5344CB8AC3E}">
        <p14:creationId xmlns:p14="http://schemas.microsoft.com/office/powerpoint/2010/main" val="1930904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situations</a:t>
            </a:r>
          </a:p>
        </p:txBody>
      </p:sp>
      <p:sp>
        <p:nvSpPr>
          <p:cNvPr id="4" name="Slide Number Placeholder 3"/>
          <p:cNvSpPr>
            <a:spLocks noGrp="1"/>
          </p:cNvSpPr>
          <p:nvPr>
            <p:ph type="sldNum" sz="quarter" idx="10"/>
          </p:nvPr>
        </p:nvSpPr>
        <p:spPr/>
        <p:txBody>
          <a:bodyPr/>
          <a:lstStyle/>
          <a:p>
            <a:fld id="{B55C6F2A-8736-3548-AB9D-77ED868A2FB5}" type="slidenum">
              <a:rPr lang="en-US" smtClean="0"/>
              <a:pPr/>
              <a:t>21</a:t>
            </a:fld>
            <a:endParaRPr lang="en-US"/>
          </a:p>
        </p:txBody>
      </p:sp>
    </p:spTree>
    <p:extLst>
      <p:ext uri="{BB962C8B-B14F-4D97-AF65-F5344CB8AC3E}">
        <p14:creationId xmlns:p14="http://schemas.microsoft.com/office/powerpoint/2010/main" val="4177951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Pour les maladies non transmissibles, il y a une crise négligée, car il n'y a pas de stratégie de santé.</a:t>
            </a:r>
          </a:p>
          <a:p>
            <a:endParaRPr lang="fr-FR" dirty="0"/>
          </a:p>
          <a:p>
            <a:r>
              <a:rPr lang="fr-FR" dirty="0"/>
              <a:t>Les travailleurs mourants ou gravement malades sont souvent laissés sans surveillance ou soignés par des agents de santé qui ne savent pas comment les aider</a:t>
            </a:r>
          </a:p>
          <a:p>
            <a:endParaRPr lang="fr-FR" dirty="0"/>
          </a:p>
          <a:p>
            <a:r>
              <a:rPr lang="fr-FR" dirty="0"/>
              <a:t>Nous savons que les médicaments et les traitements pour les maladies chroniques sont souvent indisponibles ou imprévus lors de situations de crise humanitaire.</a:t>
            </a:r>
          </a:p>
          <a:p>
            <a:endParaRPr lang="fr-FR" dirty="0"/>
          </a:p>
          <a:p>
            <a:r>
              <a:rPr lang="fr-FR"/>
              <a:t>Surtout, un manque de médicaments contre la douleur opioïdes.</a:t>
            </a:r>
            <a:endParaRPr lang="en-US"/>
          </a:p>
          <a:p>
            <a:endParaRPr lang="en-US" dirty="0"/>
          </a:p>
          <a:p>
            <a:r>
              <a:rPr lang="en-US" dirty="0"/>
              <a:t>For Non-communicable diseases, there is a neglected crisis, as there is no health strategy.</a:t>
            </a:r>
          </a:p>
          <a:p>
            <a:endParaRPr lang="en-US" dirty="0"/>
          </a:p>
          <a:p>
            <a:r>
              <a:rPr lang="en-US" dirty="0"/>
              <a:t>Dying or seriously ill patients are often left unattended or cared for by health workers who are unsure how to help them</a:t>
            </a:r>
          </a:p>
          <a:p>
            <a:endParaRPr lang="en-US" dirty="0"/>
          </a:p>
          <a:p>
            <a:r>
              <a:rPr lang="en-US" dirty="0"/>
              <a:t>We know that medications and treatments for chronic conditions are often unavailable or unplanned for during humanitarian crisis situations</a:t>
            </a:r>
          </a:p>
          <a:p>
            <a:endParaRPr lang="en-US" dirty="0"/>
          </a:p>
          <a:p>
            <a:r>
              <a:rPr lang="en-US" dirty="0"/>
              <a:t>Especially, a lack of opioid pain medications.</a:t>
            </a:r>
          </a:p>
          <a:p>
            <a:endParaRPr lang="en-CA"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22</a:t>
            </a:fld>
            <a:endParaRPr lang="en-US"/>
          </a:p>
        </p:txBody>
      </p:sp>
    </p:spTree>
    <p:extLst>
      <p:ext uri="{BB962C8B-B14F-4D97-AF65-F5344CB8AC3E}">
        <p14:creationId xmlns:p14="http://schemas.microsoft.com/office/powerpoint/2010/main" val="1429996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fr-FR" dirty="0"/>
              <a:t>Ainsi, avec une équipe internationale, on m'a demandé de mener des activités initiales pour répondre aux besoins des enfants et des adultes souffrant de maladies chroniques dans cette situation.</a:t>
            </a:r>
          </a:p>
          <a:p>
            <a:endParaRPr lang="fr-FR" dirty="0"/>
          </a:p>
          <a:p>
            <a:r>
              <a:rPr lang="fr-FR" dirty="0"/>
              <a:t>Les défis étaient nombreux, mais les plus importants étaient le manque de données sur la situation des maladies chroniques et le manque d'informations sur les histoires de patients individuels.</a:t>
            </a:r>
          </a:p>
          <a:p>
            <a:endParaRPr lang="fr-FR" dirty="0"/>
          </a:p>
          <a:p>
            <a:r>
              <a:rPr lang="fr-FR" dirty="0"/>
              <a:t>Les chiffres sont importants car ils vous aident à convaincre les autres que ce que vous faites est précieux, mais les histoires de patients individuels sont également importantes car elles vous permettent de mieux comprendre les défis auxquels font face les individus et de raconter leur histoire.</a:t>
            </a:r>
          </a:p>
          <a:p>
            <a:endParaRPr lang="fr-FR" dirty="0"/>
          </a:p>
          <a:p>
            <a:r>
              <a:rPr lang="fr-FR" dirty="0"/>
              <a:t>Notre première action a donc été de collecter certaines de ces informations.</a:t>
            </a:r>
            <a:endParaRPr lang="en-CA" dirty="0"/>
          </a:p>
          <a:p>
            <a:endParaRPr lang="en-CA" dirty="0"/>
          </a:p>
          <a:p>
            <a:r>
              <a:rPr lang="en-CA" dirty="0"/>
              <a:t>So, with an international team, I was asked to lead efforts to do some initial activities to start addressing the needs of child and adults with chronic conditions in this situation. </a:t>
            </a:r>
          </a:p>
          <a:p>
            <a:endParaRPr lang="en-CA" dirty="0"/>
          </a:p>
          <a:p>
            <a:r>
              <a:rPr lang="en-CA" dirty="0"/>
              <a:t>There were many challenges, but the most significant were a lack of data about what was the chronic disease situation and lack of information about the stories of individual patients. </a:t>
            </a:r>
          </a:p>
          <a:p>
            <a:endParaRPr lang="en-CA" dirty="0"/>
          </a:p>
          <a:p>
            <a:r>
              <a:rPr lang="en-CA" dirty="0"/>
              <a:t>Numbers are important because these help you to convince others that what you are doing is valuable, but stories of individual patients are also important since these give you a more detailed understanding of the challenges facing individuals and telling their stories can be very powerful. </a:t>
            </a:r>
          </a:p>
          <a:p>
            <a:endParaRPr lang="en-CA" dirty="0"/>
          </a:p>
          <a:p>
            <a:r>
              <a:rPr lang="en-CA" dirty="0"/>
              <a:t>So our first action was to collect some of this information.</a:t>
            </a:r>
          </a:p>
          <a:p>
            <a:endParaRPr lang="en-CA"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23</a:t>
            </a:fld>
            <a:endParaRPr lang="en-US"/>
          </a:p>
        </p:txBody>
      </p:sp>
    </p:spTree>
    <p:extLst>
      <p:ext uri="{BB962C8B-B14F-4D97-AF65-F5344CB8AC3E}">
        <p14:creationId xmlns:p14="http://schemas.microsoft.com/office/powerpoint/2010/main" val="4019461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buFont typeface="Wingdings" panose="05000000000000000000" pitchFamily="2" charset="2"/>
              <a:buNone/>
            </a:pPr>
            <a:r>
              <a:rPr lang="fr-FR" sz="1800" dirty="0"/>
              <a:t>La première action de notre équipe a été de réaliser une analyse de situation rapide</a:t>
            </a:r>
          </a:p>
          <a:p>
            <a:pPr>
              <a:buFont typeface="Wingdings" panose="05000000000000000000" pitchFamily="2" charset="2"/>
              <a:buNone/>
            </a:pPr>
            <a:endParaRPr lang="fr-FR" sz="1800" dirty="0"/>
          </a:p>
          <a:p>
            <a:pPr>
              <a:buFont typeface="Wingdings" panose="05000000000000000000" pitchFamily="2" charset="2"/>
              <a:buNone/>
            </a:pPr>
            <a:r>
              <a:rPr lang="fr-FR" sz="1800" dirty="0"/>
              <a:t>L'objectif était de décrire les besoins des enfants et des adultes atteints d'une maladie chronique ou potentiellement mortelle chez les réfugiés </a:t>
            </a:r>
            <a:r>
              <a:rPr lang="fr-FR" sz="1800" dirty="0" err="1"/>
              <a:t>rohingyas</a:t>
            </a:r>
            <a:r>
              <a:rPr lang="fr-FR" sz="1800" dirty="0"/>
              <a:t> et de comprendre les problèmes de santé spécifiques auxquels ils sont confrontés.</a:t>
            </a:r>
          </a:p>
          <a:p>
            <a:pPr>
              <a:buFont typeface="Wingdings" panose="05000000000000000000" pitchFamily="2" charset="2"/>
              <a:buNone/>
            </a:pPr>
            <a:endParaRPr lang="fr-FR" sz="1800" dirty="0"/>
          </a:p>
          <a:p>
            <a:pPr>
              <a:buFont typeface="Wingdings" panose="05000000000000000000" pitchFamily="2" charset="2"/>
              <a:buNone/>
            </a:pPr>
            <a:r>
              <a:rPr lang="fr-FR" sz="1800" dirty="0"/>
              <a:t>L'équipe de recherche a interviewé les groupes suivants:</a:t>
            </a:r>
          </a:p>
          <a:p>
            <a:pPr>
              <a:buFont typeface="Wingdings" panose="05000000000000000000" pitchFamily="2" charset="2"/>
              <a:buNone/>
            </a:pPr>
            <a:r>
              <a:rPr lang="fr-FR" sz="1800" dirty="0"/>
              <a:t>Enfants et adultes vivant avec une maladie chronique ou potentiellement mortelle</a:t>
            </a:r>
          </a:p>
          <a:p>
            <a:pPr>
              <a:buFont typeface="Wingdings" panose="05000000000000000000" pitchFamily="2" charset="2"/>
              <a:buNone/>
            </a:pPr>
            <a:r>
              <a:rPr lang="fr-FR" sz="1800" dirty="0"/>
              <a:t>Membres de la famille et aidants</a:t>
            </a:r>
          </a:p>
          <a:p>
            <a:pPr>
              <a:buFont typeface="Wingdings" panose="05000000000000000000" pitchFamily="2" charset="2"/>
              <a:buNone/>
            </a:pPr>
            <a:r>
              <a:rPr lang="fr-FR" sz="1800" dirty="0"/>
              <a:t>Établissements de santé</a:t>
            </a:r>
          </a:p>
          <a:p>
            <a:pPr>
              <a:buFont typeface="Wingdings" panose="05000000000000000000" pitchFamily="2" charset="2"/>
              <a:buNone/>
            </a:pPr>
            <a:r>
              <a:rPr lang="fr-FR" sz="1800" dirty="0"/>
              <a:t>Les pharmacies de détail dans et autour des zones d'installation de réfugiés</a:t>
            </a:r>
          </a:p>
          <a:p>
            <a:pPr>
              <a:buFont typeface="Wingdings" panose="05000000000000000000" pitchFamily="2" charset="2"/>
              <a:buNone/>
            </a:pPr>
            <a:endParaRPr lang="fr-FR" sz="1800" dirty="0"/>
          </a:p>
          <a:p>
            <a:pPr>
              <a:buFont typeface="Wingdings" panose="05000000000000000000" pitchFamily="2" charset="2"/>
              <a:buNone/>
            </a:pPr>
            <a:r>
              <a:rPr lang="fr-FR" sz="1800" dirty="0"/>
              <a:t>Il s'agit de la première évaluation des besoins en soins palliatifs menée lors d'une crise humanitaire en cours. Les résultats étaient destinés à fournir des informations clés pour la planification d’une réponse initiale et la mobilisation de ressources supplémentaires pour les soins palliatifs.</a:t>
            </a:r>
          </a:p>
          <a:p>
            <a:pPr>
              <a:buFont typeface="Wingdings" panose="05000000000000000000" pitchFamily="2" charset="2"/>
              <a:buNone/>
            </a:pPr>
            <a:endParaRPr lang="fr-FR" sz="1800" dirty="0"/>
          </a:p>
          <a:p>
            <a:pPr>
              <a:buFont typeface="Wingdings" panose="05000000000000000000" pitchFamily="2" charset="2"/>
              <a:buNone/>
            </a:pPr>
            <a:r>
              <a:rPr lang="fr-FR" sz="1800" dirty="0"/>
              <a:t>À l’aide d’un questionnaire normalisé, l’équipe a mené des entrevues auprès de personnes atteintes de maladies graves et de leurs aidants.</a:t>
            </a:r>
          </a:p>
          <a:p>
            <a:pPr>
              <a:buFont typeface="Wingdings" panose="05000000000000000000" pitchFamily="2" charset="2"/>
              <a:buNone/>
            </a:pPr>
            <a:endParaRPr lang="fr-FR" sz="1800" dirty="0"/>
          </a:p>
          <a:p>
            <a:pPr>
              <a:buFont typeface="Wingdings" panose="05000000000000000000" pitchFamily="2" charset="2"/>
              <a:buNone/>
            </a:pPr>
            <a:r>
              <a:rPr lang="fr-FR" sz="1800" dirty="0"/>
              <a:t>Les enquêtes ont été développées à partir des outils d'évaluation des besoins humanitaires existants et des contributions d'experts internationaux dans les domaines des soins palliatifs, des maladies non transmissibles, de la médecine humanitaire d'urgence et des soins palliatifs dans les pays à faibles ressources.</a:t>
            </a:r>
          </a:p>
          <a:p>
            <a:pPr>
              <a:buFont typeface="Wingdings" panose="05000000000000000000" pitchFamily="2" charset="2"/>
              <a:buNone/>
            </a:pPr>
            <a:endParaRPr lang="fr-FR" sz="1800" dirty="0"/>
          </a:p>
          <a:p>
            <a:pPr>
              <a:buFont typeface="Wingdings" panose="05000000000000000000" pitchFamily="2" charset="2"/>
              <a:buNone/>
            </a:pPr>
            <a:r>
              <a:rPr lang="fr-FR" sz="1800" dirty="0"/>
              <a:t>Des essais pilotes avec modifications ont été réalisés pour les outils de sondage des patients et des soignants.</a:t>
            </a:r>
            <a:endParaRPr lang="en-US" sz="1800" dirty="0"/>
          </a:p>
          <a:p>
            <a:pPr>
              <a:buFont typeface="Wingdings" panose="05000000000000000000" pitchFamily="2" charset="2"/>
              <a:buNone/>
            </a:pPr>
            <a:endParaRPr lang="en-US" sz="1800" dirty="0"/>
          </a:p>
          <a:p>
            <a:pPr>
              <a:buFont typeface="Wingdings" panose="05000000000000000000" pitchFamily="2" charset="2"/>
              <a:buNone/>
            </a:pPr>
            <a:r>
              <a:rPr lang="en-US" sz="1800" dirty="0"/>
              <a:t>So our team’s first action was to complete a rapid situational analysis</a:t>
            </a:r>
          </a:p>
          <a:p>
            <a:pPr>
              <a:buFont typeface="Wingdings" panose="05000000000000000000" pitchFamily="2" charset="2"/>
              <a:buNone/>
            </a:pPr>
            <a:endParaRPr lang="en-US" sz="18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800" dirty="0"/>
              <a:t>The goal was to describe the needs of children and adults living with chronic or life-threatening illness amongst Rohingya refugees and to understand the specific health challenges they face</a:t>
            </a:r>
          </a:p>
          <a:p>
            <a:pPr>
              <a:buFont typeface="Wingdings" panose="05000000000000000000" pitchFamily="2" charset="2"/>
              <a:buNone/>
            </a:pPr>
            <a:endParaRPr lang="en-US" sz="1800" dirty="0"/>
          </a:p>
          <a:p>
            <a:pPr>
              <a:buFont typeface="Wingdings" panose="05000000000000000000" pitchFamily="2" charset="2"/>
              <a:buNone/>
            </a:pPr>
            <a:r>
              <a:rPr lang="en-US" sz="1800" dirty="0"/>
              <a:t>The research team interviewed the following Groups:</a:t>
            </a:r>
          </a:p>
          <a:p>
            <a:pPr lvl="1">
              <a:buFont typeface="Wingdings" panose="05000000000000000000" pitchFamily="2" charset="2"/>
              <a:buChar char="§"/>
            </a:pPr>
            <a:r>
              <a:rPr lang="en-US" dirty="0"/>
              <a:t>Children and adults living with chronic or life-threatening illness </a:t>
            </a:r>
          </a:p>
          <a:p>
            <a:pPr lvl="1">
              <a:buFont typeface="Wingdings" panose="05000000000000000000" pitchFamily="2" charset="2"/>
              <a:buChar char="§"/>
            </a:pPr>
            <a:r>
              <a:rPr lang="en-US" dirty="0"/>
              <a:t>Family members and caregivers </a:t>
            </a:r>
          </a:p>
          <a:p>
            <a:pPr lvl="1">
              <a:buFont typeface="Wingdings" panose="05000000000000000000" pitchFamily="2" charset="2"/>
              <a:buChar char="§"/>
            </a:pPr>
            <a:r>
              <a:rPr lang="en-US" dirty="0"/>
              <a:t>Health facilities </a:t>
            </a:r>
          </a:p>
          <a:p>
            <a:pPr lvl="1">
              <a:buFont typeface="Wingdings" panose="05000000000000000000" pitchFamily="2" charset="2"/>
              <a:buChar char="§"/>
            </a:pPr>
            <a:r>
              <a:rPr lang="en-US" dirty="0"/>
              <a:t>Retail pharmacies in and around the refugee settlements</a:t>
            </a:r>
            <a:endParaRPr lang="en-US" sz="1500" dirty="0"/>
          </a:p>
          <a:p>
            <a:endParaRPr lang="en-US" dirty="0"/>
          </a:p>
          <a:p>
            <a:r>
              <a:rPr lang="en-US" dirty="0"/>
              <a:t>This is the first assessment of palliative care needs conducted during an unfolding humanitarian crisis. The findings were intended to provide key information for planning an initial response and mobilizing additional resources for palliative care.</a:t>
            </a:r>
          </a:p>
          <a:p>
            <a:endParaRPr lang="en-US" dirty="0"/>
          </a:p>
          <a:p>
            <a:r>
              <a:rPr lang="en-US" dirty="0"/>
              <a:t>Using a standardized questionnaire, the team conducted interviews with individuals with life-threatening illnesses and their caregivers. </a:t>
            </a:r>
          </a:p>
          <a:p>
            <a:endParaRPr lang="en-US" dirty="0"/>
          </a:p>
          <a:p>
            <a:r>
              <a:rPr lang="en-US" dirty="0"/>
              <a:t>Surveys were developed from existing humanitarian needs assessment tools and input from international experts across the fields of palliative care, non-communicable diseases, humanitarian crisis medicine, and palliative care in low-resource settings. </a:t>
            </a:r>
          </a:p>
          <a:p>
            <a:endParaRPr lang="en-US" dirty="0"/>
          </a:p>
          <a:p>
            <a:r>
              <a:rPr lang="en-US" dirty="0"/>
              <a:t>Pilot testing with modifications was conducted for patient and caregiver survey tools.</a:t>
            </a:r>
          </a:p>
          <a:p>
            <a:endParaRPr lang="en-US" dirty="0"/>
          </a:p>
          <a:p>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24</a:t>
            </a:fld>
            <a:endParaRPr lang="en-US"/>
          </a:p>
        </p:txBody>
      </p:sp>
    </p:spTree>
    <p:extLst>
      <p:ext uri="{BB962C8B-B14F-4D97-AF65-F5344CB8AC3E}">
        <p14:creationId xmlns:p14="http://schemas.microsoft.com/office/powerpoint/2010/main" val="468837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75"/>
              </a:spcAft>
            </a:pPr>
            <a:r>
              <a:rPr lang="fr-FR" dirty="0"/>
              <a:t>Dans l'analyse de situation rapide, nous avons posé des questions sur:</a:t>
            </a:r>
          </a:p>
          <a:p>
            <a:pPr>
              <a:spcAft>
                <a:spcPts val="175"/>
              </a:spcAft>
            </a:pPr>
            <a:endParaRPr lang="fr-FR" dirty="0"/>
          </a:p>
          <a:p>
            <a:pPr>
              <a:spcAft>
                <a:spcPts val="175"/>
              </a:spcAft>
            </a:pPr>
            <a:r>
              <a:rPr lang="fr-FR" dirty="0"/>
              <a:t>Conditions chroniques et traitements auxquels ils peuvent accéder</a:t>
            </a:r>
          </a:p>
          <a:p>
            <a:pPr>
              <a:spcAft>
                <a:spcPts val="175"/>
              </a:spcAft>
            </a:pPr>
            <a:r>
              <a:rPr lang="fr-FR" dirty="0"/>
              <a:t>Douleur et autres symptômes physiques</a:t>
            </a:r>
          </a:p>
          <a:p>
            <a:pPr>
              <a:spcAft>
                <a:spcPts val="175"/>
              </a:spcAft>
            </a:pPr>
            <a:r>
              <a:rPr lang="fr-FR" dirty="0"/>
              <a:t>Besoin de médicaments et de fournitures médicales</a:t>
            </a:r>
          </a:p>
          <a:p>
            <a:pPr>
              <a:spcAft>
                <a:spcPts val="175"/>
              </a:spcAft>
            </a:pPr>
            <a:r>
              <a:rPr lang="fr-FR" dirty="0"/>
              <a:t>Besoins fondamentaux (nourriture, abri, etc.)</a:t>
            </a:r>
          </a:p>
          <a:p>
            <a:pPr>
              <a:spcAft>
                <a:spcPts val="175"/>
              </a:spcAft>
            </a:pPr>
            <a:r>
              <a:rPr lang="fr-FR" dirty="0"/>
              <a:t>Comportements de recherche de soins de santé</a:t>
            </a:r>
            <a:endParaRPr lang="en-CA"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25</a:t>
            </a:fld>
            <a:endParaRPr lang="en-US"/>
          </a:p>
        </p:txBody>
      </p:sp>
    </p:spTree>
    <p:extLst>
      <p:ext uri="{BB962C8B-B14F-4D97-AF65-F5344CB8AC3E}">
        <p14:creationId xmlns:p14="http://schemas.microsoft.com/office/powerpoint/2010/main" val="3510171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Cela montre les conditions médicales les plus courantes des personnes interrogées. Y compris les handicaps physiques, la tuberculose, le cancer et le VIH / SIDA.</a:t>
            </a:r>
          </a:p>
          <a:p>
            <a:endParaRPr lang="fr-FR" dirty="0"/>
          </a:p>
          <a:p>
            <a:r>
              <a:rPr lang="fr-FR" dirty="0"/>
              <a:t>Les handicaps physiques constituaient une catégorie importante car il s’agissait d’une population qui n’avait pas beaucoup accès aux services de santé avant d’arriver au Bangladesh; Ils étaient clairement handicapés ou malades, mais ils n’avaient pas toujours un diagnostic spécifique. De plus, nous avons fait appel à des membres de la communauté formés pour effectuer les sondages, avec un certain soutien et une certaine supervision de moi-même et d'un autre médecin, mais nous n'avons pas pu voir chaque patient et le diagnostiquer. Mais c'est la réalité de faire ce genre de travail, cela ne se fera jamais dans des conditions idéales.</a:t>
            </a:r>
            <a:endParaRPr lang="en-CA" dirty="0"/>
          </a:p>
          <a:p>
            <a:endParaRPr lang="en-CA" dirty="0"/>
          </a:p>
          <a:p>
            <a:r>
              <a:rPr lang="en-CA" dirty="0"/>
              <a:t>This shows the most common medical conditions of the individuals who were interviewed. Including physical disabilities, TB, cancer and HIV/AIDS.</a:t>
            </a:r>
          </a:p>
          <a:p>
            <a:endParaRPr lang="en-CA" dirty="0"/>
          </a:p>
          <a:p>
            <a:r>
              <a:rPr lang="en-CA" dirty="0"/>
              <a:t>Physical disabilities was a large category because this is a population who has not had a lot of access to health care services prior to arriving in Bangladesh so many people were not aware of what was actually wrong with them. They clearly were disabled or unwell, but they did not always have a specific diagnosis. Also, we used trained community members to do the surveys, with some support and supervision from myself and one other physician, but we were not able to go an see every patient and diagnose them. But this is the reality of doing this kind of work, it is never going to be done under ideal conditions. </a:t>
            </a:r>
          </a:p>
        </p:txBody>
      </p:sp>
      <p:sp>
        <p:nvSpPr>
          <p:cNvPr id="4" name="Slide Number Placeholder 3"/>
          <p:cNvSpPr>
            <a:spLocks noGrp="1"/>
          </p:cNvSpPr>
          <p:nvPr>
            <p:ph type="sldNum" sz="quarter" idx="5"/>
          </p:nvPr>
        </p:nvSpPr>
        <p:spPr/>
        <p:txBody>
          <a:bodyPr/>
          <a:lstStyle/>
          <a:p>
            <a:fld id="{B55C6F2A-8736-3548-AB9D-77ED868A2FB5}" type="slidenum">
              <a:rPr lang="en-US" smtClean="0"/>
              <a:pPr/>
              <a:t>26</a:t>
            </a:fld>
            <a:endParaRPr lang="en-US"/>
          </a:p>
        </p:txBody>
      </p:sp>
    </p:spTree>
    <p:extLst>
      <p:ext uri="{BB962C8B-B14F-4D97-AF65-F5344CB8AC3E}">
        <p14:creationId xmlns:p14="http://schemas.microsoft.com/office/powerpoint/2010/main" val="142878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fr-FR" sz="1200" b="0" i="0" kern="1200" dirty="0">
                <a:solidFill>
                  <a:schemeClr val="tx1"/>
                </a:solidFill>
                <a:effectLst/>
                <a:latin typeface="+mn-lt"/>
                <a:ea typeface="+mn-ea"/>
                <a:cs typeface="+mn-cs"/>
              </a:rPr>
              <a:t/>
            </a:r>
            <a:br>
              <a:rPr lang="fr-FR" sz="1200" b="0" i="0" kern="1200" dirty="0">
                <a:solidFill>
                  <a:schemeClr val="tx1"/>
                </a:solidFill>
                <a:effectLst/>
                <a:latin typeface="+mn-lt"/>
                <a:ea typeface="+mn-ea"/>
                <a:cs typeface="+mn-cs"/>
              </a:rPr>
            </a:b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1007/5000</a:t>
            </a:r>
          </a:p>
          <a:p>
            <a:pPr rtl="0"/>
            <a:r>
              <a:rPr lang="fr-FR" sz="1200" b="0" i="0" kern="1200" dirty="0">
                <a:solidFill>
                  <a:schemeClr val="tx1"/>
                </a:solidFill>
                <a:effectLst/>
                <a:latin typeface="+mn-lt"/>
                <a:ea typeface="+mn-ea"/>
                <a:cs typeface="+mn-cs"/>
              </a:rPr>
              <a:t>Voici quelques résultats clés concernant la douleur</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Acétaminophène ou anti-inflammatoires non stéroïdiens administrés à près de la moitié des patients mais avec peu de soulagement</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Aucun patient n'a reçu d'opioïdes</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Aucune pharmacie n'avait d'opioïdes, bien que ce médicament figure sur la liste des médicaments essentiels de l'OMS.</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Un seul établissement de santé (hôpital) avait des opioïdes en stock</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Il existe de nombreux obstacles à la disponibilité des opioïdes. Par exemple, les médecins manquent souvent de connaissances sur l'utilisation des médicaments contre la douleur ou pensent que les opioïdes peuvent être mal utilisés. Il existe souvent des obstacles réglementaires. La plupart des pharmacies emploient des vendeurs ayant une formation formelle ou limitée dans le domaine de la pharmacie, de sorte qu'ils ne sont pas bien informés sur la manière de les distribuer aux patients.</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Dans la crise des </a:t>
            </a:r>
            <a:r>
              <a:rPr lang="fr-FR" sz="1200" b="0" i="0" kern="1200" dirty="0" err="1">
                <a:solidFill>
                  <a:schemeClr val="tx1"/>
                </a:solidFill>
                <a:effectLst/>
                <a:latin typeface="+mn-lt"/>
                <a:ea typeface="+mn-ea"/>
                <a:cs typeface="+mn-cs"/>
              </a:rPr>
              <a:t>Rohingya</a:t>
            </a:r>
            <a:r>
              <a:rPr lang="fr-FR" sz="1200" b="0" i="0" kern="1200" dirty="0">
                <a:solidFill>
                  <a:schemeClr val="tx1"/>
                </a:solidFill>
                <a:effectLst/>
                <a:latin typeface="+mn-lt"/>
                <a:ea typeface="+mn-ea"/>
                <a:cs typeface="+mn-cs"/>
              </a:rPr>
              <a:t> en particulier, nous savons qu’il existe des problèmes récurrents dans tous les hôpitaux en ce qui concerne le maintien d’un approvisionnement régulier en morphine.</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Bien que la morphine figure sur la liste officielle des médicaments essentiels du gouvernement du BD, aucune morphine n’est disponible en dehors de Dhaka (la capitale).</a:t>
            </a:r>
          </a:p>
          <a:p>
            <a:endParaRPr lang="en-US" sz="1200" dirty="0"/>
          </a:p>
          <a:p>
            <a:endParaRPr lang="en-US" sz="1200" dirty="0"/>
          </a:p>
          <a:p>
            <a:r>
              <a:rPr lang="en-US" sz="1200" dirty="0"/>
              <a:t>Here are some key results regarding pain</a:t>
            </a:r>
          </a:p>
          <a:p>
            <a:r>
              <a:rPr lang="en-US" sz="1200" dirty="0"/>
              <a:t>Acetaminophen or non-steroidal anti-inflammatories given to nearly half of patients but with little relief</a:t>
            </a:r>
          </a:p>
          <a:p>
            <a:r>
              <a:rPr lang="en-US" sz="1200" dirty="0"/>
              <a:t>No patients received any opioids</a:t>
            </a:r>
          </a:p>
          <a:p>
            <a:r>
              <a:rPr lang="en-US" sz="1200" dirty="0"/>
              <a:t>No pharmacies had opioids, despite this medication being on the WHO Essential drug list.</a:t>
            </a:r>
          </a:p>
          <a:p>
            <a:r>
              <a:rPr lang="en-US" sz="1200" dirty="0"/>
              <a:t>Only one health facility (hospital) had opioids in stock</a:t>
            </a:r>
          </a:p>
          <a:p>
            <a:pPr lvl="1"/>
            <a:endParaRPr lang="en-US" sz="1100" dirty="0"/>
          </a:p>
          <a:p>
            <a:r>
              <a:rPr lang="en-US" sz="1100" dirty="0"/>
              <a:t>There are many barriers to ensuring opioids are available. For example, often doctors lack knowledge in how to use pain medicines or hold beliefs that opioids can be misused. There are often regulatory barriers. Most pharmacies employ sales people with limited or no formal training in the field of pharmacy, so they are not well informed about how to dispense these to patients. </a:t>
            </a:r>
          </a:p>
          <a:p>
            <a:endParaRPr lang="en-US" sz="1100" dirty="0"/>
          </a:p>
          <a:p>
            <a:r>
              <a:rPr lang="en-US" sz="1100" dirty="0"/>
              <a:t>In the Rohingya crisis specifically, we know that there are ongoing issues at all hospitals with maintaining a regular supply of morphine. </a:t>
            </a:r>
          </a:p>
          <a:p>
            <a:endParaRPr lang="en-US" sz="1100" dirty="0"/>
          </a:p>
          <a:p>
            <a:r>
              <a:rPr lang="en-US" sz="1100" dirty="0"/>
              <a:t>Despite morphine being on the government of BD official essential drug list, and in fact no morphine is available outside of Dhaka (the capital city).</a:t>
            </a:r>
          </a:p>
          <a:p>
            <a:endParaRPr lang="en-CA"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27</a:t>
            </a:fld>
            <a:endParaRPr lang="en-US"/>
          </a:p>
        </p:txBody>
      </p:sp>
    </p:spTree>
    <p:extLst>
      <p:ext uri="{BB962C8B-B14F-4D97-AF65-F5344CB8AC3E}">
        <p14:creationId xmlns:p14="http://schemas.microsoft.com/office/powerpoint/2010/main" val="386207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Lorsque nous avons demandé aux patients qui avaient mal, à quel point ils étaient sévères, le graphique de gauche montre combien de douleur ils avaient avant tout traitement, 44% ayant des douleurs sévères et 41% ayant des douleurs modérées.</a:t>
            </a:r>
          </a:p>
          <a:p>
            <a:endParaRPr lang="fr-FR" dirty="0"/>
          </a:p>
          <a:p>
            <a:r>
              <a:rPr lang="fr-FR" dirty="0"/>
              <a:t>Après le traitement, l'amélioration de la sévérité de la douleur était très limitée, ce qui est probablement lié à l'absence de médicaments efficaces contre la douleur.</a:t>
            </a:r>
          </a:p>
          <a:p>
            <a:endParaRPr lang="fr-FR" dirty="0"/>
          </a:p>
          <a:p>
            <a:r>
              <a:rPr lang="fr-FR" dirty="0"/>
              <a:t>L'étalon-or pour le traitement des douleurs modérées à sévères chez les patients en soins palliatifs est la morphine, presque totalement indisponible.</a:t>
            </a:r>
            <a:endParaRPr lang="en-US" dirty="0"/>
          </a:p>
          <a:p>
            <a:endParaRPr lang="en-US" dirty="0"/>
          </a:p>
          <a:p>
            <a:r>
              <a:rPr lang="en-US" dirty="0"/>
              <a:t>When we asked those patients who had pain, about how severe it was, the</a:t>
            </a:r>
            <a:r>
              <a:rPr lang="en-US" baseline="0" dirty="0"/>
              <a:t> graph on the left shows how much pain they had before any treatment, with 44% having severe and another 41% having moderate pain.</a:t>
            </a:r>
          </a:p>
          <a:p>
            <a:endParaRPr lang="en-US" baseline="0" dirty="0"/>
          </a:p>
          <a:p>
            <a:r>
              <a:rPr lang="en-US" baseline="0" dirty="0"/>
              <a:t>After treatment, there was very limited improvement in pain severity, which is likely related to the lack of effective medications for pain.</a:t>
            </a:r>
          </a:p>
          <a:p>
            <a:r>
              <a:rPr lang="en-US" baseline="0" dirty="0"/>
              <a:t>The gold standard for the treatment of moderate to severe pain in palliative care patients is morphine, which is almost completely unavailable.</a:t>
            </a:r>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28</a:t>
            </a:fld>
            <a:endParaRPr lang="en-US"/>
          </a:p>
        </p:txBody>
      </p:sp>
    </p:spTree>
    <p:extLst>
      <p:ext uri="{BB962C8B-B14F-4D97-AF65-F5344CB8AC3E}">
        <p14:creationId xmlns:p14="http://schemas.microsoft.com/office/powerpoint/2010/main" val="3235280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Nous avons interrogé les patients et les soignants sur leurs expériences récentes avec le système de soins de santé pour réfugiés et les patients ont fréquemment visité des établissements de santé.</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Plus de la moitié l'ont fait au cours du mois précédent, mais 58% ont déclaré ne pas avoir reçu les soins recherchés pour présenter leurs symptômes.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Les patients ont signalé des obstacles à l'accès aux soins de santé inclus</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Manque d'argent (56%)</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Le traitement n’est pas disponible dans les établissements de santé locaux (18%) - généralement parce que l’établissement n’a pas évalué ou traité adéquatement la douleur ou les autres symptômes du patient.</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Et le transport vers l'établissement de santé n'était pas possible (13%)</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En raison de problèmes de mobilité, manque d'argent, patient trop malade pour déménager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Il est devenu évident que les services de soins palliatifs étaient complètement absents des établissements de santé locaux. Et que les travailleurs de la santé avaient du mal à savoir comment résoudre les problèmes liés aux maladies chroniques ou potentiellement mortelles.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Nos entrevues avec des établissements de santé ont révélé qu’il n’existait aucun plan établi pour gérer les maladies chroniques et aucun service de santé communautaire.</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a:t>
            </a:r>
            <a:r>
              <a:rPr lang="en-US" baseline="0" dirty="0"/>
              <a:t> asked patients and caregivers about their recent experiences with the refugee health care system and patients</a:t>
            </a:r>
            <a:r>
              <a:rPr lang="en-US" dirty="0"/>
              <a:t> frequently visited health facilities.</a:t>
            </a:r>
            <a:r>
              <a:rPr lang="en-US" baseline="0"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More than half had done so in the month prior, but 58% reported that they have not received the care they seek for their presenting symptoms.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t>Patients reported barriers to accessing health care included</a:t>
            </a:r>
          </a:p>
          <a:p>
            <a:pPr lvl="1">
              <a:buFont typeface="Wingdings" panose="05000000000000000000" pitchFamily="2" charset="2"/>
              <a:buChar char="§"/>
            </a:pPr>
            <a:r>
              <a:rPr lang="en-US" dirty="0"/>
              <a:t>Lack of money (56%)</a:t>
            </a:r>
          </a:p>
          <a:p>
            <a:pPr lvl="1">
              <a:buFont typeface="Wingdings" panose="05000000000000000000" pitchFamily="2" charset="2"/>
              <a:buChar char="§"/>
            </a:pPr>
            <a:r>
              <a:rPr lang="en-US" dirty="0"/>
              <a:t>Treatment is not available from local health facilities (18%) – generally this was because the facility did not assess or</a:t>
            </a:r>
            <a:r>
              <a:rPr lang="en-US" baseline="0" dirty="0"/>
              <a:t> adequately treat the patient’s pain or other symptoms</a:t>
            </a:r>
            <a:endParaRPr lang="en-US" dirty="0"/>
          </a:p>
          <a:p>
            <a:pPr lvl="1">
              <a:buFont typeface="Wingdings" panose="05000000000000000000" pitchFamily="2" charset="2"/>
              <a:buChar char="§"/>
            </a:pPr>
            <a:r>
              <a:rPr lang="en-US" dirty="0"/>
              <a:t>And Transportation to health facility was not possible (13%)</a:t>
            </a:r>
          </a:p>
          <a:p>
            <a:pPr lvl="3">
              <a:buFont typeface="Wingdings" panose="05000000000000000000" pitchFamily="2" charset="2"/>
              <a:buChar char="§"/>
            </a:pPr>
            <a:r>
              <a:rPr lang="en-US" sz="1800" dirty="0"/>
              <a:t>Due to mobility issues, lack of money, patient too sick to move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became clear that palliative care services were completely absent from local health facilities. And that health care workers were struggling to know how to address problems associated with chronic or life-threatening illnesses.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Our interviews with health facilities found that there were no established plans to manage chronic conditions and no community-based health services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29</a:t>
            </a:fld>
            <a:endParaRPr lang="en-US"/>
          </a:p>
        </p:txBody>
      </p:sp>
    </p:spTree>
    <p:extLst>
      <p:ext uri="{BB962C8B-B14F-4D97-AF65-F5344CB8AC3E}">
        <p14:creationId xmlns:p14="http://schemas.microsoft.com/office/powerpoint/2010/main" val="3532593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indent="0">
              <a:buNone/>
            </a:pPr>
            <a:r>
              <a:rPr lang="fr-FR" dirty="0"/>
              <a:t>Pourquoi les soins palliatifs sont-ils nécessaires dans les crises humanitaires?</a:t>
            </a:r>
          </a:p>
          <a:p>
            <a:pPr marL="0" indent="0">
              <a:buNone/>
            </a:pPr>
            <a:endParaRPr lang="fr-FR" dirty="0"/>
          </a:p>
          <a:p>
            <a:pPr marL="0" indent="0">
              <a:buNone/>
            </a:pPr>
            <a:r>
              <a:rPr lang="fr-FR" dirty="0"/>
              <a:t>Il existe de nombreuses situations où les soins curatifs ne sont pas le seul ou principal mode de soins de santé humanitaire.</a:t>
            </a:r>
          </a:p>
          <a:p>
            <a:pPr marL="0" indent="0">
              <a:buNone/>
            </a:pPr>
            <a:endParaRPr lang="fr-FR" dirty="0"/>
          </a:p>
          <a:p>
            <a:pPr marL="0" indent="0">
              <a:buNone/>
            </a:pPr>
            <a:r>
              <a:rPr lang="fr-FR" dirty="0"/>
              <a:t>Par exemple</a:t>
            </a:r>
          </a:p>
          <a:p>
            <a:pPr marL="0" indent="0">
              <a:buNone/>
            </a:pPr>
            <a:r>
              <a:rPr lang="fr-FR" dirty="0"/>
              <a:t>Un enfant atteint d'un cancer avancé a été contraint de fuir dans un camp de réfugiés au milieu d'une guerre civile en cours</a:t>
            </a:r>
          </a:p>
          <a:p>
            <a:pPr marL="0" indent="0">
              <a:buNone/>
            </a:pPr>
            <a:endParaRPr lang="fr-FR" dirty="0"/>
          </a:p>
          <a:p>
            <a:pPr marL="0" indent="0">
              <a:buNone/>
            </a:pPr>
            <a:r>
              <a:rPr lang="fr-FR" dirty="0"/>
              <a:t>Un enfant atteint de la maladie à virus Ebola est admis dans un centre de traitement à un moment où le taux de létalité est de 60%</a:t>
            </a:r>
          </a:p>
          <a:p>
            <a:pPr marL="0" indent="0">
              <a:buNone/>
            </a:pPr>
            <a:endParaRPr lang="fr-FR" dirty="0"/>
          </a:p>
          <a:p>
            <a:pPr marL="0" indent="0">
              <a:buNone/>
            </a:pPr>
            <a:r>
              <a:rPr lang="fr-FR" dirty="0"/>
              <a:t>Un bébé naît extrêmement prématuré dans une situation de tremblement de terre et ne peut pas recevoir de soins intensifs néonataux, car les autres ont de meilleures chances de survie.</a:t>
            </a:r>
          </a:p>
          <a:p>
            <a:pPr marL="0" indent="0">
              <a:buNone/>
            </a:pPr>
            <a:endParaRPr lang="fr-FR" dirty="0"/>
          </a:p>
          <a:p>
            <a:pPr marL="0" indent="0">
              <a:buNone/>
            </a:pPr>
            <a:r>
              <a:rPr lang="fr-FR" dirty="0"/>
              <a:t>Tous ces enfants auront besoin de soins empreints de compassion pour contrôler leurs symptômes et alléger leurs souffrances tout en tenant compte des besoins psychosociaux et spirituels d’eux et de leurs familles.</a:t>
            </a:r>
          </a:p>
          <a:p>
            <a:pPr marL="0" indent="0">
              <a:buNone/>
            </a:pPr>
            <a:endParaRPr lang="fr-FR" dirty="0"/>
          </a:p>
          <a:p>
            <a:pPr marL="0" indent="0">
              <a:buNone/>
            </a:pPr>
            <a:r>
              <a:rPr lang="fr-FR" dirty="0"/>
              <a:t>Ces enfants illustrent le large éventail de personnes malades ou blessées dans une crise humanitaire nécessitant des soins palliatifs. En fait, dans ces situations, lorsque les taux de mortalité sont souvent très élevés, il existe un besoin important de soins palliatifs.</a:t>
            </a:r>
            <a:endParaRPr lang="en-CA" dirty="0"/>
          </a:p>
          <a:p>
            <a:pPr marL="0" indent="0">
              <a:buNone/>
            </a:pPr>
            <a:endParaRPr lang="en-CA" dirty="0"/>
          </a:p>
          <a:p>
            <a:pPr marL="0" indent="0">
              <a:buNone/>
            </a:pPr>
            <a:r>
              <a:rPr lang="en-CA" dirty="0"/>
              <a:t>Why is palliative care needed in humanitarian crises?</a:t>
            </a:r>
          </a:p>
          <a:p>
            <a:pPr marL="0" indent="0">
              <a:buNone/>
            </a:pPr>
            <a:endParaRPr lang="en-CA" dirty="0"/>
          </a:p>
          <a:p>
            <a:pPr marL="0" indent="0">
              <a:buNone/>
            </a:pPr>
            <a:r>
              <a:rPr lang="en-CA" dirty="0"/>
              <a:t>There are many situations where curative care is not the primary or the only mode of humanitarian health care.</a:t>
            </a:r>
          </a:p>
          <a:p>
            <a:pPr marL="228600" indent="-228600">
              <a:buAutoNum type="arabicPeriod"/>
            </a:pPr>
            <a:endParaRPr lang="en-CA" dirty="0"/>
          </a:p>
          <a:p>
            <a:pPr marL="228600" indent="-228600">
              <a:buAutoNum type="arabicPeriod"/>
            </a:pPr>
            <a:r>
              <a:rPr lang="en-CA" dirty="0"/>
              <a:t>For example</a:t>
            </a:r>
          </a:p>
          <a:p>
            <a:pPr marL="228600" indent="-228600">
              <a:buAutoNum type="arabicPeriod"/>
            </a:pPr>
            <a:r>
              <a:rPr lang="en-CA" dirty="0"/>
              <a:t>A child with advanced cancer has been forced to flee to a refugee camp, amidst an ongoing civil war</a:t>
            </a:r>
          </a:p>
          <a:p>
            <a:pPr marL="228600" indent="-228600">
              <a:buAutoNum type="arabicPeriod"/>
            </a:pPr>
            <a:r>
              <a:rPr lang="en-CA" dirty="0"/>
              <a:t>A child with Ebola Virus Disease is admitted to a treatment centre at a time when the case fatality rate is 60%</a:t>
            </a:r>
          </a:p>
          <a:p>
            <a:pPr marL="228600" indent="-228600">
              <a:buAutoNum type="arabicPeriod"/>
            </a:pPr>
            <a:r>
              <a:rPr lang="en-CA" dirty="0"/>
              <a:t>A baby is born extremely premature in an earthquake situation and is not able to receive neonatal intensive care because others have a better chance of survival</a:t>
            </a:r>
          </a:p>
          <a:p>
            <a:pPr marL="228600" indent="-228600">
              <a:buAutoNum type="arabicPeriod"/>
            </a:pPr>
            <a:endParaRPr lang="en-CA" dirty="0"/>
          </a:p>
          <a:p>
            <a:pPr marL="0" indent="0">
              <a:buNone/>
            </a:pPr>
            <a:r>
              <a:rPr lang="en-CA" dirty="0"/>
              <a:t>All of these children will require compassionate care to control their symptoms and alleviate their suffering while considering the psychosocial and spiritual needs of them and their families.</a:t>
            </a:r>
          </a:p>
          <a:p>
            <a:pPr marL="228600" indent="-228600">
              <a:buAutoNum type="arabicPeriod"/>
            </a:pPr>
            <a:endParaRPr lang="en-CA" dirty="0"/>
          </a:p>
          <a:p>
            <a:pPr marL="0" indent="0">
              <a:buNone/>
            </a:pPr>
            <a:r>
              <a:rPr lang="en-CA" dirty="0"/>
              <a:t>These children illustrate the wide range of ill and injured individuals in a humanitarian crisis who require palliative care.  In fact in these types of situations, when mortality rates are often very high, there is a significant need for palliative care.</a:t>
            </a:r>
          </a:p>
        </p:txBody>
      </p:sp>
      <p:sp>
        <p:nvSpPr>
          <p:cNvPr id="4" name="Slide Number Placeholder 3"/>
          <p:cNvSpPr>
            <a:spLocks noGrp="1"/>
          </p:cNvSpPr>
          <p:nvPr>
            <p:ph type="sldNum" sz="quarter" idx="5"/>
          </p:nvPr>
        </p:nvSpPr>
        <p:spPr/>
        <p:txBody>
          <a:bodyPr/>
          <a:lstStyle/>
          <a:p>
            <a:fld id="{B55C6F2A-8736-3548-AB9D-77ED868A2FB5}" type="slidenum">
              <a:rPr lang="en-US" smtClean="0"/>
              <a:pPr/>
              <a:t>3</a:t>
            </a:fld>
            <a:endParaRPr lang="en-US"/>
          </a:p>
        </p:txBody>
      </p:sp>
    </p:spTree>
    <p:extLst>
      <p:ext uri="{BB962C8B-B14F-4D97-AF65-F5344CB8AC3E}">
        <p14:creationId xmlns:p14="http://schemas.microsoft.com/office/powerpoint/2010/main" val="2696647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t>Lorsque les patients ont été interrogés sur leurs besoins les plus importants, ils ont signalé leurs besoins:</a:t>
            </a:r>
          </a:p>
          <a:p>
            <a:r>
              <a:rPr lang="fr-FR" sz="1200" dirty="0"/>
              <a:t>Médicaments (97%), 60% ont cessé de prendre leurs médicaments en raison du coût</a:t>
            </a:r>
          </a:p>
          <a:p>
            <a:r>
              <a:rPr lang="fr-FR" sz="1200" dirty="0"/>
              <a:t>Argent (94%)</a:t>
            </a:r>
          </a:p>
          <a:p>
            <a:r>
              <a:rPr lang="fr-FR" sz="1200" dirty="0"/>
              <a:t>Alimentation (76%)</a:t>
            </a:r>
          </a:p>
          <a:p>
            <a:r>
              <a:rPr lang="fr-FR" sz="1200" dirty="0"/>
              <a:t>Soulagement de la douleur (45%)</a:t>
            </a:r>
          </a:p>
          <a:p>
            <a:r>
              <a:rPr lang="fr-FR" sz="1200" dirty="0"/>
              <a:t>Quelqu'un pour aider à les soigner (44%)</a:t>
            </a:r>
          </a:p>
          <a:p>
            <a:endParaRPr lang="fr-FR" sz="1200" dirty="0"/>
          </a:p>
          <a:p>
            <a:r>
              <a:rPr lang="fr-FR" sz="1200" dirty="0"/>
              <a:t>Plus de 60% des patients ont dû arrêter de prendre des médicaments essentiels car ils ne peuvent pas se permettre de payer</a:t>
            </a:r>
          </a:p>
          <a:p>
            <a:r>
              <a:rPr lang="fr-FR" sz="1200" dirty="0"/>
              <a:t>Une déficience physique signifie que de nombreux patients ne peuvent accéder aux fournitures médicales ou aux médicaments dont ils ont besoin</a:t>
            </a:r>
          </a:p>
          <a:p>
            <a:endParaRPr lang="fr-FR" sz="1200" dirty="0"/>
          </a:p>
          <a:p>
            <a:r>
              <a:rPr lang="fr-FR" sz="1200" dirty="0"/>
              <a:t>Le handicap physique empêchait également les individus d'atteindre les points de distribution pour collecter les fournitures nécessaires.</a:t>
            </a:r>
            <a:endParaRPr lang="en-US" sz="1500" dirty="0"/>
          </a:p>
          <a:p>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30</a:t>
            </a:fld>
            <a:endParaRPr lang="en-US"/>
          </a:p>
        </p:txBody>
      </p:sp>
    </p:spTree>
    <p:extLst>
      <p:ext uri="{BB962C8B-B14F-4D97-AF65-F5344CB8AC3E}">
        <p14:creationId xmlns:p14="http://schemas.microsoft.com/office/powerpoint/2010/main" val="762770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buFont typeface="Wingdings" panose="05000000000000000000" pitchFamily="2" charset="2"/>
              <a:buNone/>
            </a:pPr>
            <a:r>
              <a:rPr lang="fr-FR" sz="1200" dirty="0"/>
              <a:t>Les soignants signalent toute une gamme de préoccupations en fournissant des soins à la personne malade</a:t>
            </a:r>
          </a:p>
          <a:p>
            <a:pPr>
              <a:buFont typeface="Wingdings" panose="05000000000000000000" pitchFamily="2" charset="2"/>
              <a:buNone/>
            </a:pPr>
            <a:r>
              <a:rPr lang="fr-FR" sz="1200" dirty="0"/>
              <a:t>Comprenant:</a:t>
            </a:r>
          </a:p>
          <a:p>
            <a:pPr>
              <a:buFont typeface="Wingdings" panose="05000000000000000000" pitchFamily="2" charset="2"/>
              <a:buNone/>
            </a:pPr>
            <a:r>
              <a:rPr lang="fr-FR" sz="1200" dirty="0"/>
              <a:t>68% de travail physiquement exigeant</a:t>
            </a:r>
          </a:p>
          <a:p>
            <a:pPr>
              <a:buFont typeface="Wingdings" panose="05000000000000000000" pitchFamily="2" charset="2"/>
              <a:buNone/>
            </a:pPr>
            <a:r>
              <a:rPr lang="fr-FR" sz="1200" dirty="0"/>
              <a:t>46% qu'ils n'ont pas d'aide</a:t>
            </a:r>
          </a:p>
          <a:p>
            <a:pPr>
              <a:buFont typeface="Wingdings" panose="05000000000000000000" pitchFamily="2" charset="2"/>
              <a:buNone/>
            </a:pPr>
            <a:r>
              <a:rPr lang="fr-FR" sz="1200" dirty="0"/>
              <a:t>38% que cela leur cause de la tristesse ou de l'anxiété</a:t>
            </a:r>
          </a:p>
          <a:p>
            <a:pPr>
              <a:buFont typeface="Wingdings" panose="05000000000000000000" pitchFamily="2" charset="2"/>
              <a:buNone/>
            </a:pPr>
            <a:r>
              <a:rPr lang="fr-FR" sz="1200" dirty="0"/>
              <a:t>Et manque d'argent et de temps</a:t>
            </a:r>
          </a:p>
          <a:p>
            <a:pPr>
              <a:buFont typeface="Wingdings" panose="05000000000000000000" pitchFamily="2" charset="2"/>
              <a:buNone/>
            </a:pPr>
            <a:endParaRPr lang="fr-FR" sz="1200" dirty="0"/>
          </a:p>
          <a:p>
            <a:pPr>
              <a:buFont typeface="Wingdings" panose="05000000000000000000" pitchFamily="2" charset="2"/>
              <a:buNone/>
            </a:pPr>
            <a:r>
              <a:rPr lang="fr-FR" sz="1200" dirty="0"/>
              <a:t>La plupart des aidants naturels (94%) n'ont reçu aucune formation sur la façon de s'occuper des membres de leur famille.</a:t>
            </a:r>
          </a:p>
          <a:p>
            <a:pPr>
              <a:buFont typeface="Wingdings" panose="05000000000000000000" pitchFamily="2" charset="2"/>
              <a:buNone/>
            </a:pPr>
            <a:endParaRPr lang="fr-FR" sz="1200" dirty="0"/>
          </a:p>
          <a:p>
            <a:pPr>
              <a:buFont typeface="Wingdings" panose="05000000000000000000" pitchFamily="2" charset="2"/>
              <a:buNone/>
            </a:pPr>
            <a:r>
              <a:rPr lang="fr-FR" sz="1200" dirty="0"/>
              <a:t>Nous savons que dans ces situations, les aidants naturels ont besoin d'un soutien psychosocial pour les aider à faire face au stress de la prestation de soins.</a:t>
            </a:r>
          </a:p>
          <a:p>
            <a:pPr>
              <a:buFont typeface="Wingdings" panose="05000000000000000000" pitchFamily="2" charset="2"/>
              <a:buNone/>
            </a:pPr>
            <a:endParaRPr lang="fr-FR" sz="1200" dirty="0"/>
          </a:p>
          <a:p>
            <a:pPr>
              <a:buFont typeface="Wingdings" panose="05000000000000000000" pitchFamily="2" charset="2"/>
              <a:buNone/>
            </a:pPr>
            <a:r>
              <a:rPr lang="fr-FR" sz="1200" dirty="0"/>
              <a:t>Donc, dans l’ensemble, nous avons identifié un grand nombre de problèmes qui pourraient être résolus en mettant l’accent sur le soulagement de la souffrance ou le passage de «sauver des vies».</a:t>
            </a:r>
            <a:endParaRPr lang="en-US" sz="1200" dirty="0"/>
          </a:p>
          <a:p>
            <a:pPr>
              <a:buFont typeface="Wingdings" panose="05000000000000000000" pitchFamily="2" charset="2"/>
              <a:buChar char="§"/>
            </a:pPr>
            <a:endParaRPr lang="en-US" sz="1200" dirty="0"/>
          </a:p>
          <a:p>
            <a:pPr>
              <a:buFont typeface="Wingdings" panose="05000000000000000000" pitchFamily="2" charset="2"/>
              <a:buChar char="§"/>
            </a:pPr>
            <a:endParaRPr lang="en-US" sz="1200" dirty="0"/>
          </a:p>
          <a:p>
            <a:pPr>
              <a:buFont typeface="Wingdings" panose="05000000000000000000" pitchFamily="2" charset="2"/>
              <a:buChar char="§"/>
            </a:pPr>
            <a:r>
              <a:rPr lang="en-US" sz="1200" dirty="0"/>
              <a:t>Caregivers report a range of concerns in providing care for the sick person</a:t>
            </a:r>
          </a:p>
          <a:p>
            <a:pPr>
              <a:buFont typeface="Wingdings" panose="05000000000000000000" pitchFamily="2" charset="2"/>
              <a:buChar char="§"/>
            </a:pPr>
            <a:r>
              <a:rPr lang="en-US" sz="1200" dirty="0"/>
              <a:t>Including: </a:t>
            </a:r>
          </a:p>
          <a:p>
            <a:pPr>
              <a:buFont typeface="Wingdings" panose="05000000000000000000" pitchFamily="2" charset="2"/>
              <a:buChar char="§"/>
            </a:pPr>
            <a:r>
              <a:rPr lang="en-US" sz="1200" dirty="0"/>
              <a:t>68% physically demanding work</a:t>
            </a:r>
          </a:p>
          <a:p>
            <a:pPr>
              <a:buFont typeface="Wingdings" panose="05000000000000000000" pitchFamily="2" charset="2"/>
              <a:buChar char="§"/>
            </a:pPr>
            <a:r>
              <a:rPr lang="en-US" sz="1200" dirty="0"/>
              <a:t>46% that they have no help</a:t>
            </a:r>
          </a:p>
          <a:p>
            <a:pPr>
              <a:buFont typeface="Wingdings" panose="05000000000000000000" pitchFamily="2" charset="2"/>
              <a:buChar char="§"/>
            </a:pPr>
            <a:r>
              <a:rPr lang="en-US" sz="1200" dirty="0"/>
              <a:t>38% that it causes them sadness or anxiety</a:t>
            </a:r>
          </a:p>
          <a:p>
            <a:pPr>
              <a:buFont typeface="Wingdings" panose="05000000000000000000" pitchFamily="2" charset="2"/>
              <a:buChar char="§"/>
            </a:pPr>
            <a:r>
              <a:rPr lang="en-US" sz="1200" dirty="0"/>
              <a:t>And lack of money and time</a:t>
            </a:r>
          </a:p>
          <a:p>
            <a:pPr>
              <a:buFont typeface="Wingdings" panose="05000000000000000000" pitchFamily="2" charset="2"/>
              <a:buChar char="§"/>
            </a:pPr>
            <a:endParaRPr lang="en-US" sz="1200" dirty="0"/>
          </a:p>
          <a:p>
            <a:pPr>
              <a:buFont typeface="Wingdings" panose="05000000000000000000" pitchFamily="2" charset="2"/>
              <a:buChar char="§"/>
            </a:pPr>
            <a:r>
              <a:rPr lang="en-US" sz="1200" dirty="0"/>
              <a:t>Most caregivers (94%) have not received any training on how to care for their family member</a:t>
            </a:r>
          </a:p>
          <a:p>
            <a:pPr>
              <a:buFont typeface="Wingdings" panose="05000000000000000000" pitchFamily="2" charset="2"/>
              <a:buChar char="§"/>
            </a:pPr>
            <a:endParaRPr lang="en-US" sz="1200" dirty="0"/>
          </a:p>
          <a:p>
            <a:pPr>
              <a:buFont typeface="Wingdings" panose="05000000000000000000" pitchFamily="2" charset="2"/>
              <a:buChar char="§"/>
            </a:pPr>
            <a:r>
              <a:rPr lang="en-US" sz="1200" dirty="0"/>
              <a:t>We know that in these situations, caregivers need psychosocial support to help them cope with the stress of caregiving</a:t>
            </a:r>
          </a:p>
          <a:p>
            <a:endParaRPr lang="en-US" dirty="0"/>
          </a:p>
          <a:p>
            <a:r>
              <a:rPr lang="en-US" dirty="0"/>
              <a:t>So overall we identified a lot of issues which could be addressed with some focus on relieving suffering or a shift away from “saving lives”</a:t>
            </a:r>
          </a:p>
        </p:txBody>
      </p:sp>
      <p:sp>
        <p:nvSpPr>
          <p:cNvPr id="4" name="Slide Number Placeholder 3"/>
          <p:cNvSpPr>
            <a:spLocks noGrp="1"/>
          </p:cNvSpPr>
          <p:nvPr>
            <p:ph type="sldNum" sz="quarter" idx="10"/>
          </p:nvPr>
        </p:nvSpPr>
        <p:spPr/>
        <p:txBody>
          <a:bodyPr/>
          <a:lstStyle/>
          <a:p>
            <a:fld id="{B55C6F2A-8736-3548-AB9D-77ED868A2FB5}" type="slidenum">
              <a:rPr lang="en-US" smtClean="0"/>
              <a:pPr/>
              <a:t>31</a:t>
            </a:fld>
            <a:endParaRPr lang="en-US"/>
          </a:p>
        </p:txBody>
      </p:sp>
    </p:spTree>
    <p:extLst>
      <p:ext uri="{BB962C8B-B14F-4D97-AF65-F5344CB8AC3E}">
        <p14:creationId xmlns:p14="http://schemas.microsoft.com/office/powerpoint/2010/main" val="113548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Je veux maintenant vous parler d'un programme que nous avons développé pour fournir des soins aux personnes souffrant de maladies chroniques en utilisant une approche communautaire</a:t>
            </a:r>
          </a:p>
          <a:p>
            <a:endParaRPr lang="fr-FR" dirty="0"/>
          </a:p>
          <a:p>
            <a:r>
              <a:rPr lang="fr-FR" dirty="0"/>
              <a:t>Cette photo porte sur l'un de nos patients, Arman, âgé de 4 ans et atteint d'une </a:t>
            </a:r>
            <a:r>
              <a:rPr lang="fr-FR" dirty="0" err="1"/>
              <a:t>myéloméningocèle</a:t>
            </a:r>
            <a:r>
              <a:rPr lang="fr-FR" dirty="0"/>
              <a:t> non traitée. Il ne peut pas marcher et sa mère le transporte du Myanmar au Bangladesh en septembre dernier.</a:t>
            </a:r>
            <a:endParaRPr lang="en-CA"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32</a:t>
            </a:fld>
            <a:endParaRPr lang="en-US"/>
          </a:p>
        </p:txBody>
      </p:sp>
    </p:spTree>
    <p:extLst>
      <p:ext uri="{BB962C8B-B14F-4D97-AF65-F5344CB8AC3E}">
        <p14:creationId xmlns:p14="http://schemas.microsoft.com/office/powerpoint/2010/main" val="1963279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fr-FR" sz="1200" b="0" i="0" kern="1200" dirty="0">
                <a:solidFill>
                  <a:schemeClr val="tx1"/>
                </a:solidFill>
                <a:effectLst/>
                <a:latin typeface="+mn-lt"/>
                <a:ea typeface="+mn-ea"/>
                <a:cs typeface="+mn-cs"/>
              </a:rPr>
              <a:t>Ce programme se concentre sur les besoins des personnes souffrant de maladies chroniques. L'objectif est de soutenir les patients de manière holistique, y compris leurs besoins physiques, psychologiques, spirituels, sociaux et culturels.</a:t>
            </a:r>
            <a:endParaRPr lang="en-US" dirty="0"/>
          </a:p>
          <a:p>
            <a:endParaRPr lang="en-US" dirty="0"/>
          </a:p>
          <a:p>
            <a:r>
              <a:rPr lang="en-US" dirty="0"/>
              <a:t>This is a community based palliative care program which focuses on the needs of those with chronic conditions. The goal is to support</a:t>
            </a:r>
            <a:r>
              <a:rPr lang="en-US" baseline="0" dirty="0"/>
              <a:t> patients in a </a:t>
            </a:r>
            <a:r>
              <a:rPr lang="en-US" dirty="0"/>
              <a:t>holistic way, including their physical, psychological, spiritual, social and cultural needs.</a:t>
            </a:r>
          </a:p>
        </p:txBody>
      </p:sp>
      <p:sp>
        <p:nvSpPr>
          <p:cNvPr id="4" name="Slide Number Placeholder 3"/>
          <p:cNvSpPr>
            <a:spLocks noGrp="1"/>
          </p:cNvSpPr>
          <p:nvPr>
            <p:ph type="sldNum" sz="quarter" idx="10"/>
          </p:nvPr>
        </p:nvSpPr>
        <p:spPr/>
        <p:txBody>
          <a:bodyPr/>
          <a:lstStyle/>
          <a:p>
            <a:fld id="{B55C6F2A-8736-3548-AB9D-77ED868A2FB5}" type="slidenum">
              <a:rPr lang="en-US" smtClean="0"/>
              <a:pPr/>
              <a:t>33</a:t>
            </a:fld>
            <a:endParaRPr lang="en-US"/>
          </a:p>
        </p:txBody>
      </p:sp>
    </p:spTree>
    <p:extLst>
      <p:ext uri="{BB962C8B-B14F-4D97-AF65-F5344CB8AC3E}">
        <p14:creationId xmlns:p14="http://schemas.microsoft.com/office/powerpoint/2010/main" val="970886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t>Je veux vous raconter l'histoire de </a:t>
            </a:r>
            <a:r>
              <a:rPr lang="fr-FR" sz="1200" dirty="0" err="1"/>
              <a:t>Mojibur</a:t>
            </a:r>
            <a:r>
              <a:rPr lang="fr-FR" sz="1200" dirty="0"/>
              <a:t>, il a 10 ans et a été diagnostiqué avec un ostéosarcome. Avant de tomber malade, il était un garçon aimant le football. Son surnom était «</a:t>
            </a:r>
            <a:r>
              <a:rPr lang="fr-FR" sz="1200" dirty="0" err="1"/>
              <a:t>bhuissya</a:t>
            </a:r>
            <a:r>
              <a:rPr lang="fr-FR" sz="1200" dirty="0"/>
              <a:t>», qui signifie «buffle».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t>Il vit dans le camp de réfugiés avec sa mère et ses deux petites sœurs. Son père est porté disparu après que leur famille ait été forcée de fuir l'État </a:t>
            </a:r>
            <a:r>
              <a:rPr lang="fr-FR" sz="1200" dirty="0" err="1"/>
              <a:t>Rakhine</a:t>
            </a:r>
            <a:r>
              <a:rPr lang="fr-FR" sz="1200" dirty="0"/>
              <a:t> au Myanmar.</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t>Lorsque notre équipe lui a rendu visite pour la première fois, il était allongé dans sa tente et incapable de bouger avec douleur. Il venait d'être diagnostiqué à l'hôpital local souffrant d'ostéosarcome.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t>Sa mère a dit à l'équipe que lorsqu'il avait été diagnostiqué, </a:t>
            </a:r>
            <a:r>
              <a:rPr lang="fr-FR" sz="1200" dirty="0" err="1"/>
              <a:t>Mojibor</a:t>
            </a:r>
            <a:r>
              <a:rPr lang="fr-FR" sz="1200" dirty="0"/>
              <a:t> et sa mère avaient pleuré toute la nuit, craignant de mourir bientôt.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t>Notre équipe a traité la douleur de </a:t>
            </a:r>
            <a:r>
              <a:rPr lang="fr-FR" sz="1200" dirty="0" err="1"/>
              <a:t>Mojibor</a:t>
            </a:r>
            <a:r>
              <a:rPr lang="fr-FR" sz="1200" dirty="0"/>
              <a:t> avec de la morphine et a aidé sa famille.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t>Après 2 mois de traitement de la douleur. </a:t>
            </a:r>
            <a:r>
              <a:rPr lang="fr-FR" sz="1200" dirty="0" err="1"/>
              <a:t>Mojibor</a:t>
            </a:r>
            <a:r>
              <a:rPr lang="fr-FR" sz="1200" dirty="0"/>
              <a:t> peut marcher sans douleur, jouer avec son football et même sourire un peu.</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t>Les soins palliatifs ont amélioré la qualité de vie de </a:t>
            </a:r>
            <a:r>
              <a:rPr lang="fr-FR" sz="1200" dirty="0" err="1"/>
              <a:t>Mojibor</a:t>
            </a:r>
            <a:r>
              <a:rPr lang="fr-FR" sz="1200" dirty="0"/>
              <a:t> et ont apporté un réconfort indispensable à sa famille.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err="1"/>
              <a:t>Mojibor</a:t>
            </a:r>
            <a:r>
              <a:rPr lang="fr-FR" sz="1200" dirty="0"/>
              <a:t> dit: «J'ai eu des douleurs intenses. Allah m'a aidé à être libre de douleur.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t>Sa mère dit: «Mon fils a 10 ans. Il est né en Birmanie. Il était en bonne santé pendant 9 ans. Puis il a commencé à souffrir. On nous a dit de le tuer avec du poison si rien ne pouvait aider à guérir sa maladie.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t>«Il y a deux mois, mon fils avait besoin d'aide pour tout faire. Quelqu'un devait le porter aux toilettes, quelqu'un devait le nourrir. Il ne pouvait pas marcher en raison d'une douleur intense.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t>Mon fils est totalement libre de souffrance en ce moment. J'exprime ma gratitude envers Allah. Je suis si heureux de voir le visage heureux de mon fils. Qu'Allah bénisse tous ceux qui nous ont aidés.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t>About Google </a:t>
            </a:r>
            <a:r>
              <a:rPr lang="fr-FR" sz="1200" dirty="0" err="1"/>
              <a:t>TranslateCommunityMobileAbout</a:t>
            </a:r>
            <a:r>
              <a:rPr lang="fr-FR" sz="1200" dirty="0"/>
              <a:t> </a:t>
            </a:r>
            <a:r>
              <a:rPr lang="fr-FR" sz="1200" dirty="0" err="1"/>
              <a:t>GooglePrivacy</a:t>
            </a:r>
            <a:r>
              <a:rPr lang="fr-FR" sz="1200" dirty="0"/>
              <a:t> &amp; </a:t>
            </a:r>
            <a:r>
              <a:rPr lang="fr-FR" sz="1200" dirty="0" err="1"/>
              <a:t>TermsHelpSend</a:t>
            </a:r>
            <a:r>
              <a:rPr lang="fr-FR" sz="1200" dirty="0"/>
              <a:t> feedback</a:t>
            </a:r>
            <a:endParaRPr lang="en-CA"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a:t>I want to tell you the story of </a:t>
            </a:r>
            <a:r>
              <a:rPr lang="en-CA" sz="1200" dirty="0" err="1"/>
              <a:t>Mojibur</a:t>
            </a:r>
            <a:r>
              <a:rPr lang="en-CA" sz="1200" dirty="0"/>
              <a:t>, he is 10 years old and was diagnosed with osteosarcoma. Before he became sick, he was a typically football loving boy. </a:t>
            </a:r>
            <a:r>
              <a:rPr lang="en-US" sz="1200" b="1" kern="1200" dirty="0">
                <a:solidFill>
                  <a:schemeClr val="tx1"/>
                </a:solidFill>
                <a:effectLst/>
                <a:latin typeface="+mn-lt"/>
                <a:ea typeface="+mn-ea"/>
                <a:cs typeface="+mn-cs"/>
              </a:rPr>
              <a:t>His nickname was ‘</a:t>
            </a:r>
            <a:r>
              <a:rPr lang="en-US" sz="1200" b="1" kern="1200" dirty="0" err="1">
                <a:solidFill>
                  <a:schemeClr val="tx1"/>
                </a:solidFill>
                <a:effectLst/>
                <a:latin typeface="+mn-lt"/>
                <a:ea typeface="+mn-ea"/>
                <a:cs typeface="+mn-cs"/>
              </a:rPr>
              <a:t>bhuissya</a:t>
            </a:r>
            <a:r>
              <a:rPr lang="en-US" sz="1200" b="1" kern="1200" dirty="0">
                <a:solidFill>
                  <a:schemeClr val="tx1"/>
                </a:solidFill>
                <a:effectLst/>
                <a:latin typeface="+mn-lt"/>
                <a:ea typeface="+mn-ea"/>
                <a:cs typeface="+mn-cs"/>
              </a:rPr>
              <a:t>’ meaning ‘buffalo’. </a:t>
            </a:r>
            <a:endParaRPr lang="en-CA"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He lives in the</a:t>
            </a:r>
            <a:r>
              <a:rPr lang="en-US" sz="1200" b="1" kern="1200" baseline="0" dirty="0">
                <a:solidFill>
                  <a:schemeClr val="tx1"/>
                </a:solidFill>
                <a:effectLst/>
                <a:latin typeface="+mn-lt"/>
                <a:ea typeface="+mn-ea"/>
                <a:cs typeface="+mn-cs"/>
              </a:rPr>
              <a:t> refugee camp </a:t>
            </a:r>
            <a:r>
              <a:rPr lang="en-US" sz="1200" b="1" kern="1200" dirty="0">
                <a:solidFill>
                  <a:schemeClr val="tx1"/>
                </a:solidFill>
                <a:effectLst/>
                <a:latin typeface="+mn-lt"/>
                <a:ea typeface="+mn-ea"/>
                <a:cs typeface="+mn-cs"/>
              </a:rPr>
              <a:t>with his mother and two little sisters. His father is missing after their family was forced to flee Rakhine State in Myanmar.</a:t>
            </a:r>
            <a:r>
              <a:rPr lang="en-US"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a:t>When our team visited him for the first time, he was lying in his tent unable to move with pain. He had just been diagnosed at the local hospital with</a:t>
            </a:r>
            <a:r>
              <a:rPr lang="en-CA" sz="1200" baseline="0" dirty="0"/>
              <a:t> osteosarcoma.</a:t>
            </a:r>
            <a:endParaRPr lang="en-CA"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His</a:t>
            </a:r>
            <a:r>
              <a:rPr lang="en-US" sz="1200" b="1" kern="1200" baseline="0" dirty="0">
                <a:solidFill>
                  <a:schemeClr val="tx1"/>
                </a:solidFill>
                <a:effectLst/>
                <a:latin typeface="+mn-lt"/>
                <a:ea typeface="+mn-ea"/>
                <a:cs typeface="+mn-cs"/>
              </a:rPr>
              <a:t> mother told the team that w</a:t>
            </a:r>
            <a:r>
              <a:rPr lang="en-US" sz="1200" b="1" kern="1200" dirty="0">
                <a:solidFill>
                  <a:schemeClr val="tx1"/>
                </a:solidFill>
                <a:effectLst/>
                <a:latin typeface="+mn-lt"/>
                <a:ea typeface="+mn-ea"/>
                <a:cs typeface="+mn-cs"/>
              </a:rPr>
              <a:t>hen he was diagnosed, </a:t>
            </a:r>
            <a:r>
              <a:rPr lang="en-US" sz="1200" b="1" kern="1200" dirty="0" err="1">
                <a:solidFill>
                  <a:schemeClr val="tx1"/>
                </a:solidFill>
                <a:effectLst/>
                <a:latin typeface="+mn-lt"/>
                <a:ea typeface="+mn-ea"/>
                <a:cs typeface="+mn-cs"/>
              </a:rPr>
              <a:t>Mojibor</a:t>
            </a:r>
            <a:r>
              <a:rPr lang="en-US" sz="1200" b="1" kern="1200" dirty="0">
                <a:solidFill>
                  <a:schemeClr val="tx1"/>
                </a:solidFill>
                <a:effectLst/>
                <a:latin typeface="+mn-lt"/>
                <a:ea typeface="+mn-ea"/>
                <a:cs typeface="+mn-cs"/>
              </a:rPr>
              <a:t> and his mother cried all night fearing he would soon die. </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CA" sz="1200" dirty="0"/>
          </a:p>
          <a:p>
            <a:pPr marL="0" indent="0">
              <a:buFont typeface="Arial" panose="020B0604020202020204" pitchFamily="34" charset="0"/>
              <a:buNone/>
            </a:pPr>
            <a:r>
              <a:rPr lang="en-CA" sz="1200" dirty="0"/>
              <a:t>Our team gave </a:t>
            </a:r>
            <a:r>
              <a:rPr lang="en-CA" sz="1200" dirty="0" err="1"/>
              <a:t>Mojibor</a:t>
            </a:r>
            <a:r>
              <a:rPr lang="en-CA" sz="1200" b="1" dirty="0"/>
              <a:t> </a:t>
            </a:r>
            <a:r>
              <a:rPr lang="en-CA" sz="1200" dirty="0"/>
              <a:t>pain relief and provided support to his family.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2 months of pain treatment. </a:t>
            </a:r>
            <a:r>
              <a:rPr lang="en-US" sz="1200" b="1" kern="1200" dirty="0" err="1">
                <a:solidFill>
                  <a:schemeClr val="tx1"/>
                </a:solidFill>
                <a:effectLst/>
                <a:latin typeface="+mn-lt"/>
                <a:ea typeface="+mn-ea"/>
                <a:cs typeface="+mn-cs"/>
              </a:rPr>
              <a:t>Mojibor</a:t>
            </a:r>
            <a:r>
              <a:rPr lang="en-US" sz="1200" b="1" kern="1200" dirty="0">
                <a:solidFill>
                  <a:schemeClr val="tx1"/>
                </a:solidFill>
                <a:effectLst/>
                <a:latin typeface="+mn-lt"/>
                <a:ea typeface="+mn-ea"/>
                <a:cs typeface="+mn-cs"/>
              </a:rPr>
              <a:t> can walk pain-free, play with his football and even smile a little.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Palliative care has improved the quality of </a:t>
            </a:r>
            <a:r>
              <a:rPr lang="en-US" sz="1200" b="1" kern="1200" dirty="0" err="1">
                <a:solidFill>
                  <a:schemeClr val="tx1"/>
                </a:solidFill>
                <a:effectLst/>
                <a:latin typeface="+mn-lt"/>
                <a:ea typeface="+mn-ea"/>
                <a:cs typeface="+mn-cs"/>
              </a:rPr>
              <a:t>Mojibor’s</a:t>
            </a:r>
            <a:r>
              <a:rPr lang="en-US" sz="1200" b="1" kern="1200" dirty="0">
                <a:solidFill>
                  <a:schemeClr val="tx1"/>
                </a:solidFill>
                <a:effectLst/>
                <a:latin typeface="+mn-lt"/>
                <a:ea typeface="+mn-ea"/>
                <a:cs typeface="+mn-cs"/>
              </a:rPr>
              <a:t> life and given much needed comfort to his family.</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Mojibor</a:t>
            </a:r>
            <a:r>
              <a:rPr lang="en-US" sz="1200" kern="1200" dirty="0">
                <a:solidFill>
                  <a:schemeClr val="tx1"/>
                </a:solidFill>
                <a:effectLst/>
                <a:latin typeface="+mn-lt"/>
                <a:ea typeface="+mn-ea"/>
                <a:cs typeface="+mn-cs"/>
              </a:rPr>
              <a:t> says: “I had severe pain. Allah has helped me to be free of pain.”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His mother says: “My son is 10 years old. He was born in Burma. He was in good health for 9 years. Then he started pain. We were told to kill him with poison has nothing would help to cure his disease.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“Just two months back, my son needed help to do everything. Someone had to carry him to the toilet, someone had to feed him. He could not walk due to severe pain.”</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My son is totally free of suffering right now. I express gratitude towards Allah. I’m so happy to see my son’s happy face. May Allah bless all those who helped us.”  </a:t>
            </a:r>
            <a:endParaRPr lang="en-CA" sz="1200"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34</a:t>
            </a:fld>
            <a:endParaRPr lang="en-US"/>
          </a:p>
        </p:txBody>
      </p:sp>
    </p:spTree>
    <p:extLst>
      <p:ext uri="{BB962C8B-B14F-4D97-AF65-F5344CB8AC3E}">
        <p14:creationId xmlns:p14="http://schemas.microsoft.com/office/powerpoint/2010/main" val="72498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bit of background about what is community-based care.</a:t>
            </a:r>
          </a:p>
          <a:p>
            <a:r>
              <a:rPr lang="en-US" baseline="0" dirty="0"/>
              <a:t>The WHO defines it as the “involvement of the </a:t>
            </a:r>
            <a:r>
              <a:rPr lang="en-US" dirty="0"/>
              <a:t>people in a community to solve their own problems”</a:t>
            </a:r>
          </a:p>
          <a:p>
            <a:r>
              <a:rPr lang="en-US" dirty="0"/>
              <a:t>The</a:t>
            </a:r>
            <a:r>
              <a:rPr lang="en-US" baseline="0" dirty="0"/>
              <a:t> community can be involved in all stages of the program’s development and implementation, fro needs assessment, to planning, to implementation, resource mobilization, day-to-day management and evaluation.</a:t>
            </a:r>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35</a:t>
            </a:fld>
            <a:endParaRPr lang="en-US"/>
          </a:p>
        </p:txBody>
      </p:sp>
    </p:spTree>
    <p:extLst>
      <p:ext uri="{BB962C8B-B14F-4D97-AF65-F5344CB8AC3E}">
        <p14:creationId xmlns:p14="http://schemas.microsoft.com/office/powerpoint/2010/main" val="4242649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fr-FR" dirty="0"/>
              <a:t>Nous avons choisi ce modèle pour notre travail dans les camps de réfugiés, car il s'agit d'un moyen facile d'intégrer une approche centrée sur l'enfant et la famille.</a:t>
            </a:r>
          </a:p>
          <a:p>
            <a:endParaRPr lang="fr-FR" dirty="0"/>
          </a:p>
          <a:p>
            <a:r>
              <a:rPr lang="fr-FR" dirty="0"/>
              <a:t>C'est un nouveau modèle de soins qui amène les professionnels de la santé à la maison et réduit le fardeau des établissements de santé, en évitant les hospitalisations pour les patients qui n'en bénéficieront pas.</a:t>
            </a:r>
          </a:p>
          <a:p>
            <a:r>
              <a:rPr lang="fr-FR" dirty="0"/>
              <a:t>En général, on pense qu’il permet de réaliser des économies, bien que cela n’ait pas encore été évalué de manière rigoureuse.</a:t>
            </a:r>
          </a:p>
          <a:p>
            <a:r>
              <a:rPr lang="fr-FR" dirty="0"/>
              <a:t>Dans de nombreux pays à revenu faible et intermédiaire, les dépenses de santé liées à la </a:t>
            </a:r>
            <a:r>
              <a:rPr lang="fr-FR" dirty="0" err="1"/>
              <a:t>catestrophe</a:t>
            </a:r>
            <a:r>
              <a:rPr lang="fr-FR" dirty="0"/>
              <a:t> sont l'une des principales raisons pour lesquelles les familles retombent dans l'extrême pauvreté</a:t>
            </a:r>
          </a:p>
          <a:p>
            <a:endParaRPr lang="fr-FR" dirty="0"/>
          </a:p>
          <a:p>
            <a:r>
              <a:rPr lang="fr-FR" dirty="0"/>
              <a:t>L’approche vise à améliorer la coordination et les besoins de l’enfant et de la famille.</a:t>
            </a:r>
            <a:endParaRPr lang="en-US" dirty="0"/>
          </a:p>
          <a:p>
            <a:endParaRPr lang="en-US" dirty="0"/>
          </a:p>
          <a:p>
            <a:r>
              <a:rPr lang="en-US" dirty="0"/>
              <a:t>We chose this model for our work in the refugee camps since it is an easy way to incorporate a child</a:t>
            </a:r>
            <a:r>
              <a:rPr lang="en-US" baseline="0" dirty="0"/>
              <a:t> and family </a:t>
            </a:r>
            <a:r>
              <a:rPr lang="en-US" baseline="0" dirty="0" err="1"/>
              <a:t>centred</a:t>
            </a:r>
            <a:r>
              <a:rPr lang="en-US" baseline="0" dirty="0"/>
              <a:t> approach.</a:t>
            </a:r>
          </a:p>
          <a:p>
            <a:endParaRPr lang="en-US" baseline="0" dirty="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t>It is a new model of care which brings</a:t>
            </a:r>
            <a:r>
              <a:rPr lang="en-US" dirty="0"/>
              <a:t> health professionals into the home and reduces the burden on health institutions, by avoiding hospitalizations for</a:t>
            </a:r>
            <a:r>
              <a:rPr lang="en-US" baseline="0" dirty="0"/>
              <a:t> patients who will not benefit from this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t>Generally, it is thought to provide cost savings, although this has not been rigorously evaluated yet.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t>In many low and middle income countries, </a:t>
            </a:r>
            <a:r>
              <a:rPr lang="en-US" baseline="0" dirty="0" err="1"/>
              <a:t>catestrophic</a:t>
            </a:r>
            <a:r>
              <a:rPr lang="en-US" baseline="0" dirty="0"/>
              <a:t> health expenditure is a leading reason for families to fall back into extreme poverty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t>The approach focuses on improving coordination and the child and family’s needs</a:t>
            </a:r>
            <a:endParaRPr lang="en-US" dirty="0"/>
          </a:p>
          <a:p>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36</a:t>
            </a:fld>
            <a:endParaRPr lang="en-US"/>
          </a:p>
        </p:txBody>
      </p:sp>
    </p:spTree>
    <p:extLst>
      <p:ext uri="{BB962C8B-B14F-4D97-AF65-F5344CB8AC3E}">
        <p14:creationId xmlns:p14="http://schemas.microsoft.com/office/powerpoint/2010/main" val="3379063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that it is possible to care for these children:</a:t>
            </a:r>
          </a:p>
          <a:p>
            <a:pPr lvl="1"/>
            <a:r>
              <a:rPr lang="en-US" dirty="0"/>
              <a:t>Often children with life-limiting illness are sent home from hospital saying “there is nothing more that can be done”</a:t>
            </a:r>
          </a:p>
          <a:p>
            <a:pPr lvl="1"/>
            <a:r>
              <a:rPr lang="en-US" dirty="0"/>
              <a:t>But,</a:t>
            </a:r>
            <a:r>
              <a:rPr lang="en-US" baseline="0" dirty="0"/>
              <a:t> p</a:t>
            </a:r>
            <a:r>
              <a:rPr lang="en-US" dirty="0"/>
              <a:t>alliative care shows that there is always something that can be done and builds the capacity of the community to do it</a:t>
            </a:r>
          </a:p>
          <a:p>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37</a:t>
            </a:fld>
            <a:endParaRPr lang="en-US"/>
          </a:p>
        </p:txBody>
      </p:sp>
    </p:spTree>
    <p:extLst>
      <p:ext uri="{BB962C8B-B14F-4D97-AF65-F5344CB8AC3E}">
        <p14:creationId xmlns:p14="http://schemas.microsoft.com/office/powerpoint/2010/main" val="37023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Il y a trois étapes clés à prendre en compte lors de l'élaboration d'un modèle de soins basé sur la communauté:</a:t>
            </a:r>
          </a:p>
          <a:p>
            <a:r>
              <a:rPr lang="fr-FR" dirty="0"/>
              <a:t>La première consiste à faire une évaluation des besoins, ce qui se fait généralement en interrogeant les membres de la communauté pour obtenir leur avis sur le besoin de ces services.</a:t>
            </a:r>
          </a:p>
          <a:p>
            <a:r>
              <a:rPr lang="fr-FR" dirty="0"/>
              <a:t>Deuxièmement, faire intentionnellement des activités pour renforcer la sensibilisation et l'engagement de la communauté, et je donnerai quelques exemples de la façon dont cela peut être fait dans les deux prochaines diapositives.</a:t>
            </a:r>
          </a:p>
          <a:p>
            <a:r>
              <a:rPr lang="fr-FR" dirty="0"/>
              <a:t>Troisièmement, développer les services cliniques de soins palliatifs.</a:t>
            </a:r>
            <a:endParaRPr lang="en-CA" baseline="0"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38</a:t>
            </a:fld>
            <a:endParaRPr lang="en-US"/>
          </a:p>
        </p:txBody>
      </p:sp>
    </p:spTree>
    <p:extLst>
      <p:ext uri="{BB962C8B-B14F-4D97-AF65-F5344CB8AC3E}">
        <p14:creationId xmlns:p14="http://schemas.microsoft.com/office/powerpoint/2010/main" val="365814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rtl="0"/>
            <a:r>
              <a:rPr lang="fr-FR" sz="1200" b="0" i="0" kern="1200" dirty="0">
                <a:solidFill>
                  <a:schemeClr val="tx1"/>
                </a:solidFill>
                <a:effectLst/>
                <a:latin typeface="+mn-lt"/>
                <a:ea typeface="+mn-ea"/>
                <a:cs typeface="+mn-cs"/>
              </a:rPr>
              <a:t>L'étape 1 est l'évaluation des besoins. Cette étape consiste à développer une compréhension approfondie de la situation dans la population où vous souhaitez travailler. Les malades et toute la population.</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La communauté peut en fait commencer à s’engager en engageant des membres de la communauté pour réaliser l’enquête d’évaluation des besoins. Ceci est particulièrement important dans les situations de crise humanitaire en raison des barrières linguistiques et culturelles qui peuvent être rencontrées.</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De plus, pendant cette étape, vous organisez souvent des ateliers ou des groupes de discussion pour demander aux membres de la communauté et aux autres parties prenantes ce qu’ils doivent faire pour les patients en soins palliatifs dans leur communauté.</a:t>
            </a:r>
          </a:p>
          <a:p>
            <a:endParaRPr lang="en-US" dirty="0"/>
          </a:p>
          <a:p>
            <a:endParaRPr lang="en-US" dirty="0"/>
          </a:p>
          <a:p>
            <a:r>
              <a:rPr lang="en-US" dirty="0"/>
              <a:t>So</a:t>
            </a:r>
            <a:r>
              <a:rPr lang="en-US" baseline="0" dirty="0"/>
              <a:t> in step 1, which is the needs assessment. This step consists of developing an in depth understanding of the situation in the population where you want to work. Both the ill and the whole population. </a:t>
            </a:r>
          </a:p>
          <a:p>
            <a:endParaRPr lang="en-US" baseline="0" dirty="0"/>
          </a:p>
          <a:p>
            <a:r>
              <a:rPr lang="en-US" baseline="0" dirty="0"/>
              <a:t>The community can actually start to be engaged by hiring members of the community to do the needs assessment survey. This is especially important in humanitarian crisis situations because of the language and cultural barriers which may be encountered.</a:t>
            </a:r>
          </a:p>
          <a:p>
            <a:endParaRPr lang="en-US" baseline="0" dirty="0"/>
          </a:p>
          <a:p>
            <a:pPr marL="0" marR="0" lvl="1" indent="0" algn="l" defTabSz="457200" rtl="0" eaLnBrk="1" fontAlgn="auto" latinLnBrk="0" hangingPunct="1">
              <a:lnSpc>
                <a:spcPct val="100000"/>
              </a:lnSpc>
              <a:spcBef>
                <a:spcPts val="0"/>
              </a:spcBef>
              <a:spcAft>
                <a:spcPts val="0"/>
              </a:spcAft>
              <a:buClrTx/>
              <a:buSzTx/>
              <a:buFontTx/>
              <a:buNone/>
              <a:tabLst/>
              <a:defRPr/>
            </a:pPr>
            <a:r>
              <a:rPr lang="en-US" sz="2000" dirty="0"/>
              <a:t>Additionally, during this stage you often arrange workshops or focus groups to ask the community members and other stakeholders what do they need to do for palliative care patients in their community.</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000" dirty="0"/>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000" dirty="0"/>
          </a:p>
          <a:p>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39</a:t>
            </a:fld>
            <a:endParaRPr lang="en-US"/>
          </a:p>
        </p:txBody>
      </p:sp>
    </p:spTree>
    <p:extLst>
      <p:ext uri="{BB962C8B-B14F-4D97-AF65-F5344CB8AC3E}">
        <p14:creationId xmlns:p14="http://schemas.microsoft.com/office/powerpoint/2010/main" val="809119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L’Organisation mondiale de la santé définit les soins palliatifs comme</a:t>
            </a:r>
          </a:p>
          <a:p>
            <a:endParaRPr lang="fr-FR" dirty="0"/>
          </a:p>
          <a:p>
            <a:r>
              <a:rPr lang="fr-FR" dirty="0"/>
              <a:t>«La prévention et le soulagement de la souffrance au moyen d'une identification précoce et d'une évaluation et d'un traitement impeccables de la douleur et d'autres problèmes, physiques, psychosociaux et spirituels»</a:t>
            </a:r>
          </a:p>
          <a:p>
            <a:endParaRPr lang="fr-FR" dirty="0"/>
          </a:p>
          <a:p>
            <a:r>
              <a:rPr lang="fr-FR" dirty="0"/>
              <a:t>Les soins palliatifs sont plus que des soins en fin de vie</a:t>
            </a:r>
          </a:p>
          <a:p>
            <a:r>
              <a:rPr lang="fr-FR" dirty="0"/>
              <a:t>Ce n'est pas seulement pour les patients qui meurent activement</a:t>
            </a:r>
          </a:p>
          <a:p>
            <a:endParaRPr lang="fr-FR" dirty="0"/>
          </a:p>
          <a:p>
            <a:r>
              <a:rPr lang="en-CA" dirty="0"/>
              <a:t>The World Health Organization defines Palliative Care as </a:t>
            </a:r>
          </a:p>
          <a:p>
            <a:endParaRPr lang="en-CA" dirty="0"/>
          </a:p>
          <a:p>
            <a:r>
              <a:rPr lang="en-CA" dirty="0"/>
              <a:t>“the prevention and relief of suffering by means of early identification and impeccable assessment and treatment of pain and other problems, physical, psychosocial and spiritual”</a:t>
            </a:r>
          </a:p>
          <a:p>
            <a:endParaRPr lang="en-CA" dirty="0"/>
          </a:p>
          <a:p>
            <a:endParaRPr lang="en-CA"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4</a:t>
            </a:fld>
            <a:endParaRPr lang="en-US"/>
          </a:p>
        </p:txBody>
      </p:sp>
    </p:spTree>
    <p:extLst>
      <p:ext uri="{BB962C8B-B14F-4D97-AF65-F5344CB8AC3E}">
        <p14:creationId xmlns:p14="http://schemas.microsoft.com/office/powerpoint/2010/main" val="2354696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step 2 the goal is to increase the community’s awareness of the issue and to engage them in helping the project team. In the beginning, often you will have a feeling that no one will want to help, since they are poor and why would they care.</a:t>
            </a:r>
          </a:p>
          <a:p>
            <a:r>
              <a:rPr lang="en-US" baseline="0" dirty="0"/>
              <a:t>But my team’s experience has been that there are always those who are interested in helping others, regardless of their own socio-economic problems.</a:t>
            </a:r>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40</a:t>
            </a:fld>
            <a:endParaRPr lang="en-US"/>
          </a:p>
        </p:txBody>
      </p:sp>
    </p:spTree>
    <p:extLst>
      <p:ext uri="{BB962C8B-B14F-4D97-AF65-F5344CB8AC3E}">
        <p14:creationId xmlns:p14="http://schemas.microsoft.com/office/powerpoint/2010/main" val="1452447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lvl="1"/>
            <a:r>
              <a:rPr lang="fr-FR" dirty="0"/>
              <a:t>Au cours de l'étape 2, nous organisons des séances de sensibilisation au cours desquelles nous partageons une brève présentation de ce que sont les soins palliatifs, en mettant l'accent sur des questions pertinentes localement (15 minutes).</a:t>
            </a:r>
          </a:p>
          <a:p>
            <a:pPr lvl="1"/>
            <a:r>
              <a:rPr lang="fr-FR" dirty="0"/>
              <a:t>Et nous avons plusieurs personnes qui partagent des expériences de maladie incurable de leur propre famille ou amis.</a:t>
            </a:r>
          </a:p>
          <a:p>
            <a:pPr lvl="1"/>
            <a:endParaRPr lang="fr-FR" dirty="0"/>
          </a:p>
          <a:p>
            <a:pPr lvl="1"/>
            <a:r>
              <a:rPr lang="fr-FR" dirty="0"/>
              <a:t>Nous faisons aussi parfois des sessions plus petites où une personne de notre équipe visite des cours ou des espaces communs où les femmes se rassemblent dans la communauté, pour les partager avec elles. Plusieurs fois, nous constatons que les femmes hésitent à quitter leur domicile pour venir à une session. Il se peut qu’ils aient beaucoup de travail à faire ou qu’ils doivent s’occuper d’enfants ou qu’ils ne soient pas autorisés à sortir sans la permission de leur mari.</a:t>
            </a:r>
          </a:p>
          <a:p>
            <a:pPr lvl="1"/>
            <a:endParaRPr lang="fr-FR" dirty="0"/>
          </a:p>
          <a:p>
            <a:pPr lvl="1"/>
            <a:r>
              <a:rPr lang="fr-FR" dirty="0"/>
              <a:t>Et l'objectif est de former un groupe de volontaires engagés qui diffuseront le message des soins palliatifs dans la communauté et, en fin de compte, cela créera une appropriation qui conduira à la durabilité du projet.</a:t>
            </a:r>
            <a:endParaRPr lang="en-US" dirty="0"/>
          </a:p>
          <a:p>
            <a:pPr lvl="1"/>
            <a:endParaRPr lang="en-US" dirty="0"/>
          </a:p>
          <a:p>
            <a:pPr lvl="1"/>
            <a:r>
              <a:rPr lang="en-US" dirty="0"/>
              <a:t>During</a:t>
            </a:r>
            <a:r>
              <a:rPr lang="en-US" baseline="0" dirty="0"/>
              <a:t> step 2, we conduct sensitization sessions where we share a b</a:t>
            </a:r>
            <a:r>
              <a:rPr lang="en-US" dirty="0"/>
              <a:t>rief presentation on what is palliative care, with a focus on locally relevant issues (15 mins)</a:t>
            </a:r>
            <a:endParaRPr lang="en-US" b="1" dirty="0"/>
          </a:p>
          <a:p>
            <a:pPr lvl="1"/>
            <a:r>
              <a:rPr lang="en-US" dirty="0"/>
              <a:t>And the we have several</a:t>
            </a:r>
            <a:r>
              <a:rPr lang="en-US" baseline="0" dirty="0"/>
              <a:t> people s</a:t>
            </a:r>
            <a:r>
              <a:rPr lang="en-US" dirty="0"/>
              <a:t>hare of experiences with incurable illness of</a:t>
            </a:r>
            <a:r>
              <a:rPr lang="en-US" baseline="0" dirty="0"/>
              <a:t> their own</a:t>
            </a:r>
            <a:r>
              <a:rPr lang="en-US" dirty="0"/>
              <a:t> family or friends.</a:t>
            </a:r>
          </a:p>
          <a:p>
            <a:pPr lvl="1"/>
            <a:endParaRPr lang="en-US" dirty="0"/>
          </a:p>
          <a:p>
            <a:pPr lvl="1"/>
            <a:r>
              <a:rPr lang="en-US" dirty="0"/>
              <a:t>We also sometimes</a:t>
            </a:r>
            <a:r>
              <a:rPr lang="en-US" baseline="0" dirty="0"/>
              <a:t> do smaller sessions where one person from our team visits courtyards or communal spaces where women gather in the community, to share with them specifically. Many times we find that women are hesitant to leave their homes to come a session. They may have a lot of house work to do or have to care for children or they may not be allowed to go out without their husbands’ permission. </a:t>
            </a:r>
            <a:endParaRPr lang="en-US" dirty="0"/>
          </a:p>
          <a:p>
            <a:pPr lvl="1"/>
            <a:endParaRPr lang="en-US" dirty="0"/>
          </a:p>
          <a:p>
            <a:pPr lvl="1"/>
            <a:r>
              <a:rPr lang="en-US" dirty="0"/>
              <a:t>And</a:t>
            </a:r>
            <a:r>
              <a:rPr lang="en-US" baseline="0" dirty="0"/>
              <a:t> the goal from this is to d</a:t>
            </a:r>
            <a:r>
              <a:rPr lang="en-US" dirty="0"/>
              <a:t>evelop a group of committed volunteers who will spread the message of palliative care in the community and ultimately</a:t>
            </a:r>
            <a:r>
              <a:rPr lang="en-US" baseline="0" dirty="0"/>
              <a:t> this</a:t>
            </a:r>
            <a:r>
              <a:rPr lang="en-US" dirty="0"/>
              <a:t> will create ownership which leads to sustainability of the project.</a:t>
            </a:r>
          </a:p>
          <a:p>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41</a:t>
            </a:fld>
            <a:endParaRPr lang="en-US"/>
          </a:p>
        </p:txBody>
      </p:sp>
    </p:spTree>
    <p:extLst>
      <p:ext uri="{BB962C8B-B14F-4D97-AF65-F5344CB8AC3E}">
        <p14:creationId xmlns:p14="http://schemas.microsoft.com/office/powerpoint/2010/main" val="17228200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Ensuite, la dernière étape de la mise en œuvre consiste en une équipe clinique qui commence à fournir des services. Ici, j'ai photographié notre équipe pour les réfugiés </a:t>
            </a:r>
            <a:r>
              <a:rPr lang="fr-FR" dirty="0" err="1"/>
              <a:t>Rohingya</a:t>
            </a:r>
            <a:r>
              <a:rPr lang="fr-FR" dirty="0"/>
              <a:t>, qui comprend un médecin et 8 agents de santé communautaires formés de la communauté locale.</a:t>
            </a:r>
            <a:endParaRPr lang="en-US" dirty="0"/>
          </a:p>
          <a:p>
            <a:endParaRPr lang="en-US" dirty="0"/>
          </a:p>
          <a:p>
            <a:r>
              <a:rPr lang="en-US" dirty="0"/>
              <a:t>Then the</a:t>
            </a:r>
            <a:r>
              <a:rPr lang="en-US" baseline="0" dirty="0"/>
              <a:t> last step of the implementation is actually having a clinical team who starts to provide services. Here I have pictures our team for the </a:t>
            </a:r>
            <a:r>
              <a:rPr lang="en-US" baseline="0" dirty="0" err="1"/>
              <a:t>Rohingya</a:t>
            </a:r>
            <a:r>
              <a:rPr lang="en-US" baseline="0" dirty="0"/>
              <a:t> refugees which includes a physician and 8 trained community health workers from the local community.</a:t>
            </a:r>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42</a:t>
            </a:fld>
            <a:endParaRPr lang="en-US"/>
          </a:p>
        </p:txBody>
      </p:sp>
    </p:spTree>
    <p:extLst>
      <p:ext uri="{BB962C8B-B14F-4D97-AF65-F5344CB8AC3E}">
        <p14:creationId xmlns:p14="http://schemas.microsoft.com/office/powerpoint/2010/main" val="40290134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fr-FR" dirty="0"/>
              <a:t>Voici qui pourrait être dans votre équipe:</a:t>
            </a:r>
          </a:p>
          <a:p>
            <a:endParaRPr lang="fr-FR" dirty="0"/>
          </a:p>
          <a:p>
            <a:r>
              <a:rPr lang="fr-FR" dirty="0"/>
              <a:t>Les agents de santé communautaires qui fournissent les soins à domicile de base pris en charge par les professionnels de la santé effectuent des visites à domicile et restent en contact avec les patients par téléphone.</a:t>
            </a:r>
          </a:p>
          <a:p>
            <a:endParaRPr lang="fr-FR" dirty="0"/>
          </a:p>
          <a:p>
            <a:r>
              <a:rPr lang="fr-FR" dirty="0"/>
              <a:t>Professionnels de la santé: comprend généralement des médecins et des infirmières qui assurent la supervision, des évaluations urgentes et élaborent des plans de traitement.</a:t>
            </a:r>
          </a:p>
          <a:p>
            <a:endParaRPr lang="fr-FR" dirty="0"/>
          </a:p>
          <a:p>
            <a:r>
              <a:rPr lang="fr-FR" dirty="0"/>
              <a:t>Membres de la famille: sont également inclus et reçoivent une formation de base pour améliorer leurs connaissances sur la façon de s'occuper des membres de leur famille qui sont malades</a:t>
            </a:r>
          </a:p>
          <a:p>
            <a:endParaRPr lang="fr-FR" dirty="0"/>
          </a:p>
          <a:p>
            <a:r>
              <a:rPr lang="fr-FR" dirty="0"/>
              <a:t>Autres: si possible, incluez la physiothérapie (dans notre cas, nous utilisons Handicap International pour fournir ce service à notre équipe) et un conseiller psychosocial / travailleur social</a:t>
            </a:r>
            <a:endParaRPr lang="en-US" dirty="0"/>
          </a:p>
          <a:p>
            <a:endParaRPr lang="en-US" dirty="0"/>
          </a:p>
          <a:p>
            <a:r>
              <a:rPr lang="en-US" dirty="0"/>
              <a:t>Here</a:t>
            </a:r>
            <a:r>
              <a:rPr lang="en-US" baseline="0" dirty="0"/>
              <a:t> is who might be on your team: </a:t>
            </a:r>
          </a:p>
          <a:p>
            <a:endParaRPr lang="en-US" baseline="0" dirty="0"/>
          </a:p>
          <a:p>
            <a:r>
              <a:rPr lang="en-US" b="1" dirty="0"/>
              <a:t>Community health workers</a:t>
            </a:r>
            <a:r>
              <a:rPr lang="en-US" b="1" baseline="0" dirty="0"/>
              <a:t> who provide </a:t>
            </a:r>
            <a:r>
              <a:rPr lang="en-US" dirty="0"/>
              <a:t>the basic home care supported by health care professionals, they do home visits and keep in touch with patients by phone</a:t>
            </a:r>
          </a:p>
          <a:p>
            <a:r>
              <a:rPr lang="en-US" b="1" dirty="0"/>
              <a:t>Health Care Professionals: </a:t>
            </a:r>
            <a:r>
              <a:rPr lang="en-US" b="0" dirty="0"/>
              <a:t>generally</a:t>
            </a:r>
            <a:r>
              <a:rPr lang="en-US" b="0" baseline="0" dirty="0"/>
              <a:t> includes d</a:t>
            </a:r>
            <a:r>
              <a:rPr lang="en-US" dirty="0"/>
              <a:t>octors and nurses who provide supervision, urgent assessments, and develop treatment plans</a:t>
            </a:r>
          </a:p>
          <a:p>
            <a:r>
              <a:rPr lang="en-US" b="1" dirty="0"/>
              <a:t>Family members: </a:t>
            </a:r>
            <a:r>
              <a:rPr lang="en-US" b="0" dirty="0"/>
              <a:t>are</a:t>
            </a:r>
            <a:r>
              <a:rPr lang="en-US" b="0" baseline="0" dirty="0"/>
              <a:t> also included and given </a:t>
            </a:r>
            <a:r>
              <a:rPr lang="en-US" dirty="0"/>
              <a:t>basic training to improve their knowledge of how to care for their</a:t>
            </a:r>
            <a:r>
              <a:rPr lang="en-US" baseline="0" dirty="0"/>
              <a:t> family member who is sick</a:t>
            </a:r>
            <a:endParaRPr lang="en-US" dirty="0"/>
          </a:p>
          <a:p>
            <a:r>
              <a:rPr lang="en-US" b="1" dirty="0"/>
              <a:t>Others: </a:t>
            </a:r>
            <a:r>
              <a:rPr lang="en-US" dirty="0"/>
              <a:t>if possible include Physiotherapy ( in our case we use Handicap International</a:t>
            </a:r>
            <a:r>
              <a:rPr lang="en-US" baseline="0" dirty="0"/>
              <a:t> to provide this service for our team) and a p</a:t>
            </a:r>
            <a:r>
              <a:rPr lang="en-US" dirty="0"/>
              <a:t>sychosocial counsellor/social worker</a:t>
            </a:r>
          </a:p>
          <a:p>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43</a:t>
            </a:fld>
            <a:endParaRPr lang="en-US"/>
          </a:p>
        </p:txBody>
      </p:sp>
    </p:spTree>
    <p:extLst>
      <p:ext uri="{BB962C8B-B14F-4D97-AF65-F5344CB8AC3E}">
        <p14:creationId xmlns:p14="http://schemas.microsoft.com/office/powerpoint/2010/main" val="4106110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2">
              <a:lnSpc>
                <a:spcPct val="120000"/>
              </a:lnSpc>
              <a:spcBef>
                <a:spcPts val="750"/>
              </a:spcBef>
            </a:pPr>
            <a:r>
              <a:rPr lang="en-US" dirty="0"/>
              <a:t>I want to tell you a bit more about the </a:t>
            </a:r>
            <a:r>
              <a:rPr lang="en-US" sz="1200" dirty="0"/>
              <a:t>Community Health Workers (who we call Palliative Care Assistants). They are m</a:t>
            </a:r>
            <a:r>
              <a:rPr lang="en-US" sz="2600" dirty="0"/>
              <a:t>embers of the local community who receive 10 days basic training</a:t>
            </a:r>
            <a:r>
              <a:rPr lang="en-US" sz="2600" baseline="0" dirty="0"/>
              <a:t> in palliative care and then go and do s</a:t>
            </a:r>
            <a:r>
              <a:rPr lang="en-US" sz="2600" dirty="0"/>
              <a:t>imple care</a:t>
            </a:r>
            <a:r>
              <a:rPr lang="en-US" sz="2600" baseline="0" dirty="0"/>
              <a:t> including: </a:t>
            </a:r>
          </a:p>
          <a:p>
            <a:pPr marL="171450" lvl="2">
              <a:lnSpc>
                <a:spcPct val="120000"/>
              </a:lnSpc>
              <a:spcBef>
                <a:spcPts val="750"/>
              </a:spcBef>
            </a:pPr>
            <a:r>
              <a:rPr lang="en-US" sz="2600" baseline="0" dirty="0"/>
              <a:t>	</a:t>
            </a:r>
            <a:r>
              <a:rPr lang="en-US" sz="2450" dirty="0"/>
              <a:t>Bathing, feeding</a:t>
            </a:r>
          </a:p>
          <a:p>
            <a:pPr marL="514350" lvl="3">
              <a:lnSpc>
                <a:spcPct val="120000"/>
              </a:lnSpc>
              <a:spcBef>
                <a:spcPts val="750"/>
              </a:spcBef>
            </a:pPr>
            <a:r>
              <a:rPr lang="en-US" sz="2450" dirty="0"/>
              <a:t>Stretching and ROM exercises</a:t>
            </a:r>
          </a:p>
          <a:p>
            <a:pPr marL="514350" lvl="3">
              <a:lnSpc>
                <a:spcPct val="120000"/>
              </a:lnSpc>
              <a:spcBef>
                <a:spcPts val="750"/>
              </a:spcBef>
            </a:pPr>
            <a:r>
              <a:rPr lang="en-US" sz="2450" dirty="0"/>
              <a:t>Taking medications</a:t>
            </a:r>
          </a:p>
          <a:p>
            <a:pPr marL="514350" lvl="3">
              <a:lnSpc>
                <a:spcPct val="120000"/>
              </a:lnSpc>
              <a:spcBef>
                <a:spcPts val="750"/>
              </a:spcBef>
            </a:pPr>
            <a:r>
              <a:rPr lang="en-US" sz="2450" dirty="0"/>
              <a:t>Emotional Support </a:t>
            </a:r>
          </a:p>
          <a:p>
            <a:endParaRPr lang="en-US"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44</a:t>
            </a:fld>
            <a:endParaRPr lang="en-US"/>
          </a:p>
        </p:txBody>
      </p:sp>
    </p:spTree>
    <p:extLst>
      <p:ext uri="{BB962C8B-B14F-4D97-AF65-F5344CB8AC3E}">
        <p14:creationId xmlns:p14="http://schemas.microsoft.com/office/powerpoint/2010/main" val="2744343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rtl="0"/>
            <a:r>
              <a:rPr lang="fr-FR" sz="1200" b="0" i="0" kern="1200" dirty="0">
                <a:solidFill>
                  <a:schemeClr val="tx1"/>
                </a:solidFill>
                <a:effectLst/>
                <a:latin typeface="+mn-lt"/>
                <a:ea typeface="+mn-ea"/>
                <a:cs typeface="+mn-cs"/>
              </a:rPr>
              <a:t>Voici quelques autres actions importantes des agents de santé communautaires</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Améliorer la </a:t>
            </a:r>
            <a:r>
              <a:rPr lang="fr-FR" sz="1200" b="0" i="0" kern="1200" dirty="0" err="1">
                <a:solidFill>
                  <a:schemeClr val="tx1"/>
                </a:solidFill>
                <a:effectLst/>
                <a:latin typeface="+mn-lt"/>
                <a:ea typeface="+mn-ea"/>
                <a:cs typeface="+mn-cs"/>
              </a:rPr>
              <a:t>littératie</a:t>
            </a:r>
            <a:r>
              <a:rPr lang="fr-FR" sz="1200" b="0" i="0" kern="1200" dirty="0">
                <a:solidFill>
                  <a:schemeClr val="tx1"/>
                </a:solidFill>
                <a:effectLst/>
                <a:latin typeface="+mn-lt"/>
                <a:ea typeface="+mn-ea"/>
                <a:cs typeface="+mn-cs"/>
              </a:rPr>
              <a:t> en santé</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Connaître et accéder aux services de santé</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Accompagner les patients aux rendez-vous</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Assurer le respect des recommandations de l'hôpital</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Praticabilité des recommandations</a:t>
            </a:r>
          </a:p>
          <a:p>
            <a:pPr defTabSz="914400">
              <a:spcBef>
                <a:spcPts val="1000"/>
              </a:spcBef>
            </a:pPr>
            <a:endParaRPr lang="en-US" sz="2000" dirty="0"/>
          </a:p>
          <a:p>
            <a:pPr defTabSz="914400">
              <a:spcBef>
                <a:spcPts val="1000"/>
              </a:spcBef>
            </a:pPr>
            <a:endParaRPr lang="en-US" sz="2000" dirty="0"/>
          </a:p>
          <a:p>
            <a:pPr defTabSz="914400">
              <a:spcBef>
                <a:spcPts val="1000"/>
              </a:spcBef>
            </a:pPr>
            <a:r>
              <a:rPr lang="en-US" sz="2000" dirty="0"/>
              <a:t>Here are some other important actions of the community health workers</a:t>
            </a:r>
          </a:p>
          <a:p>
            <a:pPr defTabSz="914400">
              <a:spcBef>
                <a:spcPts val="1000"/>
              </a:spcBef>
            </a:pPr>
            <a:r>
              <a:rPr lang="en-US" sz="2000" dirty="0"/>
              <a:t>Improve health literacy</a:t>
            </a:r>
          </a:p>
          <a:p>
            <a:pPr defTabSz="914400">
              <a:spcBef>
                <a:spcPts val="1000"/>
              </a:spcBef>
            </a:pPr>
            <a:r>
              <a:rPr lang="en-US" sz="2000" dirty="0"/>
              <a:t>Knowing and accessing health services</a:t>
            </a:r>
          </a:p>
          <a:p>
            <a:pPr defTabSz="914400">
              <a:spcBef>
                <a:spcPts val="1000"/>
              </a:spcBef>
            </a:pPr>
            <a:r>
              <a:rPr lang="en-US" sz="2000" dirty="0"/>
              <a:t>Accompany patients to appointments</a:t>
            </a:r>
          </a:p>
          <a:p>
            <a:pPr defTabSz="914400">
              <a:spcBef>
                <a:spcPts val="1000"/>
              </a:spcBef>
            </a:pPr>
            <a:r>
              <a:rPr lang="en-US" sz="2000" dirty="0"/>
              <a:t>Ensuring adherence to recommendations from hospital</a:t>
            </a:r>
          </a:p>
          <a:p>
            <a:pPr lvl="1" defTabSz="914400">
              <a:spcBef>
                <a:spcPts val="1000"/>
              </a:spcBef>
            </a:pPr>
            <a:r>
              <a:rPr lang="en-US" dirty="0"/>
              <a:t>Practicality of recommendations</a:t>
            </a:r>
          </a:p>
          <a:p>
            <a:endParaRPr lang="en-US"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45</a:t>
            </a:fld>
            <a:endParaRPr lang="en-US"/>
          </a:p>
        </p:txBody>
      </p:sp>
    </p:spTree>
    <p:extLst>
      <p:ext uri="{BB962C8B-B14F-4D97-AF65-F5344CB8AC3E}">
        <p14:creationId xmlns:p14="http://schemas.microsoft.com/office/powerpoint/2010/main" val="12193956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fr-FR" dirty="0" err="1"/>
              <a:t>Rayan</a:t>
            </a:r>
            <a:r>
              <a:rPr lang="fr-FR" dirty="0"/>
              <a:t> est un garçon de 11 mois qui a été référé à notre équipe parce qu'il avait des pieds bilatéraux.</a:t>
            </a:r>
          </a:p>
          <a:p>
            <a:endParaRPr lang="fr-FR" dirty="0"/>
          </a:p>
          <a:p>
            <a:r>
              <a:rPr lang="fr-FR" dirty="0"/>
              <a:t>Son voisin a dit à l'un des assistants en soins palliatifs qu'ils devaient visiter la maison parce qu'il était «handicapé».</a:t>
            </a:r>
          </a:p>
          <a:p>
            <a:endParaRPr lang="fr-FR" dirty="0"/>
          </a:p>
          <a:p>
            <a:r>
              <a:rPr lang="fr-FR" dirty="0"/>
              <a:t>Là, ils ont constaté que sa mère était seule avec trois jeunes enfants - un enfant de 3 ans, un enfant de 2 ans et </a:t>
            </a:r>
            <a:r>
              <a:rPr lang="fr-FR" dirty="0" err="1"/>
              <a:t>Rayan</a:t>
            </a:r>
            <a:endParaRPr lang="fr-FR" dirty="0"/>
          </a:p>
          <a:p>
            <a:endParaRPr lang="fr-FR" dirty="0"/>
          </a:p>
          <a:p>
            <a:r>
              <a:rPr lang="fr-FR" dirty="0"/>
              <a:t>Les agents de santé communautaires ont aidé à trouver un programme orthopédique capable de résoudre le problème</a:t>
            </a:r>
          </a:p>
          <a:p>
            <a:r>
              <a:rPr lang="fr-FR" dirty="0"/>
              <a:t>Ils iraient aux rendez-vous avec lui et sa mère et organiseraient des services de garde pour les autres enfants</a:t>
            </a:r>
          </a:p>
          <a:p>
            <a:r>
              <a:rPr lang="fr-FR" dirty="0"/>
              <a:t>Ils s'assuraient qu'il allait voir le médecin tous les mois</a:t>
            </a:r>
            <a:endParaRPr lang="en-US" dirty="0"/>
          </a:p>
          <a:p>
            <a:endParaRPr lang="en-US" dirty="0"/>
          </a:p>
          <a:p>
            <a:r>
              <a:rPr lang="en-US" dirty="0"/>
              <a:t>Raya</a:t>
            </a:r>
            <a:r>
              <a:rPr lang="en-US" baseline="0" dirty="0"/>
              <a:t>n is an 11 month old boy who was referred to our team because he had bilateral club feet.</a:t>
            </a:r>
          </a:p>
          <a:p>
            <a:endParaRPr lang="en-US" baseline="0" dirty="0"/>
          </a:p>
          <a:p>
            <a:r>
              <a:rPr lang="en-US" baseline="0" dirty="0"/>
              <a:t>His </a:t>
            </a:r>
            <a:r>
              <a:rPr lang="en-US" baseline="0" dirty="0" err="1"/>
              <a:t>neighbour</a:t>
            </a:r>
            <a:r>
              <a:rPr lang="en-US" baseline="0" dirty="0"/>
              <a:t> told one of the palliative care assistants that they should visit the house because he was “disabled”</a:t>
            </a:r>
          </a:p>
          <a:p>
            <a:endParaRPr lang="en-US" baseline="0" dirty="0"/>
          </a:p>
          <a:p>
            <a:r>
              <a:rPr lang="en-US" baseline="0" dirty="0"/>
              <a:t>There they found that his mother was alone with three small children- a 3 year old, a 2 year old and Rayan</a:t>
            </a:r>
          </a:p>
          <a:p>
            <a:endParaRPr lang="en-US" baseline="0" dirty="0"/>
          </a:p>
          <a:p>
            <a:r>
              <a:rPr lang="en-US" baseline="0" dirty="0"/>
              <a:t>The community health workers helped to find an orthopedic program which could do casting to fix the problem</a:t>
            </a:r>
          </a:p>
          <a:p>
            <a:r>
              <a:rPr lang="en-US" baseline="0" dirty="0"/>
              <a:t>They </a:t>
            </a:r>
            <a:r>
              <a:rPr lang="en-US" baseline="0" dirty="0" err="1"/>
              <a:t>woud</a:t>
            </a:r>
            <a:r>
              <a:rPr lang="en-US" baseline="0" dirty="0"/>
              <a:t> go to the appointments with him and his mother and arrange for child care for the other children</a:t>
            </a:r>
          </a:p>
          <a:p>
            <a:r>
              <a:rPr lang="en-US" baseline="0" dirty="0"/>
              <a:t>They would ensure that he went to see the physician monthly</a:t>
            </a:r>
            <a:endParaRPr lang="en-US"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46</a:t>
            </a:fld>
            <a:endParaRPr lang="en-US"/>
          </a:p>
        </p:txBody>
      </p:sp>
    </p:spTree>
    <p:extLst>
      <p:ext uri="{BB962C8B-B14F-4D97-AF65-F5344CB8AC3E}">
        <p14:creationId xmlns:p14="http://schemas.microsoft.com/office/powerpoint/2010/main" val="32160623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Maintenant</a:t>
            </a:r>
            <a:r>
              <a:rPr lang="en-US" dirty="0"/>
              <a:t>, </a:t>
            </a:r>
            <a:r>
              <a:rPr lang="en-US" dirty="0" err="1"/>
              <a:t>je</a:t>
            </a:r>
            <a:r>
              <a:rPr lang="en-US" dirty="0"/>
              <a:t> </a:t>
            </a:r>
            <a:r>
              <a:rPr lang="en-US" dirty="0" err="1"/>
              <a:t>veux</a:t>
            </a:r>
            <a:r>
              <a:rPr lang="en-US" dirty="0"/>
              <a:t> </a:t>
            </a:r>
            <a:r>
              <a:rPr lang="en-US" dirty="0" err="1"/>
              <a:t>partager</a:t>
            </a:r>
            <a:r>
              <a:rPr lang="en-US" dirty="0"/>
              <a:t> </a:t>
            </a:r>
            <a:r>
              <a:rPr lang="en-US" dirty="0" err="1"/>
              <a:t>quelques</a:t>
            </a:r>
            <a:r>
              <a:rPr lang="en-US" dirty="0"/>
              <a:t> </a:t>
            </a:r>
            <a:r>
              <a:rPr lang="en-US" dirty="0" err="1"/>
              <a:t>réflexions</a:t>
            </a:r>
            <a:r>
              <a:rPr lang="en-US" dirty="0"/>
              <a:t> finales sur la </a:t>
            </a:r>
            <a:r>
              <a:rPr lang="en-US" dirty="0" err="1"/>
              <a:t>façon</a:t>
            </a:r>
            <a:r>
              <a:rPr lang="en-US" dirty="0"/>
              <a:t> </a:t>
            </a:r>
            <a:r>
              <a:rPr lang="en-US" dirty="0" err="1"/>
              <a:t>dont</a:t>
            </a:r>
            <a:r>
              <a:rPr lang="en-US" dirty="0"/>
              <a:t> nous </a:t>
            </a:r>
            <a:r>
              <a:rPr lang="en-US" dirty="0" err="1"/>
              <a:t>pouvons</a:t>
            </a:r>
            <a:r>
              <a:rPr lang="en-US" dirty="0"/>
              <a:t> </a:t>
            </a:r>
            <a:r>
              <a:rPr lang="en-US" dirty="0" err="1"/>
              <a:t>appliquer</a:t>
            </a:r>
            <a:r>
              <a:rPr lang="en-US" dirty="0"/>
              <a:t> </a:t>
            </a:r>
            <a:r>
              <a:rPr lang="en-US" dirty="0" err="1"/>
              <a:t>certaines</a:t>
            </a:r>
            <a:r>
              <a:rPr lang="en-US" dirty="0"/>
              <a:t> de </a:t>
            </a:r>
            <a:r>
              <a:rPr lang="en-US" dirty="0" err="1"/>
              <a:t>ces</a:t>
            </a:r>
            <a:r>
              <a:rPr lang="en-US" dirty="0"/>
              <a:t> sessions aux </a:t>
            </a:r>
            <a:r>
              <a:rPr lang="en-US" dirty="0" err="1"/>
              <a:t>soins</a:t>
            </a:r>
            <a:r>
              <a:rPr lang="en-US" dirty="0"/>
              <a:t> des migrants et </a:t>
            </a:r>
            <a:r>
              <a:rPr lang="en-US" dirty="0" err="1"/>
              <a:t>autres</a:t>
            </a:r>
            <a:r>
              <a:rPr lang="en-US" dirty="0"/>
              <a:t> </a:t>
            </a:r>
            <a:r>
              <a:rPr lang="en-US" dirty="0" err="1"/>
              <a:t>groupes</a:t>
            </a:r>
            <a:r>
              <a:rPr lang="en-US" dirty="0"/>
              <a:t> </a:t>
            </a:r>
            <a:r>
              <a:rPr lang="en-US" dirty="0" err="1"/>
              <a:t>marginalisés</a:t>
            </a:r>
            <a:r>
              <a:rPr lang="en-US" dirty="0"/>
              <a:t>.</a:t>
            </a:r>
            <a:endParaRPr lang="en-US" baseline="0"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47</a:t>
            </a:fld>
            <a:endParaRPr lang="en-US"/>
          </a:p>
        </p:txBody>
      </p:sp>
    </p:spTree>
    <p:extLst>
      <p:ext uri="{BB962C8B-B14F-4D97-AF65-F5344CB8AC3E}">
        <p14:creationId xmlns:p14="http://schemas.microsoft.com/office/powerpoint/2010/main" val="1367900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
            </a: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pPr rtl="0"/>
            <a:r>
              <a:rPr lang="fr-CA" sz="1200" b="0" i="0" kern="1200" noProof="0" dirty="0">
                <a:solidFill>
                  <a:schemeClr val="tx1"/>
                </a:solidFill>
                <a:effectLst/>
                <a:latin typeface="+mn-lt"/>
                <a:ea typeface="+mn-ea"/>
                <a:cs typeface="+mn-cs"/>
              </a:rPr>
              <a:t>Pour travailler efficacement avec les groupes marginalisés, nous devons assurer notre propre compétence culturelle</a:t>
            </a:r>
            <a:br>
              <a:rPr lang="fr-CA" sz="1200" b="0" i="0" kern="1200" noProof="0" dirty="0">
                <a:solidFill>
                  <a:schemeClr val="tx1"/>
                </a:solidFill>
                <a:effectLst/>
                <a:latin typeface="+mn-lt"/>
                <a:ea typeface="+mn-ea"/>
                <a:cs typeface="+mn-cs"/>
              </a:rPr>
            </a:br>
            <a:r>
              <a:rPr lang="fr-CA" sz="1200" b="0" i="0" kern="1200" noProof="0" dirty="0">
                <a:solidFill>
                  <a:schemeClr val="tx1"/>
                </a:solidFill>
                <a:effectLst/>
                <a:latin typeface="+mn-lt"/>
                <a:ea typeface="+mn-ea"/>
                <a:cs typeface="+mn-cs"/>
              </a:rPr>
              <a:t/>
            </a:r>
            <a:br>
              <a:rPr lang="fr-CA" sz="1200" b="0" i="0" kern="1200" noProof="0" dirty="0">
                <a:solidFill>
                  <a:schemeClr val="tx1"/>
                </a:solidFill>
                <a:effectLst/>
                <a:latin typeface="+mn-lt"/>
                <a:ea typeface="+mn-ea"/>
                <a:cs typeface="+mn-cs"/>
              </a:rPr>
            </a:br>
            <a:r>
              <a:rPr lang="fr-CA" sz="1200" b="0" i="0" kern="1200" noProof="0" dirty="0">
                <a:solidFill>
                  <a:schemeClr val="tx1"/>
                </a:solidFill>
                <a:effectLst/>
                <a:latin typeface="+mn-lt"/>
                <a:ea typeface="+mn-ea"/>
                <a:cs typeface="+mn-cs"/>
              </a:rPr>
              <a:t>La compétence culturelle est l'ensemble des attitudes, des comportements et des compétences qui nous permettent de travailler avec succès dans un environnement interculturel.</a:t>
            </a:r>
            <a:br>
              <a:rPr lang="fr-CA" sz="1200" b="0" i="0" kern="1200" noProof="0" dirty="0">
                <a:solidFill>
                  <a:schemeClr val="tx1"/>
                </a:solidFill>
                <a:effectLst/>
                <a:latin typeface="+mn-lt"/>
                <a:ea typeface="+mn-ea"/>
                <a:cs typeface="+mn-cs"/>
              </a:rPr>
            </a:br>
            <a:r>
              <a:rPr lang="fr-CA" sz="1200" b="0" i="0" kern="1200" noProof="0" dirty="0">
                <a:solidFill>
                  <a:schemeClr val="tx1"/>
                </a:solidFill>
                <a:effectLst/>
                <a:latin typeface="+mn-lt"/>
                <a:ea typeface="+mn-ea"/>
                <a:cs typeface="+mn-cs"/>
              </a:rPr>
              <a:t/>
            </a:r>
            <a:br>
              <a:rPr lang="fr-CA" sz="1200" b="0" i="0" kern="1200" noProof="0" dirty="0">
                <a:solidFill>
                  <a:schemeClr val="tx1"/>
                </a:solidFill>
                <a:effectLst/>
                <a:latin typeface="+mn-lt"/>
                <a:ea typeface="+mn-ea"/>
                <a:cs typeface="+mn-cs"/>
              </a:rPr>
            </a:br>
            <a:r>
              <a:rPr lang="fr-CA" sz="1200" b="0" i="0" kern="1200" noProof="0" dirty="0">
                <a:solidFill>
                  <a:schemeClr val="tx1"/>
                </a:solidFill>
                <a:effectLst/>
                <a:latin typeface="+mn-lt"/>
                <a:ea typeface="+mn-ea"/>
                <a:cs typeface="+mn-cs"/>
              </a:rPr>
              <a:t>Cela implique d'être conscient de votre identité et de vos préjugés culturels</a:t>
            </a:r>
            <a:br>
              <a:rPr lang="fr-CA" sz="1200" b="0" i="0" kern="1200" noProof="0" dirty="0">
                <a:solidFill>
                  <a:schemeClr val="tx1"/>
                </a:solidFill>
                <a:effectLst/>
                <a:latin typeface="+mn-lt"/>
                <a:ea typeface="+mn-ea"/>
                <a:cs typeface="+mn-cs"/>
              </a:rPr>
            </a:br>
            <a:r>
              <a:rPr lang="fr-CA" sz="1200" b="0" i="0" kern="1200" noProof="0" dirty="0">
                <a:solidFill>
                  <a:schemeClr val="tx1"/>
                </a:solidFill>
                <a:effectLst/>
                <a:latin typeface="+mn-lt"/>
                <a:ea typeface="+mn-ea"/>
                <a:cs typeface="+mn-cs"/>
              </a:rPr>
              <a:t/>
            </a:r>
            <a:br>
              <a:rPr lang="fr-CA" sz="1200" b="0" i="0" kern="1200" noProof="0" dirty="0">
                <a:solidFill>
                  <a:schemeClr val="tx1"/>
                </a:solidFill>
                <a:effectLst/>
                <a:latin typeface="+mn-lt"/>
                <a:ea typeface="+mn-ea"/>
                <a:cs typeface="+mn-cs"/>
              </a:rPr>
            </a:br>
            <a:r>
              <a:rPr lang="fr-CA" sz="1200" b="0" i="0" kern="1200" noProof="0" dirty="0">
                <a:solidFill>
                  <a:schemeClr val="tx1"/>
                </a:solidFill>
                <a:effectLst/>
                <a:latin typeface="+mn-lt"/>
                <a:ea typeface="+mn-ea"/>
                <a:cs typeface="+mn-cs"/>
              </a:rPr>
              <a:t>La compétence culturelle implique également la capacité de gérer la dynamique du traitement des personnes d'origines diverses</a:t>
            </a:r>
            <a:br>
              <a:rPr lang="fr-CA" sz="1200" b="0" i="0" kern="1200" noProof="0" dirty="0">
                <a:solidFill>
                  <a:schemeClr val="tx1"/>
                </a:solidFill>
                <a:effectLst/>
                <a:latin typeface="+mn-lt"/>
                <a:ea typeface="+mn-ea"/>
                <a:cs typeface="+mn-cs"/>
              </a:rPr>
            </a:br>
            <a:r>
              <a:rPr lang="fr-CA" sz="1200" b="0" i="0" kern="1200" noProof="0" dirty="0">
                <a:solidFill>
                  <a:schemeClr val="tx1"/>
                </a:solidFill>
                <a:effectLst/>
                <a:latin typeface="+mn-lt"/>
                <a:ea typeface="+mn-ea"/>
                <a:cs typeface="+mn-cs"/>
              </a:rPr>
              <a:t/>
            </a:r>
            <a:br>
              <a:rPr lang="fr-CA" sz="1200" b="0" i="0" kern="1200" noProof="0" dirty="0">
                <a:solidFill>
                  <a:schemeClr val="tx1"/>
                </a:solidFill>
                <a:effectLst/>
                <a:latin typeface="+mn-lt"/>
                <a:ea typeface="+mn-ea"/>
                <a:cs typeface="+mn-cs"/>
              </a:rPr>
            </a:br>
            <a:r>
              <a:rPr lang="fr-CA" sz="1200" b="0" i="0" kern="1200" noProof="0" dirty="0">
                <a:solidFill>
                  <a:schemeClr val="tx1"/>
                </a:solidFill>
                <a:effectLst/>
                <a:latin typeface="+mn-lt"/>
                <a:ea typeface="+mn-ea"/>
                <a:cs typeface="+mn-cs"/>
              </a:rPr>
              <a:t>Pour être efficace, nous devons faire preuve de respect envers les croyances et les pratiques de santé de diverses populations.</a:t>
            </a:r>
            <a:br>
              <a:rPr lang="fr-CA" sz="1200" b="0" i="0" kern="1200" noProof="0" dirty="0">
                <a:solidFill>
                  <a:schemeClr val="tx1"/>
                </a:solidFill>
                <a:effectLst/>
                <a:latin typeface="+mn-lt"/>
                <a:ea typeface="+mn-ea"/>
                <a:cs typeface="+mn-cs"/>
              </a:rPr>
            </a:br>
            <a:r>
              <a:rPr lang="fr-CA" sz="1200" b="0" i="0" kern="1200" noProof="0" dirty="0">
                <a:solidFill>
                  <a:schemeClr val="tx1"/>
                </a:solidFill>
                <a:effectLst/>
                <a:latin typeface="+mn-lt"/>
                <a:ea typeface="+mn-ea"/>
                <a:cs typeface="+mn-cs"/>
              </a:rPr>
              <a:t/>
            </a:r>
            <a:br>
              <a:rPr lang="fr-CA" sz="1200" b="0" i="0" kern="1200" noProof="0" dirty="0">
                <a:solidFill>
                  <a:schemeClr val="tx1"/>
                </a:solidFill>
                <a:effectLst/>
                <a:latin typeface="+mn-lt"/>
                <a:ea typeface="+mn-ea"/>
                <a:cs typeface="+mn-cs"/>
              </a:rPr>
            </a:br>
            <a:r>
              <a:rPr lang="fr-CA" sz="1200" b="0" i="0" kern="1200" noProof="0" dirty="0">
                <a:solidFill>
                  <a:schemeClr val="tx1"/>
                </a:solidFill>
                <a:effectLst/>
                <a:latin typeface="+mn-lt"/>
                <a:ea typeface="+mn-ea"/>
                <a:cs typeface="+mn-cs"/>
              </a:rPr>
              <a:t>Nous devons comprendre et apprécier la diversité culturelle et linguistique et les besoins de nos patients et de nos familles</a:t>
            </a:r>
          </a:p>
          <a:p>
            <a:endParaRPr lang="en-US"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48</a:t>
            </a:fld>
            <a:endParaRPr lang="en-US"/>
          </a:p>
        </p:txBody>
      </p:sp>
    </p:spTree>
    <p:extLst>
      <p:ext uri="{BB962C8B-B14F-4D97-AF65-F5344CB8AC3E}">
        <p14:creationId xmlns:p14="http://schemas.microsoft.com/office/powerpoint/2010/main" val="800330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err="1"/>
              <a:t>Voici</a:t>
            </a:r>
            <a:r>
              <a:rPr lang="en-US" dirty="0"/>
              <a:t> </a:t>
            </a:r>
            <a:r>
              <a:rPr lang="en-US" dirty="0" err="1"/>
              <a:t>quelques</a:t>
            </a:r>
            <a:r>
              <a:rPr lang="en-US" dirty="0"/>
              <a:t> </a:t>
            </a:r>
            <a:r>
              <a:rPr lang="en-US" dirty="0" err="1"/>
              <a:t>pratiques</a:t>
            </a:r>
            <a:r>
              <a:rPr lang="en-US" dirty="0"/>
              <a:t> </a:t>
            </a:r>
            <a:r>
              <a:rPr lang="en-US" dirty="0" err="1"/>
              <a:t>clés</a:t>
            </a:r>
            <a:r>
              <a:rPr lang="en-US" dirty="0"/>
              <a:t> </a:t>
            </a:r>
            <a:r>
              <a:rPr lang="en-US" dirty="0" err="1"/>
              <a:t>culturellement</a:t>
            </a:r>
            <a:r>
              <a:rPr lang="en-US" dirty="0"/>
              <a:t> </a:t>
            </a:r>
            <a:r>
              <a:rPr lang="en-US" dirty="0" err="1"/>
              <a:t>compétentes</a:t>
            </a:r>
            <a:r>
              <a:rPr lang="en-US" dirty="0"/>
              <a:t> qui </a:t>
            </a:r>
            <a:r>
              <a:rPr lang="en-US" dirty="0" err="1"/>
              <a:t>serviront</a:t>
            </a:r>
            <a:r>
              <a:rPr lang="en-US" dirty="0"/>
              <a:t> de base </a:t>
            </a:r>
            <a:r>
              <a:rPr lang="en-US" dirty="0" err="1"/>
              <a:t>à</a:t>
            </a:r>
            <a:r>
              <a:rPr lang="en-US" dirty="0"/>
              <a:t> </a:t>
            </a:r>
            <a:r>
              <a:rPr lang="en-US" dirty="0" err="1"/>
              <a:t>nos</a:t>
            </a:r>
            <a:r>
              <a:rPr lang="en-US" dirty="0"/>
              <a:t> interactions</a:t>
            </a:r>
          </a:p>
          <a:p>
            <a:endParaRPr lang="en-US" dirty="0"/>
          </a:p>
          <a:p>
            <a:r>
              <a:rPr lang="en-US" dirty="0" err="1"/>
              <a:t>Considérez</a:t>
            </a:r>
            <a:r>
              <a:rPr lang="en-US" dirty="0"/>
              <a:t> le </a:t>
            </a:r>
            <a:r>
              <a:rPr lang="en-US" dirty="0" err="1"/>
              <a:t>contexte</a:t>
            </a:r>
            <a:r>
              <a:rPr lang="en-US" dirty="0"/>
              <a:t> </a:t>
            </a:r>
            <a:r>
              <a:rPr lang="en-US" dirty="0" err="1"/>
              <a:t>culturel</a:t>
            </a:r>
            <a:r>
              <a:rPr lang="en-US" dirty="0"/>
              <a:t> du patient </a:t>
            </a:r>
            <a:r>
              <a:rPr lang="en-US" dirty="0" err="1"/>
              <a:t>lorsque</a:t>
            </a:r>
            <a:r>
              <a:rPr lang="en-US" dirty="0"/>
              <a:t> </a:t>
            </a:r>
            <a:r>
              <a:rPr lang="en-US" dirty="0" err="1"/>
              <a:t>vous</a:t>
            </a:r>
            <a:r>
              <a:rPr lang="en-US" dirty="0"/>
              <a:t> </a:t>
            </a:r>
            <a:r>
              <a:rPr lang="en-US" dirty="0" err="1"/>
              <a:t>discutez</a:t>
            </a:r>
            <a:r>
              <a:rPr lang="en-US" dirty="0"/>
              <a:t> et </a:t>
            </a:r>
            <a:r>
              <a:rPr lang="en-US" dirty="0" err="1"/>
              <a:t>fournissez</a:t>
            </a:r>
            <a:r>
              <a:rPr lang="en-US" dirty="0"/>
              <a:t> des </a:t>
            </a:r>
            <a:r>
              <a:rPr lang="en-US" dirty="0" err="1"/>
              <a:t>conseils</a:t>
            </a:r>
            <a:r>
              <a:rPr lang="en-US" dirty="0"/>
              <a:t> </a:t>
            </a:r>
            <a:r>
              <a:rPr lang="en-US" dirty="0" err="1"/>
              <a:t>médicaux</a:t>
            </a:r>
            <a:r>
              <a:rPr lang="en-US" dirty="0"/>
              <a:t> et des </a:t>
            </a:r>
            <a:r>
              <a:rPr lang="en-US" dirty="0" err="1"/>
              <a:t>traitements</a:t>
            </a:r>
            <a:r>
              <a:rPr lang="en-US" dirty="0"/>
              <a:t>.</a:t>
            </a:r>
          </a:p>
          <a:p>
            <a:endParaRPr lang="en-US" dirty="0"/>
          </a:p>
          <a:p>
            <a:r>
              <a:rPr lang="en-US" dirty="0" err="1"/>
              <a:t>Cela</a:t>
            </a:r>
            <a:r>
              <a:rPr lang="en-US" dirty="0"/>
              <a:t> </a:t>
            </a:r>
            <a:r>
              <a:rPr lang="en-US" dirty="0" err="1"/>
              <a:t>implique</a:t>
            </a:r>
            <a:r>
              <a:rPr lang="en-US" dirty="0"/>
              <a:t> de </a:t>
            </a:r>
            <a:r>
              <a:rPr lang="en-US" dirty="0" err="1"/>
              <a:t>considérer</a:t>
            </a:r>
            <a:r>
              <a:rPr lang="en-US" dirty="0"/>
              <a:t> </a:t>
            </a:r>
            <a:r>
              <a:rPr lang="en-US" dirty="0" err="1"/>
              <a:t>ce</a:t>
            </a:r>
            <a:r>
              <a:rPr lang="en-US" dirty="0"/>
              <a:t> que les parents </a:t>
            </a:r>
            <a:r>
              <a:rPr lang="en-US" dirty="0" err="1"/>
              <a:t>pensent</a:t>
            </a:r>
            <a:r>
              <a:rPr lang="en-US" dirty="0"/>
              <a:t> de </a:t>
            </a:r>
            <a:r>
              <a:rPr lang="en-US" dirty="0" err="1"/>
              <a:t>pourquoi</a:t>
            </a:r>
            <a:r>
              <a:rPr lang="en-US" dirty="0"/>
              <a:t> </a:t>
            </a:r>
            <a:r>
              <a:rPr lang="en-US" dirty="0" err="1"/>
              <a:t>cette</a:t>
            </a:r>
            <a:r>
              <a:rPr lang="en-US" dirty="0"/>
              <a:t> </a:t>
            </a:r>
            <a:r>
              <a:rPr lang="en-US" dirty="0" err="1"/>
              <a:t>maladie</a:t>
            </a:r>
            <a:r>
              <a:rPr lang="en-US" dirty="0"/>
              <a:t> </a:t>
            </a:r>
            <a:r>
              <a:rPr lang="en-US" dirty="0" err="1"/>
              <a:t>est</a:t>
            </a:r>
            <a:r>
              <a:rPr lang="en-US" dirty="0"/>
              <a:t> </a:t>
            </a:r>
            <a:r>
              <a:rPr lang="en-US" dirty="0" err="1"/>
              <a:t>arrivée</a:t>
            </a:r>
            <a:r>
              <a:rPr lang="en-US" dirty="0"/>
              <a:t> </a:t>
            </a:r>
            <a:r>
              <a:rPr lang="en-US" dirty="0" err="1"/>
              <a:t>à</a:t>
            </a:r>
            <a:r>
              <a:rPr lang="en-US" dirty="0"/>
              <a:t> mon enfant?</a:t>
            </a:r>
          </a:p>
          <a:p>
            <a:r>
              <a:rPr lang="en-US" dirty="0"/>
              <a:t>Et comment </a:t>
            </a:r>
            <a:r>
              <a:rPr lang="en-US" dirty="0" err="1"/>
              <a:t>devraient-ils</a:t>
            </a:r>
            <a:r>
              <a:rPr lang="en-US" dirty="0"/>
              <a:t> </a:t>
            </a:r>
            <a:r>
              <a:rPr lang="en-US" dirty="0" err="1"/>
              <a:t>agir</a:t>
            </a:r>
            <a:r>
              <a:rPr lang="en-US" dirty="0"/>
              <a:t> </a:t>
            </a:r>
            <a:r>
              <a:rPr lang="en-US" dirty="0" err="1"/>
              <a:t>en</a:t>
            </a:r>
            <a:r>
              <a:rPr lang="en-US" dirty="0"/>
              <a:t> </a:t>
            </a:r>
            <a:r>
              <a:rPr lang="en-US" dirty="0" err="1"/>
              <a:t>tant</a:t>
            </a:r>
            <a:r>
              <a:rPr lang="en-US" dirty="0"/>
              <a:t> que parent?</a:t>
            </a:r>
          </a:p>
          <a:p>
            <a:endParaRPr lang="en-US" dirty="0"/>
          </a:p>
          <a:p>
            <a:endParaRPr lang="en-US" dirty="0"/>
          </a:p>
          <a:p>
            <a:r>
              <a:rPr lang="en-US" dirty="0" err="1"/>
              <a:t>Ajustez</a:t>
            </a:r>
            <a:r>
              <a:rPr lang="en-US" dirty="0"/>
              <a:t> </a:t>
            </a:r>
            <a:r>
              <a:rPr lang="en-US" dirty="0" err="1"/>
              <a:t>votre</a:t>
            </a:r>
            <a:r>
              <a:rPr lang="en-US" dirty="0"/>
              <a:t> communication pour </a:t>
            </a:r>
            <a:r>
              <a:rPr lang="en-US" dirty="0" err="1"/>
              <a:t>vous</a:t>
            </a:r>
            <a:r>
              <a:rPr lang="en-US" dirty="0"/>
              <a:t> assurer </a:t>
            </a:r>
            <a:r>
              <a:rPr lang="en-US" dirty="0" err="1"/>
              <a:t>qu'elle</a:t>
            </a:r>
            <a:r>
              <a:rPr lang="en-US" dirty="0"/>
              <a:t> </a:t>
            </a:r>
            <a:r>
              <a:rPr lang="en-US" dirty="0" err="1"/>
              <a:t>permet</a:t>
            </a:r>
            <a:r>
              <a:rPr lang="en-US" dirty="0"/>
              <a:t> aux patients de </a:t>
            </a:r>
            <a:r>
              <a:rPr lang="en-US" dirty="0" err="1"/>
              <a:t>comprendre</a:t>
            </a:r>
            <a:r>
              <a:rPr lang="en-US" dirty="0"/>
              <a:t> </a:t>
            </a:r>
            <a:r>
              <a:rPr lang="en-US" dirty="0" err="1"/>
              <a:t>leurs</a:t>
            </a:r>
            <a:r>
              <a:rPr lang="en-US" dirty="0"/>
              <a:t> options de </a:t>
            </a:r>
            <a:r>
              <a:rPr lang="en-US" dirty="0" err="1"/>
              <a:t>traitement</a:t>
            </a:r>
            <a:r>
              <a:rPr lang="en-US" dirty="0"/>
              <a:t>.</a:t>
            </a:r>
          </a:p>
          <a:p>
            <a:endParaRPr lang="en-US" dirty="0"/>
          </a:p>
          <a:p>
            <a:r>
              <a:rPr lang="en-US" dirty="0" err="1"/>
              <a:t>Cela</a:t>
            </a:r>
            <a:r>
              <a:rPr lang="en-US" dirty="0"/>
              <a:t> </a:t>
            </a:r>
            <a:r>
              <a:rPr lang="en-US" dirty="0" err="1"/>
              <a:t>implique</a:t>
            </a:r>
            <a:r>
              <a:rPr lang="en-US" dirty="0"/>
              <a:t> </a:t>
            </a:r>
            <a:r>
              <a:rPr lang="en-US" dirty="0" err="1"/>
              <a:t>une</a:t>
            </a:r>
            <a:r>
              <a:rPr lang="en-US" dirty="0"/>
              <a:t> relation de </a:t>
            </a:r>
            <a:r>
              <a:rPr lang="en-US" dirty="0" err="1"/>
              <a:t>confiance</a:t>
            </a:r>
            <a:r>
              <a:rPr lang="en-US" dirty="0"/>
              <a:t> qui </a:t>
            </a:r>
            <a:r>
              <a:rPr lang="en-US" dirty="0" err="1"/>
              <a:t>permet</a:t>
            </a:r>
            <a:r>
              <a:rPr lang="en-US" dirty="0"/>
              <a:t> aux patients de se </a:t>
            </a:r>
            <a:r>
              <a:rPr lang="en-US" dirty="0" err="1"/>
              <a:t>sentir</a:t>
            </a:r>
            <a:r>
              <a:rPr lang="en-US" dirty="0"/>
              <a:t> </a:t>
            </a:r>
            <a:r>
              <a:rPr lang="en-US" dirty="0" err="1"/>
              <a:t>respectés</a:t>
            </a:r>
            <a:r>
              <a:rPr lang="en-US" dirty="0"/>
              <a:t> et de </a:t>
            </a:r>
            <a:r>
              <a:rPr lang="en-US" dirty="0" err="1"/>
              <a:t>comprendre</a:t>
            </a:r>
            <a:r>
              <a:rPr lang="en-US" dirty="0"/>
              <a:t> </a:t>
            </a:r>
            <a:r>
              <a:rPr lang="en-US" dirty="0" err="1"/>
              <a:t>leurs</a:t>
            </a:r>
            <a:r>
              <a:rPr lang="en-US" dirty="0"/>
              <a:t> </a:t>
            </a:r>
            <a:r>
              <a:rPr lang="en-US" dirty="0" err="1"/>
              <a:t>préoccupations</a:t>
            </a:r>
            <a:endParaRPr lang="en-US" dirty="0"/>
          </a:p>
          <a:p>
            <a:endParaRPr lang="en-US" dirty="0"/>
          </a:p>
          <a:p>
            <a:r>
              <a:rPr lang="en-US" dirty="0" err="1"/>
              <a:t>Ceci</a:t>
            </a:r>
            <a:r>
              <a:rPr lang="en-US" dirty="0"/>
              <a:t> </a:t>
            </a:r>
            <a:r>
              <a:rPr lang="en-US" dirty="0" err="1"/>
              <a:t>est</a:t>
            </a:r>
            <a:r>
              <a:rPr lang="en-US" dirty="0"/>
              <a:t> </a:t>
            </a:r>
            <a:r>
              <a:rPr lang="en-US" dirty="0" err="1"/>
              <a:t>particulièrement</a:t>
            </a:r>
            <a:r>
              <a:rPr lang="en-US" dirty="0"/>
              <a:t> important pour les </a:t>
            </a:r>
            <a:r>
              <a:rPr lang="en-US" dirty="0" err="1"/>
              <a:t>groupes</a:t>
            </a:r>
            <a:r>
              <a:rPr lang="en-US" dirty="0"/>
              <a:t> </a:t>
            </a:r>
            <a:r>
              <a:rPr lang="en-US" dirty="0" err="1"/>
              <a:t>vulnérables</a:t>
            </a:r>
            <a:r>
              <a:rPr lang="en-US" dirty="0"/>
              <a:t> car </a:t>
            </a:r>
            <a:r>
              <a:rPr lang="en-US" dirty="0" err="1"/>
              <a:t>ils</a:t>
            </a:r>
            <a:r>
              <a:rPr lang="en-US" dirty="0"/>
              <a:t> </a:t>
            </a:r>
            <a:r>
              <a:rPr lang="en-US" dirty="0" err="1"/>
              <a:t>peuvent</a:t>
            </a:r>
            <a:r>
              <a:rPr lang="en-US" dirty="0"/>
              <a:t> </a:t>
            </a:r>
            <a:r>
              <a:rPr lang="en-US" dirty="0" err="1"/>
              <a:t>avoir</a:t>
            </a:r>
            <a:r>
              <a:rPr lang="en-US" dirty="0"/>
              <a:t> </a:t>
            </a:r>
            <a:r>
              <a:rPr lang="en-US" dirty="0" err="1"/>
              <a:t>peur</a:t>
            </a:r>
            <a:r>
              <a:rPr lang="en-US" dirty="0"/>
              <a:t> du </a:t>
            </a:r>
            <a:r>
              <a:rPr lang="en-US" dirty="0" err="1"/>
              <a:t>jugement</a:t>
            </a:r>
            <a:r>
              <a:rPr lang="en-US" dirty="0"/>
              <a:t> </a:t>
            </a:r>
            <a:r>
              <a:rPr lang="en-US" dirty="0" err="1"/>
              <a:t>lorsqu'ils</a:t>
            </a:r>
            <a:r>
              <a:rPr lang="en-US" dirty="0"/>
              <a:t> </a:t>
            </a:r>
            <a:r>
              <a:rPr lang="en-US" dirty="0" err="1"/>
              <a:t>cherchent</a:t>
            </a:r>
            <a:r>
              <a:rPr lang="en-US" dirty="0"/>
              <a:t> des </a:t>
            </a:r>
            <a:r>
              <a:rPr lang="en-US" dirty="0" err="1"/>
              <a:t>soins</a:t>
            </a:r>
            <a:r>
              <a:rPr lang="en-US" dirty="0"/>
              <a:t> de santé. </a:t>
            </a:r>
            <a:r>
              <a:rPr lang="en-US" dirty="0" err="1"/>
              <a:t>Ils</a:t>
            </a:r>
            <a:r>
              <a:rPr lang="en-US" dirty="0"/>
              <a:t> </a:t>
            </a:r>
            <a:r>
              <a:rPr lang="en-US" dirty="0" err="1"/>
              <a:t>peuvent</a:t>
            </a:r>
            <a:r>
              <a:rPr lang="en-US" dirty="0"/>
              <a:t> </a:t>
            </a:r>
            <a:r>
              <a:rPr lang="en-US" dirty="0" err="1"/>
              <a:t>s'inquiéter</a:t>
            </a:r>
            <a:r>
              <a:rPr lang="en-US" dirty="0"/>
              <a:t> du fait </a:t>
            </a:r>
            <a:r>
              <a:rPr lang="en-US" dirty="0" err="1"/>
              <a:t>qu'ils</a:t>
            </a:r>
            <a:r>
              <a:rPr lang="en-US" dirty="0"/>
              <a:t> </a:t>
            </a:r>
            <a:r>
              <a:rPr lang="en-US" dirty="0" err="1"/>
              <a:t>seront</a:t>
            </a:r>
            <a:r>
              <a:rPr lang="en-US" dirty="0"/>
              <a:t> </a:t>
            </a:r>
            <a:r>
              <a:rPr lang="en-US" dirty="0" err="1"/>
              <a:t>traités</a:t>
            </a:r>
            <a:r>
              <a:rPr lang="en-US" dirty="0"/>
              <a:t> </a:t>
            </a:r>
            <a:r>
              <a:rPr lang="en-US" dirty="0" err="1"/>
              <a:t>différemment</a:t>
            </a:r>
            <a:r>
              <a:rPr lang="en-US" dirty="0"/>
              <a:t> et que </a:t>
            </a:r>
            <a:r>
              <a:rPr lang="en-US" dirty="0" err="1"/>
              <a:t>leurs</a:t>
            </a:r>
            <a:r>
              <a:rPr lang="en-US" dirty="0"/>
              <a:t> </a:t>
            </a:r>
            <a:r>
              <a:rPr lang="en-US" dirty="0" err="1"/>
              <a:t>pratiques</a:t>
            </a:r>
            <a:r>
              <a:rPr lang="en-US" dirty="0"/>
              <a:t> et </a:t>
            </a:r>
            <a:r>
              <a:rPr lang="en-US" dirty="0" err="1"/>
              <a:t>leurs</a:t>
            </a:r>
            <a:r>
              <a:rPr lang="en-US" dirty="0"/>
              <a:t> </a:t>
            </a:r>
            <a:r>
              <a:rPr lang="en-US" dirty="0" err="1"/>
              <a:t>valeurs</a:t>
            </a:r>
            <a:r>
              <a:rPr lang="en-US" dirty="0"/>
              <a:t> </a:t>
            </a:r>
            <a:r>
              <a:rPr lang="en-US" dirty="0" err="1"/>
              <a:t>culturelles</a:t>
            </a:r>
            <a:r>
              <a:rPr lang="en-US" dirty="0"/>
              <a:t> ne </a:t>
            </a:r>
            <a:r>
              <a:rPr lang="en-US" dirty="0" err="1"/>
              <a:t>seront</a:t>
            </a:r>
            <a:r>
              <a:rPr lang="en-US" dirty="0"/>
              <a:t> pas </a:t>
            </a:r>
            <a:r>
              <a:rPr lang="en-US" dirty="0" err="1"/>
              <a:t>autorisées</a:t>
            </a:r>
            <a:r>
              <a:rPr lang="en-US" dirty="0"/>
              <a:t> </a:t>
            </a:r>
            <a:r>
              <a:rPr lang="en-US" dirty="0" err="1"/>
              <a:t>ou</a:t>
            </a:r>
            <a:r>
              <a:rPr lang="en-US" dirty="0"/>
              <a:t> </a:t>
            </a:r>
            <a:r>
              <a:rPr lang="en-US" dirty="0" err="1"/>
              <a:t>acceptées</a:t>
            </a:r>
            <a:r>
              <a:rPr lang="en-US" dirty="0"/>
              <a:t>. Il </a:t>
            </a:r>
            <a:r>
              <a:rPr lang="en-US" dirty="0" err="1"/>
              <a:t>est</a:t>
            </a:r>
            <a:r>
              <a:rPr lang="en-US" dirty="0"/>
              <a:t> important que nous </a:t>
            </a:r>
            <a:r>
              <a:rPr lang="en-US" dirty="0" err="1"/>
              <a:t>montrions</a:t>
            </a:r>
            <a:r>
              <a:rPr lang="en-US" dirty="0"/>
              <a:t> que nous </a:t>
            </a:r>
            <a:r>
              <a:rPr lang="en-US" dirty="0" err="1"/>
              <a:t>sommes</a:t>
            </a:r>
            <a:r>
              <a:rPr lang="en-US" dirty="0"/>
              <a:t> </a:t>
            </a:r>
            <a:r>
              <a:rPr lang="en-US" dirty="0" err="1"/>
              <a:t>ouverts</a:t>
            </a:r>
            <a:r>
              <a:rPr lang="en-US" dirty="0"/>
              <a:t> </a:t>
            </a:r>
            <a:r>
              <a:rPr lang="en-US" dirty="0" err="1"/>
              <a:t>à</a:t>
            </a:r>
            <a:r>
              <a:rPr lang="en-US" dirty="0"/>
              <a:t> </a:t>
            </a:r>
            <a:r>
              <a:rPr lang="en-US" dirty="0" err="1"/>
              <a:t>leurs</a:t>
            </a:r>
            <a:r>
              <a:rPr lang="en-US" dirty="0"/>
              <a:t> </a:t>
            </a:r>
            <a:r>
              <a:rPr lang="en-US" dirty="0" err="1"/>
              <a:t>pratiques</a:t>
            </a:r>
            <a:r>
              <a:rPr lang="en-US" dirty="0"/>
              <a:t> </a:t>
            </a:r>
            <a:r>
              <a:rPr lang="en-US" dirty="0" err="1"/>
              <a:t>afin</a:t>
            </a:r>
            <a:r>
              <a:rPr lang="en-US" dirty="0"/>
              <a:t> </a:t>
            </a:r>
            <a:r>
              <a:rPr lang="en-US" dirty="0" err="1"/>
              <a:t>qu'ils</a:t>
            </a:r>
            <a:r>
              <a:rPr lang="en-US" dirty="0"/>
              <a:t> se </a:t>
            </a:r>
            <a:r>
              <a:rPr lang="en-US" dirty="0" err="1"/>
              <a:t>sentent</a:t>
            </a:r>
            <a:r>
              <a:rPr lang="en-US" dirty="0"/>
              <a:t> </a:t>
            </a:r>
            <a:r>
              <a:rPr lang="en-US" dirty="0" err="1"/>
              <a:t>à</a:t>
            </a:r>
            <a:r>
              <a:rPr lang="en-US" dirty="0"/>
              <a:t> </a:t>
            </a:r>
            <a:r>
              <a:rPr lang="en-US" dirty="0" err="1"/>
              <a:t>l'aise</a:t>
            </a:r>
            <a:r>
              <a:rPr lang="en-US" dirty="0"/>
              <a:t> de </a:t>
            </a:r>
            <a:r>
              <a:rPr lang="en-US" dirty="0" err="1"/>
              <a:t>partager</a:t>
            </a:r>
            <a:r>
              <a:rPr lang="en-US" dirty="0"/>
              <a:t> </a:t>
            </a:r>
            <a:r>
              <a:rPr lang="en-US" dirty="0" err="1"/>
              <a:t>leurs</a:t>
            </a:r>
            <a:r>
              <a:rPr lang="en-US" dirty="0"/>
              <a:t> </a:t>
            </a:r>
            <a:r>
              <a:rPr lang="en-US" dirty="0" err="1"/>
              <a:t>besoins</a:t>
            </a:r>
            <a:r>
              <a:rPr lang="en-US" dirty="0"/>
              <a:t> avec </a:t>
            </a:r>
            <a:r>
              <a:rPr lang="en-US" dirty="0" err="1"/>
              <a:t>nos</a:t>
            </a:r>
            <a:r>
              <a:rPr lang="en-US" dirty="0"/>
              <a:t> </a:t>
            </a:r>
            <a:r>
              <a:rPr lang="en-US" dirty="0" err="1"/>
              <a:t>équipes</a:t>
            </a:r>
            <a:r>
              <a:rPr lang="en-US" dirty="0"/>
              <a:t>.</a:t>
            </a:r>
          </a:p>
          <a:p>
            <a:endParaRPr lang="en-US" dirty="0"/>
          </a:p>
          <a:p>
            <a:r>
              <a:rPr lang="en-US" dirty="0" err="1"/>
              <a:t>Je</a:t>
            </a:r>
            <a:r>
              <a:rPr lang="en-US" dirty="0"/>
              <a:t> </a:t>
            </a:r>
            <a:r>
              <a:rPr lang="en-US" dirty="0" err="1"/>
              <a:t>pense</a:t>
            </a:r>
            <a:r>
              <a:rPr lang="en-US" dirty="0"/>
              <a:t> </a:t>
            </a:r>
            <a:r>
              <a:rPr lang="en-US" dirty="0" err="1"/>
              <a:t>qu'ici</a:t>
            </a:r>
            <a:r>
              <a:rPr lang="en-US" dirty="0"/>
              <a:t>, le </a:t>
            </a:r>
            <a:r>
              <a:rPr lang="en-US" dirty="0" err="1"/>
              <a:t>modèle</a:t>
            </a:r>
            <a:r>
              <a:rPr lang="en-US" dirty="0"/>
              <a:t> </a:t>
            </a:r>
            <a:r>
              <a:rPr lang="en-US" dirty="0" err="1"/>
              <a:t>d'une</a:t>
            </a:r>
            <a:r>
              <a:rPr lang="en-US" dirty="0"/>
              <a:t> </a:t>
            </a:r>
            <a:r>
              <a:rPr lang="en-US" dirty="0" err="1"/>
              <a:t>approche</a:t>
            </a:r>
            <a:r>
              <a:rPr lang="en-US" dirty="0"/>
              <a:t> </a:t>
            </a:r>
            <a:r>
              <a:rPr lang="en-US" dirty="0" err="1"/>
              <a:t>communautaire</a:t>
            </a:r>
            <a:r>
              <a:rPr lang="en-US" dirty="0"/>
              <a:t> des </a:t>
            </a:r>
            <a:r>
              <a:rPr lang="en-US" dirty="0" err="1"/>
              <a:t>soins</a:t>
            </a:r>
            <a:r>
              <a:rPr lang="en-US" dirty="0"/>
              <a:t> </a:t>
            </a:r>
            <a:r>
              <a:rPr lang="en-US" dirty="0" err="1"/>
              <a:t>peut</a:t>
            </a:r>
            <a:r>
              <a:rPr lang="en-US" dirty="0"/>
              <a:t> </a:t>
            </a:r>
            <a:r>
              <a:rPr lang="en-US" dirty="0" err="1"/>
              <a:t>être</a:t>
            </a:r>
            <a:r>
              <a:rPr lang="en-US" dirty="0"/>
              <a:t> </a:t>
            </a:r>
            <a:r>
              <a:rPr lang="en-US" dirty="0" err="1"/>
              <a:t>très</a:t>
            </a:r>
            <a:r>
              <a:rPr lang="en-US" dirty="0"/>
              <a:t> utile. </a:t>
            </a:r>
            <a:r>
              <a:rPr lang="en-US" dirty="0" err="1"/>
              <a:t>Dans</a:t>
            </a:r>
            <a:r>
              <a:rPr lang="en-US" dirty="0"/>
              <a:t> les situations </a:t>
            </a:r>
            <a:r>
              <a:rPr lang="en-US" dirty="0" err="1"/>
              <a:t>où</a:t>
            </a:r>
            <a:r>
              <a:rPr lang="en-US" dirty="0"/>
              <a:t> </a:t>
            </a:r>
            <a:r>
              <a:rPr lang="en-US" dirty="0" err="1"/>
              <a:t>vous</a:t>
            </a:r>
            <a:r>
              <a:rPr lang="en-US" dirty="0"/>
              <a:t> </a:t>
            </a:r>
            <a:r>
              <a:rPr lang="en-US" dirty="0" err="1"/>
              <a:t>fournissez</a:t>
            </a:r>
            <a:r>
              <a:rPr lang="en-US" dirty="0"/>
              <a:t> des </a:t>
            </a:r>
            <a:r>
              <a:rPr lang="en-US" dirty="0" err="1"/>
              <a:t>soins</a:t>
            </a:r>
            <a:r>
              <a:rPr lang="en-US" dirty="0"/>
              <a:t> </a:t>
            </a:r>
            <a:r>
              <a:rPr lang="en-US" dirty="0" err="1"/>
              <a:t>palliatifs</a:t>
            </a:r>
            <a:r>
              <a:rPr lang="en-US" dirty="0"/>
              <a:t> </a:t>
            </a:r>
            <a:r>
              <a:rPr lang="en-US" dirty="0" err="1"/>
              <a:t>à</a:t>
            </a:r>
            <a:r>
              <a:rPr lang="en-US" dirty="0"/>
              <a:t> des enfants d'un </a:t>
            </a:r>
            <a:r>
              <a:rPr lang="en-US" dirty="0" err="1"/>
              <a:t>groupe</a:t>
            </a:r>
            <a:r>
              <a:rPr lang="en-US" dirty="0"/>
              <a:t> </a:t>
            </a:r>
            <a:r>
              <a:rPr lang="en-US" dirty="0" err="1"/>
              <a:t>spécifique</a:t>
            </a:r>
            <a:r>
              <a:rPr lang="en-US" dirty="0"/>
              <a:t>, </a:t>
            </a:r>
            <a:r>
              <a:rPr lang="en-US" dirty="0" err="1"/>
              <a:t>vous</a:t>
            </a:r>
            <a:r>
              <a:rPr lang="en-US" dirty="0"/>
              <a:t> </a:t>
            </a:r>
            <a:r>
              <a:rPr lang="en-US" dirty="0" err="1"/>
              <a:t>pouvez</a:t>
            </a:r>
            <a:r>
              <a:rPr lang="en-US" dirty="0"/>
              <a:t> </a:t>
            </a:r>
            <a:r>
              <a:rPr lang="en-US" dirty="0" err="1"/>
              <a:t>envisager</a:t>
            </a:r>
            <a:r>
              <a:rPr lang="en-US" dirty="0"/>
              <a:t> </a:t>
            </a:r>
            <a:r>
              <a:rPr lang="en-US" dirty="0" err="1"/>
              <a:t>d'utiliser</a:t>
            </a:r>
            <a:r>
              <a:rPr lang="en-US" dirty="0"/>
              <a:t> </a:t>
            </a:r>
            <a:r>
              <a:rPr lang="en-US" dirty="0" err="1"/>
              <a:t>l'étape</a:t>
            </a:r>
            <a:r>
              <a:rPr lang="en-US" dirty="0"/>
              <a:t> 2 du </a:t>
            </a:r>
            <a:r>
              <a:rPr lang="en-US" dirty="0" err="1"/>
              <a:t>modèle</a:t>
            </a:r>
            <a:r>
              <a:rPr lang="en-US" dirty="0"/>
              <a:t> </a:t>
            </a:r>
            <a:r>
              <a:rPr lang="en-US" dirty="0" err="1"/>
              <a:t>communautaire</a:t>
            </a:r>
            <a:r>
              <a:rPr lang="en-US" dirty="0"/>
              <a:t> pour engager la </a:t>
            </a:r>
            <a:r>
              <a:rPr lang="en-US" dirty="0" err="1"/>
              <a:t>communauté</a:t>
            </a:r>
            <a:r>
              <a:rPr lang="en-US" dirty="0"/>
              <a:t> </a:t>
            </a:r>
            <a:r>
              <a:rPr lang="en-US" dirty="0" err="1"/>
              <a:t>à</a:t>
            </a:r>
            <a:r>
              <a:rPr lang="en-US" dirty="0"/>
              <a:t> </a:t>
            </a:r>
            <a:r>
              <a:rPr lang="en-US" dirty="0" err="1"/>
              <a:t>trouver</a:t>
            </a:r>
            <a:r>
              <a:rPr lang="en-US" dirty="0"/>
              <a:t> des solutions pour aider les enfants </a:t>
            </a:r>
            <a:r>
              <a:rPr lang="en-US" dirty="0" err="1"/>
              <a:t>atteints</a:t>
            </a:r>
            <a:r>
              <a:rPr lang="en-US" dirty="0"/>
              <a:t> de maladies </a:t>
            </a:r>
            <a:r>
              <a:rPr lang="en-US" dirty="0" err="1"/>
              <a:t>limitant</a:t>
            </a:r>
            <a:r>
              <a:rPr lang="en-US" dirty="0"/>
              <a:t> la vie </a:t>
            </a:r>
            <a:r>
              <a:rPr lang="en-US" dirty="0" err="1"/>
              <a:t>dans</a:t>
            </a:r>
            <a:r>
              <a:rPr lang="en-US" dirty="0"/>
              <a:t> </a:t>
            </a:r>
            <a:r>
              <a:rPr lang="en-US" dirty="0" err="1"/>
              <a:t>cette</a:t>
            </a:r>
            <a:r>
              <a:rPr lang="en-US" dirty="0"/>
              <a:t> </a:t>
            </a:r>
            <a:r>
              <a:rPr lang="en-US" dirty="0" err="1"/>
              <a:t>communauté</a:t>
            </a:r>
            <a:r>
              <a:rPr lang="en-US" dirty="0"/>
              <a:t>.</a:t>
            </a:r>
          </a:p>
          <a:p>
            <a:endParaRPr lang="en-US" dirty="0"/>
          </a:p>
          <a:p>
            <a:r>
              <a:rPr lang="en-US" dirty="0"/>
              <a:t>Here are some key culturally competent practices which will provide a basis for our interactions</a:t>
            </a:r>
          </a:p>
          <a:p>
            <a:endParaRPr lang="en-US" dirty="0"/>
          </a:p>
          <a:p>
            <a:r>
              <a:rPr lang="en-CA" dirty="0"/>
              <a:t>Consider the patient’s cultural background when discussing and providing medical advice and treatment. </a:t>
            </a:r>
          </a:p>
          <a:p>
            <a:endParaRPr lang="en-CA" dirty="0"/>
          </a:p>
          <a:p>
            <a:pPr lvl="1"/>
            <a:r>
              <a:rPr lang="en-CA" dirty="0"/>
              <a:t>This involves considering what the parent think about why did this disease happen to my child?</a:t>
            </a:r>
          </a:p>
          <a:p>
            <a:pPr lvl="1"/>
            <a:r>
              <a:rPr lang="en-CA" dirty="0"/>
              <a:t>And how should they act as a parent?</a:t>
            </a:r>
          </a:p>
          <a:p>
            <a:endParaRPr lang="en-CA" dirty="0"/>
          </a:p>
          <a:p>
            <a:endParaRPr lang="en-CA" dirty="0"/>
          </a:p>
          <a:p>
            <a:r>
              <a:rPr lang="en-CA" dirty="0"/>
              <a:t>Adjust your communication to ensure it allows patients to understand their treatment options.</a:t>
            </a:r>
          </a:p>
          <a:p>
            <a:endParaRPr lang="en-CA" dirty="0"/>
          </a:p>
          <a:p>
            <a:r>
              <a:rPr lang="en-CA" dirty="0"/>
              <a:t>This involves form a trusting relationship, which allows patients to feel respected and that their concerns are understood</a:t>
            </a:r>
          </a:p>
          <a:p>
            <a:endParaRPr lang="en-CA" dirty="0"/>
          </a:p>
          <a:p>
            <a:r>
              <a:rPr lang="en-CA" dirty="0"/>
              <a:t>This is especially important for vulnerable groups since they may be fearful of judgement when seeking health care. They may be worried that they will be treated differently and that their cultural practices and values will not be allowed or accepted. It is important that we show that we are open to their practices so that they feel comfortable sharing their needs with our teams.</a:t>
            </a:r>
          </a:p>
          <a:p>
            <a:endParaRPr lang="en-CA" dirty="0"/>
          </a:p>
          <a:p>
            <a:r>
              <a:rPr lang="en-CA" dirty="0"/>
              <a:t>I think that here, the model of a community based approach to care can be very helpful. In situations where you are providing palliative care for children from a specific group, you may want to consider using step 2 of the community based model to engage the community in generating solutions for how to support the children with life-limiting illnesses in that community</a:t>
            </a:r>
          </a:p>
          <a:p>
            <a:endParaRPr lang="en-US"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49</a:t>
            </a:fld>
            <a:endParaRPr lang="en-US"/>
          </a:p>
        </p:txBody>
      </p:sp>
    </p:spTree>
    <p:extLst>
      <p:ext uri="{BB962C8B-B14F-4D97-AF65-F5344CB8AC3E}">
        <p14:creationId xmlns:p14="http://schemas.microsoft.com/office/powerpoint/2010/main" val="168005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fr-FR" dirty="0"/>
              <a:t>Les objectifs des soins de santé humanitaires font écho à la définition de l'OMS des soins palliatifs. La charte </a:t>
            </a:r>
            <a:r>
              <a:rPr lang="fr-FR" dirty="0" err="1"/>
              <a:t>Medcins</a:t>
            </a:r>
            <a:r>
              <a:rPr lang="fr-FR" dirty="0"/>
              <a:t> Sans Frontières stipule que son objectif est de préserver la vie et de soulager les souffrances tout en protégeant la dignité humaine.</a:t>
            </a:r>
          </a:p>
          <a:p>
            <a:endParaRPr lang="fr-FR" dirty="0"/>
          </a:p>
          <a:p>
            <a:r>
              <a:rPr lang="fr-FR" dirty="0"/>
              <a:t>Cependant, pendant des années, l’accent a été mis presque exclusivement sur la préservation de la vie, et les soins palliatifs ou la réduction des souffrances ont été mis de côté.</a:t>
            </a:r>
          </a:p>
          <a:p>
            <a:endParaRPr lang="fr-FR" dirty="0"/>
          </a:p>
          <a:p>
            <a:r>
              <a:rPr lang="fr-FR" dirty="0"/>
              <a:t>Récemment, dans le secteur de la santé humanitaire, les soins palliatifs deviennent un sujet de discussion.</a:t>
            </a:r>
          </a:p>
          <a:p>
            <a:endParaRPr lang="fr-FR" dirty="0"/>
          </a:p>
          <a:p>
            <a:r>
              <a:rPr lang="fr-FR" dirty="0"/>
              <a:t>Les professionnels de la santé humanitaires commencent à s'interroger sur ce qu'il convient de faire pour soigner ceux qui meurent dans des crises humanitaires. Et les décideurs commencent à réfléchir à la manière d'intégrer les soins palliatifs.</a:t>
            </a:r>
            <a:endParaRPr lang="en-CA" dirty="0"/>
          </a:p>
          <a:p>
            <a:endParaRPr lang="en-CA" dirty="0"/>
          </a:p>
          <a:p>
            <a:r>
              <a:rPr lang="en-CA" dirty="0"/>
              <a:t>The goals of humanitarian health care echo the WHO definition of palliative care. The </a:t>
            </a:r>
            <a:r>
              <a:rPr lang="en-CA" dirty="0" err="1"/>
              <a:t>Medcins</a:t>
            </a:r>
            <a:r>
              <a:rPr lang="en-CA" dirty="0"/>
              <a:t> Sans Frontiers (Doctors without Borders) charter, states its aim is to preserve life and to alleviate suffering while protecting human dignity.</a:t>
            </a:r>
          </a:p>
          <a:p>
            <a:endParaRPr lang="en-CA" dirty="0"/>
          </a:p>
          <a:p>
            <a:r>
              <a:rPr lang="en-CA" dirty="0"/>
              <a:t>Yet, for years, the focus has been almost exclusively on preserving life, and palliative care or alleviating suffering was side-lined.</a:t>
            </a:r>
          </a:p>
          <a:p>
            <a:endParaRPr lang="en-CA" dirty="0"/>
          </a:p>
          <a:p>
            <a:r>
              <a:rPr lang="en-CA" dirty="0"/>
              <a:t>Recently, within the humanitarian health sector, palliative care is becoming a subject for discussion.</a:t>
            </a:r>
          </a:p>
          <a:p>
            <a:endParaRPr lang="en-CA" dirty="0"/>
          </a:p>
          <a:p>
            <a:r>
              <a:rPr lang="en-CA" dirty="0"/>
              <a:t>Humanitarian health care professionals are starting to raise questions about what should be done to care for those who are dying in humanitarian crises. And policy makers are starting to think about how to incorporate palliative care.</a:t>
            </a:r>
          </a:p>
          <a:p>
            <a:endParaRPr lang="en-CA"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5</a:t>
            </a:fld>
            <a:endParaRPr lang="en-US"/>
          </a:p>
        </p:txBody>
      </p:sp>
    </p:spTree>
    <p:extLst>
      <p:ext uri="{BB962C8B-B14F-4D97-AF65-F5344CB8AC3E}">
        <p14:creationId xmlns:p14="http://schemas.microsoft.com/office/powerpoint/2010/main" val="21315247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rtl="0"/>
            <a:r>
              <a:rPr lang="en-CA" sz="1200" b="0" i="0" kern="1200" dirty="0" err="1">
                <a:solidFill>
                  <a:schemeClr val="tx1"/>
                </a:solidFill>
                <a:effectLst/>
                <a:latin typeface="+mn-lt"/>
                <a:ea typeface="+mn-ea"/>
                <a:cs typeface="+mn-cs"/>
              </a:rPr>
              <a:t>Voici</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quelques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pratiques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clés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culturellement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compétentes</a:t>
            </a:r>
            <a:r>
              <a:rPr lang="en-CA" sz="1200" b="0" i="0" kern="1200" dirty="0">
                <a:solidFill>
                  <a:schemeClr val="tx1"/>
                </a:solidFill>
                <a:effectLst/>
                <a:latin typeface="+mn-lt"/>
                <a:ea typeface="+mn-ea"/>
                <a:cs typeface="+mn-cs"/>
              </a:rPr>
              <a:t> qui </a:t>
            </a:r>
            <a:r>
              <a:rPr lang="en-CA" sz="1200" b="0" i="0" kern="1200" dirty="0" err="1">
                <a:solidFill>
                  <a:schemeClr val="tx1"/>
                </a:solidFill>
                <a:effectLst/>
                <a:latin typeface="+mn-lt"/>
                <a:ea typeface="+mn-ea"/>
                <a:cs typeface="+mn-cs"/>
              </a:rPr>
              <a:t>peuvent</a:t>
            </a:r>
            <a:r>
              <a:rPr lang="en-CA" sz="1200" b="0" i="0" kern="1200" dirty="0">
                <a:solidFill>
                  <a:schemeClr val="tx1"/>
                </a:solidFill>
                <a:effectLst/>
                <a:latin typeface="+mn-lt"/>
                <a:ea typeface="+mn-ea"/>
                <a:cs typeface="+mn-cs"/>
              </a:rPr>
              <a:t> aider </a:t>
            </a:r>
            <a:r>
              <a:rPr lang="en-CA" sz="1200" b="0" i="0" kern="1200" dirty="0" err="1">
                <a:solidFill>
                  <a:schemeClr val="tx1"/>
                </a:solidFill>
                <a:effectLst/>
                <a:latin typeface="+mn-lt"/>
                <a:ea typeface="+mn-ea"/>
                <a:cs typeface="+mn-cs"/>
              </a:rPr>
              <a:t>à</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fournir</a:t>
            </a:r>
            <a:r>
              <a:rPr lang="en-CA" sz="1200" b="0" i="0" kern="1200" dirty="0">
                <a:solidFill>
                  <a:schemeClr val="tx1"/>
                </a:solidFill>
                <a:effectLst/>
                <a:latin typeface="+mn-lt"/>
                <a:ea typeface="+mn-ea"/>
                <a:cs typeface="+mn-cs"/>
              </a:rPr>
              <a:t> des </a:t>
            </a:r>
            <a:r>
              <a:rPr lang="en-CA" sz="1200" b="0" i="0" kern="1200" dirty="0" err="1">
                <a:solidFill>
                  <a:schemeClr val="tx1"/>
                </a:solidFill>
                <a:effectLst/>
                <a:latin typeface="+mn-lt"/>
                <a:ea typeface="+mn-ea"/>
                <a:cs typeface="+mn-cs"/>
              </a:rPr>
              <a:t>soins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dans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ces</a:t>
            </a:r>
            <a:r>
              <a:rPr lang="en-CA" sz="1200" b="0" i="0" kern="1200" dirty="0">
                <a:solidFill>
                  <a:schemeClr val="tx1"/>
                </a:solidFill>
                <a:effectLst/>
                <a:latin typeface="+mn-lt"/>
                <a:ea typeface="+mn-ea"/>
                <a:cs typeface="+mn-cs"/>
              </a:rPr>
              <a:t> situations:</a:t>
            </a:r>
            <a:br>
              <a:rPr lang="en-CA" sz="1200" b="0" i="0" kern="1200" dirty="0">
                <a:solidFill>
                  <a:schemeClr val="tx1"/>
                </a:solidFill>
                <a:effectLst/>
                <a:latin typeface="+mn-lt"/>
                <a:ea typeface="+mn-ea"/>
                <a:cs typeface="+mn-cs"/>
              </a:rPr>
            </a:br>
            <a:r>
              <a:rPr lang="en-CA" sz="1200" b="0" i="0" kern="1200" dirty="0" err="1">
                <a:solidFill>
                  <a:schemeClr val="tx1"/>
                </a:solidFill>
                <a:effectLst/>
                <a:latin typeface="+mn-lt"/>
                <a:ea typeface="+mn-ea"/>
                <a:cs typeface="+mn-cs"/>
              </a:rPr>
              <a:t>Sois</a:t>
            </a:r>
            <a:r>
              <a:rPr lang="en-CA" sz="1200" b="0" i="0" kern="1200" dirty="0">
                <a:solidFill>
                  <a:schemeClr val="tx1"/>
                </a:solidFill>
                <a:effectLst/>
                <a:latin typeface="+mn-lt"/>
                <a:ea typeface="+mn-ea"/>
                <a:cs typeface="+mn-cs"/>
              </a:rPr>
              <a:t> patient</a:t>
            </a:r>
            <a:br>
              <a:rPr lang="en-CA" sz="1200" b="0" i="0" kern="1200" dirty="0">
                <a:solidFill>
                  <a:schemeClr val="tx1"/>
                </a:solidFill>
                <a:effectLst/>
                <a:latin typeface="+mn-lt"/>
                <a:ea typeface="+mn-ea"/>
                <a:cs typeface="+mn-cs"/>
              </a:rPr>
            </a:br>
            <a:r>
              <a:rPr lang="en-CA" sz="1200" b="0" i="0" kern="1200" dirty="0" err="1">
                <a:solidFill>
                  <a:schemeClr val="tx1"/>
                </a:solidFill>
                <a:effectLst/>
                <a:latin typeface="+mn-lt"/>
                <a:ea typeface="+mn-ea"/>
                <a:cs typeface="+mn-cs"/>
              </a:rPr>
              <a:t>Écoutez</a:t>
            </a:r>
            <a:r>
              <a:rPr lang="en-CA" sz="1200" b="0" i="0" kern="1200" dirty="0">
                <a:solidFill>
                  <a:schemeClr val="tx1"/>
                </a:solidFill>
                <a:effectLst/>
                <a:latin typeface="+mn-lt"/>
                <a:ea typeface="+mn-ea"/>
                <a:cs typeface="+mn-cs"/>
              </a:rPr>
              <a:t> la perspective de la </a:t>
            </a:r>
            <a:r>
              <a:rPr lang="en-CA" sz="1200" b="0" i="0" kern="1200" dirty="0" err="1">
                <a:solidFill>
                  <a:schemeClr val="tx1"/>
                </a:solidFill>
                <a:effectLst/>
                <a:latin typeface="+mn-lt"/>
                <a:ea typeface="+mn-ea"/>
                <a:cs typeface="+mn-cs"/>
              </a:rPr>
              <a:t>famille</a:t>
            </a:r>
            <a:r>
              <a:rPr lang="en-CA" sz="1200" b="0" i="0" kern="1200" dirty="0">
                <a:solidFill>
                  <a:schemeClr val="tx1"/>
                </a:solidFill>
                <a:effectLst/>
                <a:latin typeface="+mn-lt"/>
                <a:ea typeface="+mn-ea"/>
                <a:cs typeface="+mn-cs"/>
              </a:rPr>
              <a:t/>
            </a:r>
            <a:br>
              <a:rPr lang="en-CA" sz="1200" b="0" i="0" kern="1200" dirty="0">
                <a:solidFill>
                  <a:schemeClr val="tx1"/>
                </a:solidFill>
                <a:effectLst/>
                <a:latin typeface="+mn-lt"/>
                <a:ea typeface="+mn-ea"/>
                <a:cs typeface="+mn-cs"/>
              </a:rPr>
            </a:br>
            <a:r>
              <a:rPr lang="en-CA" sz="1200" b="0" i="0" kern="1200" dirty="0" err="1">
                <a:solidFill>
                  <a:schemeClr val="tx1"/>
                </a:solidFill>
                <a:effectLst/>
                <a:latin typeface="+mn-lt"/>
                <a:ea typeface="+mn-ea"/>
                <a:cs typeface="+mn-cs"/>
              </a:rPr>
              <a:t>Soyez</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ouvert</a:t>
            </a:r>
            <a:r>
              <a:rPr lang="en-CA" sz="1200" b="0" i="0" kern="1200" dirty="0">
                <a:solidFill>
                  <a:schemeClr val="tx1"/>
                </a:solidFill>
                <a:effectLst/>
                <a:latin typeface="+mn-lt"/>
                <a:ea typeface="+mn-ea"/>
                <a:cs typeface="+mn-cs"/>
              </a:rPr>
              <a:t> aux </a:t>
            </a:r>
            <a:r>
              <a:rPr lang="en-CA" sz="1200" b="0" i="0" kern="1200" dirty="0" err="1">
                <a:solidFill>
                  <a:schemeClr val="tx1"/>
                </a:solidFill>
                <a:effectLst/>
                <a:latin typeface="+mn-lt"/>
                <a:ea typeface="+mn-ea"/>
                <a:cs typeface="+mn-cs"/>
              </a:rPr>
              <a:t>idées</a:t>
            </a:r>
            <a:r>
              <a:rPr lang="en-CA" sz="1200" b="0" i="0" kern="1200" dirty="0">
                <a:solidFill>
                  <a:schemeClr val="tx1"/>
                </a:solidFill>
                <a:effectLst/>
                <a:latin typeface="+mn-lt"/>
                <a:ea typeface="+mn-ea"/>
                <a:cs typeface="+mn-cs"/>
              </a:rPr>
              <a:t> de la </a:t>
            </a:r>
            <a:r>
              <a:rPr lang="en-CA" sz="1200" b="0" i="0" kern="1200" dirty="0" err="1">
                <a:solidFill>
                  <a:schemeClr val="tx1"/>
                </a:solidFill>
                <a:effectLst/>
                <a:latin typeface="+mn-lt"/>
                <a:ea typeface="+mn-ea"/>
                <a:cs typeface="+mn-cs"/>
              </a:rPr>
              <a:t>famille</a:t>
            </a:r>
            <a:r>
              <a:rPr lang="en-CA" sz="1200" b="0" i="0" kern="1200" dirty="0">
                <a:solidFill>
                  <a:schemeClr val="tx1"/>
                </a:solidFill>
                <a:effectLst/>
                <a:latin typeface="+mn-lt"/>
                <a:ea typeface="+mn-ea"/>
                <a:cs typeface="+mn-cs"/>
              </a:rPr>
              <a:t/>
            </a:r>
            <a:br>
              <a:rPr lang="en-CA" sz="1200" b="0" i="0" kern="1200" dirty="0">
                <a:solidFill>
                  <a:schemeClr val="tx1"/>
                </a:solidFill>
                <a:effectLst/>
                <a:latin typeface="+mn-lt"/>
                <a:ea typeface="+mn-ea"/>
                <a:cs typeface="+mn-cs"/>
              </a:rPr>
            </a:br>
            <a:r>
              <a:rPr lang="en-CA" sz="1200" b="0" i="0" kern="1200" dirty="0" err="1">
                <a:solidFill>
                  <a:schemeClr val="tx1"/>
                </a:solidFill>
                <a:effectLst/>
                <a:latin typeface="+mn-lt"/>
                <a:ea typeface="+mn-ea"/>
                <a:cs typeface="+mn-cs"/>
              </a:rPr>
              <a:t>Soyez</a:t>
            </a:r>
            <a:r>
              <a:rPr lang="en-CA" sz="1200" b="0" i="0" kern="1200" dirty="0">
                <a:solidFill>
                  <a:schemeClr val="tx1"/>
                </a:solidFill>
                <a:effectLst/>
                <a:latin typeface="+mn-lt"/>
                <a:ea typeface="+mn-ea"/>
                <a:cs typeface="+mn-cs"/>
              </a:rPr>
              <a:t> flexible, </a:t>
            </a:r>
            <a:r>
              <a:rPr lang="en-CA" sz="1200" b="0" i="0" kern="1200" dirty="0" err="1">
                <a:solidFill>
                  <a:schemeClr val="tx1"/>
                </a:solidFill>
                <a:effectLst/>
                <a:latin typeface="+mn-lt"/>
                <a:ea typeface="+mn-ea"/>
                <a:cs typeface="+mn-cs"/>
              </a:rPr>
              <a:t>n'imposez</a:t>
            </a:r>
            <a:r>
              <a:rPr lang="en-CA" sz="1200" b="0" i="0" kern="1200" dirty="0">
                <a:solidFill>
                  <a:schemeClr val="tx1"/>
                </a:solidFill>
                <a:effectLst/>
                <a:latin typeface="+mn-lt"/>
                <a:ea typeface="+mn-ea"/>
                <a:cs typeface="+mn-cs"/>
              </a:rPr>
              <a:t> pas </a:t>
            </a:r>
            <a:r>
              <a:rPr lang="en-CA" sz="1200" b="0" i="0" kern="1200" dirty="0" err="1">
                <a:solidFill>
                  <a:schemeClr val="tx1"/>
                </a:solidFill>
                <a:effectLst/>
                <a:latin typeface="+mn-lt"/>
                <a:ea typeface="+mn-ea"/>
                <a:cs typeface="+mn-cs"/>
              </a:rPr>
              <a:t>votre</a:t>
            </a:r>
            <a:r>
              <a:rPr lang="en-CA" sz="1200" b="0" i="0" kern="1200" dirty="0">
                <a:solidFill>
                  <a:schemeClr val="tx1"/>
                </a:solidFill>
                <a:effectLst/>
                <a:latin typeface="+mn-lt"/>
                <a:ea typeface="+mn-ea"/>
                <a:cs typeface="+mn-cs"/>
              </a:rPr>
              <a:t> perspective</a:t>
            </a:r>
            <a:br>
              <a:rPr lang="en-CA" sz="1200" b="0" i="0" kern="1200" dirty="0">
                <a:solidFill>
                  <a:schemeClr val="tx1"/>
                </a:solidFill>
                <a:effectLst/>
                <a:latin typeface="+mn-lt"/>
                <a:ea typeface="+mn-ea"/>
                <a:cs typeface="+mn-cs"/>
              </a:rPr>
            </a:br>
            <a:r>
              <a:rPr lang="en-CA" sz="1200" b="0" i="0" kern="1200" dirty="0" err="1">
                <a:solidFill>
                  <a:schemeClr val="tx1"/>
                </a:solidFill>
                <a:effectLst/>
                <a:latin typeface="+mn-lt"/>
                <a:ea typeface="+mn-ea"/>
                <a:cs typeface="+mn-cs"/>
              </a:rPr>
              <a:t>Connaître</a:t>
            </a:r>
            <a:r>
              <a:rPr lang="en-CA" sz="1200" b="0" i="0" kern="1200" dirty="0">
                <a:solidFill>
                  <a:schemeClr val="tx1"/>
                </a:solidFill>
                <a:effectLst/>
                <a:latin typeface="+mn-lt"/>
                <a:ea typeface="+mn-ea"/>
                <a:cs typeface="+mn-cs"/>
              </a:rPr>
              <a:t> les </a:t>
            </a:r>
            <a:r>
              <a:rPr lang="en-CA" sz="1200" b="0" i="0" kern="1200" dirty="0" err="1">
                <a:solidFill>
                  <a:schemeClr val="tx1"/>
                </a:solidFill>
                <a:effectLst/>
                <a:latin typeface="+mn-lt"/>
                <a:ea typeface="+mn-ea"/>
                <a:cs typeface="+mn-cs"/>
              </a:rPr>
              <a:t>normes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culturelles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liées</a:t>
            </a:r>
            <a:r>
              <a:rPr lang="en-CA" sz="1200" b="0" i="0" kern="1200" dirty="0">
                <a:solidFill>
                  <a:schemeClr val="tx1"/>
                </a:solidFill>
                <a:effectLst/>
                <a:latin typeface="+mn-lt"/>
                <a:ea typeface="+mn-ea"/>
                <a:cs typeface="+mn-cs"/>
              </a:rPr>
              <a:t> au contact </a:t>
            </a:r>
            <a:r>
              <a:rPr lang="en-CA" sz="1200" b="0" i="0" kern="1200" dirty="0" err="1">
                <a:solidFill>
                  <a:schemeClr val="tx1"/>
                </a:solidFill>
                <a:effectLst/>
                <a:latin typeface="+mn-lt"/>
                <a:ea typeface="+mn-ea"/>
                <a:cs typeface="+mn-cs"/>
              </a:rPr>
              <a:t>visuel</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à</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l'espace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corporel</a:t>
            </a:r>
            <a:r>
              <a:rPr lang="en-CA" sz="1200" b="0" i="0" kern="1200" dirty="0">
                <a:solidFill>
                  <a:schemeClr val="tx1"/>
                </a:solidFill>
                <a:effectLst/>
                <a:latin typeface="+mn-lt"/>
                <a:ea typeface="+mn-ea"/>
                <a:cs typeface="+mn-cs"/>
              </a:rPr>
              <a:t>, aux </a:t>
            </a:r>
            <a:r>
              <a:rPr lang="en-CA" sz="1200" b="0" i="0" kern="1200" dirty="0" err="1">
                <a:solidFill>
                  <a:schemeClr val="tx1"/>
                </a:solidFill>
                <a:effectLst/>
                <a:latin typeface="+mn-lt"/>
                <a:ea typeface="+mn-ea"/>
                <a:cs typeface="+mn-cs"/>
              </a:rPr>
              <a:t>rôles</a:t>
            </a:r>
            <a:r>
              <a:rPr lang="en-CA" sz="1200" b="0" i="0" kern="1200" dirty="0">
                <a:solidFill>
                  <a:schemeClr val="tx1"/>
                </a:solidFill>
                <a:effectLst/>
                <a:latin typeface="+mn-lt"/>
                <a:ea typeface="+mn-ea"/>
                <a:cs typeface="+mn-cs"/>
              </a:rPr>
              <a:t> de genre</a:t>
            </a:r>
            <a:br>
              <a:rPr lang="en-CA" sz="1200" b="0" i="0" kern="1200" dirty="0">
                <a:solidFill>
                  <a:schemeClr val="tx1"/>
                </a:solidFill>
                <a:effectLst/>
                <a:latin typeface="+mn-lt"/>
                <a:ea typeface="+mn-ea"/>
                <a:cs typeface="+mn-cs"/>
              </a:rPr>
            </a:br>
            <a:r>
              <a:rPr lang="en-CA" sz="1200" b="0" i="0" kern="1200" dirty="0" err="1">
                <a:solidFill>
                  <a:schemeClr val="tx1"/>
                </a:solidFill>
                <a:effectLst/>
                <a:latin typeface="+mn-lt"/>
                <a:ea typeface="+mn-ea"/>
                <a:cs typeface="+mn-cs"/>
              </a:rPr>
              <a:t>Cela</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s'applique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également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à</a:t>
            </a:r>
            <a:r>
              <a:rPr lang="en-CA" sz="1200" b="0" i="0" kern="1200" dirty="0">
                <a:solidFill>
                  <a:schemeClr val="tx1"/>
                </a:solidFill>
                <a:effectLst/>
                <a:latin typeface="+mn-lt"/>
                <a:ea typeface="+mn-ea"/>
                <a:cs typeface="+mn-cs"/>
              </a:rPr>
              <a:t> la </a:t>
            </a:r>
            <a:r>
              <a:rPr lang="en-CA" sz="1200" b="0" i="0" kern="1200" dirty="0" err="1">
                <a:solidFill>
                  <a:schemeClr val="tx1"/>
                </a:solidFill>
                <a:effectLst/>
                <a:latin typeface="+mn-lt"/>
                <a:ea typeface="+mn-ea"/>
                <a:cs typeface="+mn-cs"/>
              </a:rPr>
              <a:t>façon</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dont</a:t>
            </a:r>
            <a:r>
              <a:rPr lang="en-CA" sz="1200" b="0" i="0" kern="1200" dirty="0">
                <a:solidFill>
                  <a:schemeClr val="tx1"/>
                </a:solidFill>
                <a:effectLst/>
                <a:latin typeface="+mn-lt"/>
                <a:ea typeface="+mn-ea"/>
                <a:cs typeface="+mn-cs"/>
              </a:rPr>
              <a:t> les </a:t>
            </a:r>
            <a:r>
              <a:rPr lang="en-CA" sz="1200" b="0" i="0" kern="1200" dirty="0" err="1">
                <a:solidFill>
                  <a:schemeClr val="tx1"/>
                </a:solidFill>
                <a:effectLst/>
                <a:latin typeface="+mn-lt"/>
                <a:ea typeface="+mn-ea"/>
                <a:cs typeface="+mn-cs"/>
              </a:rPr>
              <a:t>décisions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sont</a:t>
            </a:r>
            <a:r>
              <a:rPr lang="en-CA" sz="1200" b="0" i="0" kern="1200" dirty="0">
                <a:solidFill>
                  <a:schemeClr val="tx1"/>
                </a:solidFill>
                <a:effectLst/>
                <a:latin typeface="+mn-lt"/>
                <a:ea typeface="+mn-ea"/>
                <a:cs typeface="+mn-cs"/>
              </a:rPr>
              <a:t> prises</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Et les </a:t>
            </a:r>
            <a:r>
              <a:rPr lang="en-CA" sz="1200" b="0" i="0" kern="1200" dirty="0" err="1">
                <a:solidFill>
                  <a:schemeClr val="tx1"/>
                </a:solidFill>
                <a:effectLst/>
                <a:latin typeface="+mn-lt"/>
                <a:ea typeface="+mn-ea"/>
                <a:cs typeface="+mn-cs"/>
              </a:rPr>
              <a:t>croyances</a:t>
            </a:r>
            <a:r>
              <a:rPr lang="en-CA" sz="1200" b="0" i="0" kern="1200" dirty="0">
                <a:solidFill>
                  <a:schemeClr val="tx1"/>
                </a:solidFill>
                <a:effectLst/>
                <a:latin typeface="+mn-lt"/>
                <a:ea typeface="+mn-ea"/>
                <a:cs typeface="+mn-cs"/>
              </a:rPr>
              <a:t> sur le temps et le </a:t>
            </a:r>
            <a:r>
              <a:rPr lang="en-CA" sz="1200" b="0" i="0" kern="1200" dirty="0" err="1">
                <a:solidFill>
                  <a:schemeClr val="tx1"/>
                </a:solidFill>
                <a:effectLst/>
                <a:latin typeface="+mn-lt"/>
                <a:ea typeface="+mn-ea"/>
                <a:cs typeface="+mn-cs"/>
              </a:rPr>
              <a:t>destin</a:t>
            </a:r>
            <a:endParaRPr lang="en-CA" sz="1200" b="0" i="0" kern="1200" dirty="0">
              <a:solidFill>
                <a:schemeClr val="tx1"/>
              </a:solidFill>
              <a:effectLst/>
              <a:latin typeface="+mn-lt"/>
              <a:ea typeface="+mn-ea"/>
              <a:cs typeface="+mn-cs"/>
            </a:endParaRPr>
          </a:p>
          <a:p>
            <a:endParaRPr lang="en-US" dirty="0"/>
          </a:p>
          <a:p>
            <a:endParaRPr lang="en-US" dirty="0"/>
          </a:p>
          <a:p>
            <a:r>
              <a:rPr lang="en-US" dirty="0"/>
              <a:t>Here are some key culturally competent practices which can help to provide care in these situations:</a:t>
            </a:r>
          </a:p>
          <a:p>
            <a:r>
              <a:rPr lang="en-US" dirty="0"/>
              <a:t>Be patient </a:t>
            </a:r>
          </a:p>
          <a:p>
            <a:r>
              <a:rPr lang="en-US" dirty="0"/>
              <a:t>Listen to the family’s perspective</a:t>
            </a:r>
          </a:p>
          <a:p>
            <a:r>
              <a:rPr lang="en-US" dirty="0"/>
              <a:t>Be open to the family’s ideas</a:t>
            </a:r>
          </a:p>
          <a:p>
            <a:r>
              <a:rPr lang="en-US" dirty="0"/>
              <a:t>Be flexible, do not impose your perspective</a:t>
            </a:r>
          </a:p>
          <a:p>
            <a:r>
              <a:rPr lang="en-US" dirty="0"/>
              <a:t>Be aware of cultural norms related to making eye contact, body space, gender roles</a:t>
            </a:r>
          </a:p>
          <a:p>
            <a:pPr lvl="1"/>
            <a:r>
              <a:rPr lang="en-US" dirty="0"/>
              <a:t>This also applies to how decisions are made</a:t>
            </a:r>
          </a:p>
          <a:p>
            <a:pPr lvl="1"/>
            <a:r>
              <a:rPr lang="en-US" dirty="0"/>
              <a:t>And beliefs about time and fate</a:t>
            </a:r>
          </a:p>
          <a:p>
            <a:endParaRPr lang="en-US"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50</a:t>
            </a:fld>
            <a:endParaRPr lang="en-US"/>
          </a:p>
        </p:txBody>
      </p:sp>
    </p:spTree>
    <p:extLst>
      <p:ext uri="{BB962C8B-B14F-4D97-AF65-F5344CB8AC3E}">
        <p14:creationId xmlns:p14="http://schemas.microsoft.com/office/powerpoint/2010/main" val="25572214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Here are a few additional practices which can assist in these situations:</a:t>
            </a:r>
          </a:p>
          <a:p>
            <a:r>
              <a:rPr lang="en-US" dirty="0" err="1"/>
              <a:t>Voici</a:t>
            </a:r>
            <a:r>
              <a:rPr lang="en-US" dirty="0"/>
              <a:t> </a:t>
            </a:r>
            <a:r>
              <a:rPr lang="en-US" dirty="0" err="1"/>
              <a:t>quelques</a:t>
            </a:r>
            <a:r>
              <a:rPr lang="en-US" dirty="0"/>
              <a:t> </a:t>
            </a:r>
            <a:r>
              <a:rPr lang="en-US" dirty="0" err="1"/>
              <a:t>pratiques</a:t>
            </a:r>
            <a:r>
              <a:rPr lang="en-US" dirty="0"/>
              <a:t> </a:t>
            </a:r>
            <a:r>
              <a:rPr lang="en-US" dirty="0" err="1"/>
              <a:t>supplémentaires</a:t>
            </a:r>
            <a:r>
              <a:rPr lang="en-US" dirty="0"/>
              <a:t> </a:t>
            </a:r>
            <a:r>
              <a:rPr lang="en-US" dirty="0" err="1"/>
              <a:t>pouvant</a:t>
            </a:r>
            <a:r>
              <a:rPr lang="en-US" dirty="0"/>
              <a:t> </a:t>
            </a:r>
            <a:r>
              <a:rPr lang="en-US" dirty="0" err="1"/>
              <a:t>vous</a:t>
            </a:r>
            <a:r>
              <a:rPr lang="en-US" dirty="0"/>
              <a:t> aider </a:t>
            </a:r>
            <a:r>
              <a:rPr lang="en-US" dirty="0" err="1"/>
              <a:t>dans</a:t>
            </a:r>
            <a:r>
              <a:rPr lang="en-US" dirty="0"/>
              <a:t> </a:t>
            </a:r>
            <a:r>
              <a:rPr lang="en-US" dirty="0" err="1"/>
              <a:t>ces</a:t>
            </a:r>
            <a:r>
              <a:rPr lang="en-US" dirty="0"/>
              <a:t> situations:</a:t>
            </a:r>
          </a:p>
          <a:p>
            <a:r>
              <a:rPr lang="en-US" dirty="0"/>
              <a:t>Il </a:t>
            </a:r>
            <a:r>
              <a:rPr lang="en-US" dirty="0" err="1"/>
              <a:t>est</a:t>
            </a:r>
            <a:r>
              <a:rPr lang="en-US" dirty="0"/>
              <a:t> </a:t>
            </a:r>
            <a:r>
              <a:rPr lang="en-US" dirty="0" err="1"/>
              <a:t>recommandé</a:t>
            </a:r>
            <a:r>
              <a:rPr lang="en-US" dirty="0"/>
              <a:t> </a:t>
            </a:r>
            <a:r>
              <a:rPr lang="en-US" dirty="0" err="1"/>
              <a:t>d’essayer</a:t>
            </a:r>
            <a:r>
              <a:rPr lang="en-US" dirty="0"/>
              <a:t> de </a:t>
            </a:r>
            <a:r>
              <a:rPr lang="en-US" dirty="0" err="1"/>
              <a:t>comprendre</a:t>
            </a:r>
            <a:r>
              <a:rPr lang="en-US" dirty="0"/>
              <a:t> la culture du patient </a:t>
            </a:r>
            <a:r>
              <a:rPr lang="en-US" dirty="0" err="1"/>
              <a:t>en</a:t>
            </a:r>
            <a:r>
              <a:rPr lang="en-US" dirty="0"/>
              <a:t> </a:t>
            </a:r>
            <a:r>
              <a:rPr lang="en-US" dirty="0" err="1"/>
              <a:t>obtenant</a:t>
            </a:r>
            <a:r>
              <a:rPr lang="en-US" dirty="0"/>
              <a:t> des </a:t>
            </a:r>
            <a:r>
              <a:rPr lang="en-US" dirty="0" err="1"/>
              <a:t>informations</a:t>
            </a:r>
            <a:r>
              <a:rPr lang="en-US" dirty="0"/>
              <a:t> de base. </a:t>
            </a:r>
            <a:r>
              <a:rPr lang="en-US" dirty="0" err="1"/>
              <a:t>Peut-être</a:t>
            </a:r>
            <a:r>
              <a:rPr lang="en-US" dirty="0"/>
              <a:t> d'un </a:t>
            </a:r>
            <a:r>
              <a:rPr lang="en-US" dirty="0" err="1"/>
              <a:t>membre</a:t>
            </a:r>
            <a:r>
              <a:rPr lang="en-US" dirty="0"/>
              <a:t> du personnel </a:t>
            </a:r>
            <a:r>
              <a:rPr lang="en-US" dirty="0" err="1"/>
              <a:t>issu</a:t>
            </a:r>
            <a:r>
              <a:rPr lang="en-US" dirty="0"/>
              <a:t> du </a:t>
            </a:r>
            <a:r>
              <a:rPr lang="en-US" dirty="0" err="1"/>
              <a:t>même</a:t>
            </a:r>
            <a:r>
              <a:rPr lang="en-US" dirty="0"/>
              <a:t> milieu.</a:t>
            </a:r>
          </a:p>
          <a:p>
            <a:endParaRPr lang="en-US" dirty="0"/>
          </a:p>
          <a:p>
            <a:r>
              <a:rPr lang="en-US" dirty="0" err="1"/>
              <a:t>Vous</a:t>
            </a:r>
            <a:r>
              <a:rPr lang="en-US" dirty="0"/>
              <a:t> </a:t>
            </a:r>
            <a:r>
              <a:rPr lang="en-US" dirty="0" err="1"/>
              <a:t>voudrez</a:t>
            </a:r>
            <a:r>
              <a:rPr lang="en-US" dirty="0"/>
              <a:t> </a:t>
            </a:r>
            <a:r>
              <a:rPr lang="en-US" dirty="0" err="1"/>
              <a:t>connaître</a:t>
            </a:r>
            <a:r>
              <a:rPr lang="en-US" dirty="0"/>
              <a:t> les </a:t>
            </a:r>
            <a:r>
              <a:rPr lang="en-US" dirty="0" err="1"/>
              <a:t>caractéristiques</a:t>
            </a:r>
            <a:r>
              <a:rPr lang="en-US" dirty="0"/>
              <a:t> </a:t>
            </a:r>
            <a:r>
              <a:rPr lang="en-US" dirty="0" err="1"/>
              <a:t>particulières</a:t>
            </a:r>
            <a:r>
              <a:rPr lang="en-US" dirty="0"/>
              <a:t> de la communication non </a:t>
            </a:r>
            <a:r>
              <a:rPr lang="en-US" dirty="0" err="1"/>
              <a:t>verbale</a:t>
            </a:r>
            <a:r>
              <a:rPr lang="en-US" dirty="0"/>
              <a:t> </a:t>
            </a:r>
            <a:r>
              <a:rPr lang="en-US" dirty="0" err="1"/>
              <a:t>ainsi</a:t>
            </a:r>
            <a:r>
              <a:rPr lang="en-US" dirty="0"/>
              <a:t> que les </a:t>
            </a:r>
            <a:r>
              <a:rPr lang="en-US" dirty="0" err="1"/>
              <a:t>croyances</a:t>
            </a:r>
            <a:r>
              <a:rPr lang="en-US" dirty="0"/>
              <a:t> et les </a:t>
            </a:r>
            <a:r>
              <a:rPr lang="en-US" dirty="0" err="1"/>
              <a:t>valeurs</a:t>
            </a:r>
            <a:r>
              <a:rPr lang="en-US" dirty="0"/>
              <a:t> et les </a:t>
            </a:r>
            <a:r>
              <a:rPr lang="en-US" dirty="0" err="1"/>
              <a:t>problèmes</a:t>
            </a:r>
            <a:r>
              <a:rPr lang="en-US" dirty="0"/>
              <a:t> de santé </a:t>
            </a:r>
            <a:r>
              <a:rPr lang="en-US" dirty="0" err="1"/>
              <a:t>typiques</a:t>
            </a:r>
            <a:r>
              <a:rPr lang="en-US" dirty="0"/>
              <a:t> et les </a:t>
            </a:r>
            <a:r>
              <a:rPr lang="en-US" dirty="0" err="1"/>
              <a:t>préoccupations</a:t>
            </a:r>
            <a:r>
              <a:rPr lang="en-US" dirty="0"/>
              <a:t> pour la culture.</a:t>
            </a:r>
          </a:p>
          <a:p>
            <a:endParaRPr lang="en-US" dirty="0"/>
          </a:p>
          <a:p>
            <a:r>
              <a:rPr lang="en-US" dirty="0" err="1"/>
              <a:t>Lorsque</a:t>
            </a:r>
            <a:r>
              <a:rPr lang="en-US" dirty="0"/>
              <a:t> nous </a:t>
            </a:r>
            <a:r>
              <a:rPr lang="en-US" dirty="0" err="1"/>
              <a:t>prenons</a:t>
            </a:r>
            <a:r>
              <a:rPr lang="en-US" dirty="0"/>
              <a:t> </a:t>
            </a:r>
            <a:r>
              <a:rPr lang="en-US" dirty="0" err="1"/>
              <a:t>une</a:t>
            </a:r>
            <a:r>
              <a:rPr lang="en-US" dirty="0"/>
              <a:t> </a:t>
            </a:r>
            <a:r>
              <a:rPr lang="en-US" dirty="0" err="1"/>
              <a:t>histoire</a:t>
            </a:r>
            <a:r>
              <a:rPr lang="en-US" dirty="0"/>
              <a:t>, </a:t>
            </a:r>
            <a:r>
              <a:rPr lang="en-US" dirty="0" err="1"/>
              <a:t>il</a:t>
            </a:r>
            <a:r>
              <a:rPr lang="en-US" dirty="0"/>
              <a:t> </a:t>
            </a:r>
            <a:r>
              <a:rPr lang="en-US" dirty="0" err="1"/>
              <a:t>est</a:t>
            </a:r>
            <a:r>
              <a:rPr lang="en-US" dirty="0"/>
              <a:t> important </a:t>
            </a:r>
            <a:r>
              <a:rPr lang="en-US" dirty="0" err="1"/>
              <a:t>d'explorer</a:t>
            </a:r>
            <a:r>
              <a:rPr lang="en-US" dirty="0"/>
              <a:t> la nutrition et </a:t>
            </a:r>
            <a:r>
              <a:rPr lang="en-US" dirty="0" err="1"/>
              <a:t>l'alimentation</a:t>
            </a:r>
            <a:r>
              <a:rPr lang="en-US" dirty="0"/>
              <a:t>, les attitudes vis-à-vis des </a:t>
            </a:r>
            <a:r>
              <a:rPr lang="en-US" dirty="0" err="1"/>
              <a:t>médicaments</a:t>
            </a:r>
            <a:r>
              <a:rPr lang="en-US" dirty="0"/>
              <a:t> et les </a:t>
            </a:r>
            <a:r>
              <a:rPr lang="en-US" dirty="0" err="1"/>
              <a:t>croyances</a:t>
            </a:r>
            <a:r>
              <a:rPr lang="en-US" dirty="0"/>
              <a:t> </a:t>
            </a:r>
            <a:r>
              <a:rPr lang="en-US" dirty="0" err="1"/>
              <a:t>liées</a:t>
            </a:r>
            <a:r>
              <a:rPr lang="en-US" dirty="0"/>
              <a:t> </a:t>
            </a:r>
            <a:r>
              <a:rPr lang="en-US" dirty="0" err="1"/>
              <a:t>à</a:t>
            </a:r>
            <a:r>
              <a:rPr lang="en-US" dirty="0"/>
              <a:t> la </a:t>
            </a:r>
            <a:r>
              <a:rPr lang="en-US" dirty="0" err="1"/>
              <a:t>douleur</a:t>
            </a:r>
            <a:r>
              <a:rPr lang="en-US" dirty="0"/>
              <a:t>, car </a:t>
            </a:r>
            <a:r>
              <a:rPr lang="en-US" dirty="0" err="1"/>
              <a:t>ces</a:t>
            </a:r>
            <a:r>
              <a:rPr lang="en-US" dirty="0"/>
              <a:t> </a:t>
            </a:r>
            <a:r>
              <a:rPr lang="en-US" dirty="0" err="1"/>
              <a:t>domaines</a:t>
            </a:r>
            <a:r>
              <a:rPr lang="en-US" dirty="0"/>
              <a:t> </a:t>
            </a:r>
            <a:r>
              <a:rPr lang="en-US" dirty="0" err="1"/>
              <a:t>sont</a:t>
            </a:r>
            <a:r>
              <a:rPr lang="en-US" dirty="0"/>
              <a:t> </a:t>
            </a:r>
            <a:r>
              <a:rPr lang="en-US" dirty="0" err="1"/>
              <a:t>souvent</a:t>
            </a:r>
            <a:r>
              <a:rPr lang="en-US" dirty="0"/>
              <a:t> </a:t>
            </a:r>
            <a:r>
              <a:rPr lang="en-US" dirty="0" err="1"/>
              <a:t>spécifiques</a:t>
            </a:r>
            <a:r>
              <a:rPr lang="en-US" dirty="0"/>
              <a:t> </a:t>
            </a:r>
            <a:r>
              <a:rPr lang="en-US" dirty="0" err="1"/>
              <a:t>à</a:t>
            </a:r>
            <a:r>
              <a:rPr lang="en-US" dirty="0"/>
              <a:t> la culture.</a:t>
            </a:r>
          </a:p>
          <a:p>
            <a:endParaRPr lang="en-US" dirty="0"/>
          </a:p>
          <a:p>
            <a:r>
              <a:rPr lang="en-US" dirty="0"/>
              <a:t>Pour que les </a:t>
            </a:r>
            <a:r>
              <a:rPr lang="en-US" dirty="0" err="1"/>
              <a:t>familles</a:t>
            </a:r>
            <a:r>
              <a:rPr lang="en-US" dirty="0"/>
              <a:t> se </a:t>
            </a:r>
            <a:r>
              <a:rPr lang="en-US" dirty="0" err="1"/>
              <a:t>sentent</a:t>
            </a:r>
            <a:r>
              <a:rPr lang="en-US" dirty="0"/>
              <a:t> les </a:t>
            </a:r>
            <a:r>
              <a:rPr lang="en-US" dirty="0" err="1"/>
              <a:t>bienvenues</a:t>
            </a:r>
            <a:r>
              <a:rPr lang="en-US" dirty="0"/>
              <a:t>, </a:t>
            </a:r>
            <a:r>
              <a:rPr lang="en-US" dirty="0" err="1"/>
              <a:t>vous</a:t>
            </a:r>
            <a:r>
              <a:rPr lang="en-US" dirty="0"/>
              <a:t> </a:t>
            </a:r>
            <a:r>
              <a:rPr lang="en-US" dirty="0" err="1"/>
              <a:t>pouvez</a:t>
            </a:r>
            <a:r>
              <a:rPr lang="en-US" dirty="0"/>
              <a:t> les encourager </a:t>
            </a:r>
            <a:r>
              <a:rPr lang="en-US" dirty="0" err="1"/>
              <a:t>à</a:t>
            </a:r>
            <a:r>
              <a:rPr lang="en-US" dirty="0"/>
              <a:t> </a:t>
            </a:r>
            <a:r>
              <a:rPr lang="en-US" dirty="0" err="1"/>
              <a:t>poursuivre</a:t>
            </a:r>
            <a:r>
              <a:rPr lang="en-US" dirty="0"/>
              <a:t> </a:t>
            </a:r>
            <a:r>
              <a:rPr lang="en-US" dirty="0" err="1"/>
              <a:t>leurs</a:t>
            </a:r>
            <a:r>
              <a:rPr lang="en-US" dirty="0"/>
              <a:t> </a:t>
            </a:r>
            <a:r>
              <a:rPr lang="en-US" dirty="0" err="1"/>
              <a:t>pratiques</a:t>
            </a:r>
            <a:r>
              <a:rPr lang="en-US" dirty="0"/>
              <a:t> </a:t>
            </a:r>
            <a:r>
              <a:rPr lang="en-US" dirty="0" err="1"/>
              <a:t>culturelles</a:t>
            </a:r>
            <a:r>
              <a:rPr lang="en-US" dirty="0"/>
              <a:t> et </a:t>
            </a:r>
            <a:r>
              <a:rPr lang="en-US" dirty="0" err="1"/>
              <a:t>vous</a:t>
            </a:r>
            <a:r>
              <a:rPr lang="en-US" dirty="0"/>
              <a:t> assurer que </a:t>
            </a:r>
            <a:r>
              <a:rPr lang="en-US" dirty="0" err="1"/>
              <a:t>votre</a:t>
            </a:r>
            <a:r>
              <a:rPr lang="en-US" dirty="0"/>
              <a:t> </a:t>
            </a:r>
            <a:r>
              <a:rPr lang="en-US" dirty="0" err="1"/>
              <a:t>établissement</a:t>
            </a:r>
            <a:r>
              <a:rPr lang="en-US" dirty="0"/>
              <a:t> de santé </a:t>
            </a:r>
            <a:r>
              <a:rPr lang="en-US" dirty="0" err="1"/>
              <a:t>accueille</a:t>
            </a:r>
            <a:r>
              <a:rPr lang="en-US" dirty="0"/>
              <a:t> des </a:t>
            </a:r>
            <a:r>
              <a:rPr lang="en-US" dirty="0" err="1"/>
              <a:t>activités</a:t>
            </a:r>
            <a:r>
              <a:rPr lang="en-US" dirty="0"/>
              <a:t> </a:t>
            </a:r>
            <a:r>
              <a:rPr lang="en-US" dirty="0" err="1"/>
              <a:t>telles</a:t>
            </a:r>
            <a:r>
              <a:rPr lang="en-US" dirty="0"/>
              <a:t> que la </a:t>
            </a:r>
            <a:r>
              <a:rPr lang="en-US" dirty="0" err="1"/>
              <a:t>prière</a:t>
            </a:r>
            <a:r>
              <a:rPr lang="en-US" dirty="0"/>
              <a:t>, le chant </a:t>
            </a:r>
            <a:r>
              <a:rPr lang="en-US" dirty="0" err="1"/>
              <a:t>ou</a:t>
            </a:r>
            <a:r>
              <a:rPr lang="en-US" dirty="0"/>
              <a:t> </a:t>
            </a:r>
            <a:r>
              <a:rPr lang="en-US" dirty="0" err="1"/>
              <a:t>d'autres</a:t>
            </a:r>
            <a:r>
              <a:rPr lang="en-US" dirty="0"/>
              <a:t> </a:t>
            </a:r>
            <a:r>
              <a:rPr lang="en-US" dirty="0" err="1"/>
              <a:t>activités</a:t>
            </a:r>
            <a:r>
              <a:rPr lang="en-US" dirty="0"/>
              <a:t> que les parents </a:t>
            </a:r>
            <a:r>
              <a:rPr lang="en-US" dirty="0" err="1"/>
              <a:t>peuvent</a:t>
            </a:r>
            <a:r>
              <a:rPr lang="en-US" dirty="0"/>
              <a:t> </a:t>
            </a:r>
            <a:r>
              <a:rPr lang="en-US" dirty="0" err="1"/>
              <a:t>souhaiter</a:t>
            </a:r>
            <a:r>
              <a:rPr lang="en-US" dirty="0"/>
              <a:t>.</a:t>
            </a:r>
          </a:p>
          <a:p>
            <a:r>
              <a:rPr lang="en-US" dirty="0"/>
              <a:t>Il </a:t>
            </a:r>
            <a:r>
              <a:rPr lang="en-US" dirty="0" err="1"/>
              <a:t>est</a:t>
            </a:r>
            <a:r>
              <a:rPr lang="en-US" dirty="0"/>
              <a:t> important </a:t>
            </a:r>
            <a:r>
              <a:rPr lang="en-US" dirty="0" err="1"/>
              <a:t>d'accepter</a:t>
            </a:r>
            <a:r>
              <a:rPr lang="en-US" dirty="0"/>
              <a:t> que nous </a:t>
            </a:r>
            <a:r>
              <a:rPr lang="en-US" dirty="0" err="1"/>
              <a:t>faisons</a:t>
            </a:r>
            <a:r>
              <a:rPr lang="en-US" dirty="0"/>
              <a:t> </a:t>
            </a:r>
            <a:r>
              <a:rPr lang="en-US" dirty="0" err="1"/>
              <a:t>tous</a:t>
            </a:r>
            <a:r>
              <a:rPr lang="en-US" dirty="0"/>
              <a:t> des </a:t>
            </a:r>
            <a:r>
              <a:rPr lang="en-US" dirty="0" err="1"/>
              <a:t>erreurs</a:t>
            </a:r>
            <a:r>
              <a:rPr lang="en-US" dirty="0"/>
              <a:t> et que nous </a:t>
            </a:r>
            <a:r>
              <a:rPr lang="en-US" dirty="0" err="1"/>
              <a:t>sommes</a:t>
            </a:r>
            <a:r>
              <a:rPr lang="en-US" dirty="0"/>
              <a:t> </a:t>
            </a:r>
            <a:r>
              <a:rPr lang="en-US" dirty="0" err="1"/>
              <a:t>à</a:t>
            </a:r>
            <a:r>
              <a:rPr lang="en-US" dirty="0"/>
              <a:t> </a:t>
            </a:r>
            <a:r>
              <a:rPr lang="en-US" dirty="0" err="1"/>
              <a:t>l'aise</a:t>
            </a:r>
            <a:r>
              <a:rPr lang="en-US" dirty="0"/>
              <a:t> pour nous excuser et </a:t>
            </a:r>
            <a:r>
              <a:rPr lang="en-US" dirty="0" err="1"/>
              <a:t>apprendre</a:t>
            </a:r>
            <a:r>
              <a:rPr lang="en-US" dirty="0"/>
              <a:t> de </a:t>
            </a:r>
            <a:r>
              <a:rPr lang="en-US" dirty="0" err="1"/>
              <a:t>vos</a:t>
            </a:r>
            <a:r>
              <a:rPr lang="en-US" dirty="0"/>
              <a:t> </a:t>
            </a:r>
            <a:r>
              <a:rPr lang="en-US" dirty="0" err="1"/>
              <a:t>erreurs</a:t>
            </a:r>
            <a:r>
              <a:rPr lang="en-US" dirty="0"/>
              <a:t>. Les patients et les </a:t>
            </a:r>
            <a:r>
              <a:rPr lang="en-US" dirty="0" err="1"/>
              <a:t>familles</a:t>
            </a:r>
            <a:r>
              <a:rPr lang="en-US" dirty="0"/>
              <a:t> </a:t>
            </a:r>
            <a:r>
              <a:rPr lang="en-US" dirty="0" err="1"/>
              <a:t>apprécieront</a:t>
            </a:r>
            <a:r>
              <a:rPr lang="en-US" dirty="0"/>
              <a:t> </a:t>
            </a:r>
            <a:r>
              <a:rPr lang="en-US" dirty="0" err="1"/>
              <a:t>votre</a:t>
            </a:r>
            <a:r>
              <a:rPr lang="en-US" dirty="0"/>
              <a:t> </a:t>
            </a:r>
            <a:r>
              <a:rPr lang="en-US" dirty="0" err="1"/>
              <a:t>ouverture</a:t>
            </a:r>
            <a:r>
              <a:rPr lang="en-US" dirty="0"/>
              <a:t>.</a:t>
            </a:r>
          </a:p>
          <a:p>
            <a:endParaRPr lang="en-US" dirty="0"/>
          </a:p>
          <a:p>
            <a:endParaRPr lang="en-US" dirty="0"/>
          </a:p>
          <a:p>
            <a:r>
              <a:rPr lang="en-US" dirty="0"/>
              <a:t>It is recommended to try to understand the patient’s culture by obtaining some background information. Perhaps from a member of staff who is from the same background. </a:t>
            </a:r>
          </a:p>
          <a:p>
            <a:endParaRPr lang="en-US" dirty="0"/>
          </a:p>
          <a:p>
            <a:r>
              <a:rPr lang="en-US" dirty="0"/>
              <a:t>You will want to know about any particular features of non-verbal communication as well as beliefs and values and typical health issues and concerns for the culture.</a:t>
            </a:r>
          </a:p>
          <a:p>
            <a:endParaRPr lang="en-US" dirty="0"/>
          </a:p>
          <a:p>
            <a:r>
              <a:rPr lang="en-US" dirty="0"/>
              <a:t>When we are taking a history it is important to explore nutrition and food, attitudes to medicines and beliefs related to pain as these are areas which are often culture specific.</a:t>
            </a:r>
          </a:p>
          <a:p>
            <a:endParaRPr lang="en-US" dirty="0"/>
          </a:p>
          <a:p>
            <a:r>
              <a:rPr lang="en-US" dirty="0"/>
              <a:t>To make families feel welcome you can encourage them to continue cultural practices and make sure that your health facility accommodates things such as prayer, chanting or other activities that the parents may desire.</a:t>
            </a:r>
          </a:p>
          <a:p>
            <a:r>
              <a:rPr lang="en-US" dirty="0"/>
              <a:t/>
            </a:r>
            <a:br>
              <a:rPr lang="en-US" dirty="0"/>
            </a:br>
            <a:r>
              <a:rPr lang="en-US" dirty="0"/>
              <a:t>It is important to accept that we all make mistakes and be comfortable to apologize and learn from your mistakes. Patients and families will appreciate your openness. </a:t>
            </a:r>
          </a:p>
        </p:txBody>
      </p:sp>
      <p:sp>
        <p:nvSpPr>
          <p:cNvPr id="4" name="Slide Number Placeholder 3"/>
          <p:cNvSpPr>
            <a:spLocks noGrp="1"/>
          </p:cNvSpPr>
          <p:nvPr>
            <p:ph type="sldNum" sz="quarter" idx="5"/>
          </p:nvPr>
        </p:nvSpPr>
        <p:spPr/>
        <p:txBody>
          <a:bodyPr/>
          <a:lstStyle/>
          <a:p>
            <a:fld id="{B55C6F2A-8736-3548-AB9D-77ED868A2FB5}" type="slidenum">
              <a:rPr lang="en-US" smtClean="0"/>
              <a:pPr/>
              <a:t>51</a:t>
            </a:fld>
            <a:endParaRPr lang="en-US"/>
          </a:p>
        </p:txBody>
      </p:sp>
    </p:spTree>
    <p:extLst>
      <p:ext uri="{BB962C8B-B14F-4D97-AF65-F5344CB8AC3E}">
        <p14:creationId xmlns:p14="http://schemas.microsoft.com/office/powerpoint/2010/main" val="2751324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Voici</a:t>
            </a:r>
            <a:r>
              <a:rPr lang="en-US" dirty="0"/>
              <a:t> </a:t>
            </a:r>
            <a:r>
              <a:rPr lang="en-US" dirty="0" err="1"/>
              <a:t>quelques</a:t>
            </a:r>
            <a:r>
              <a:rPr lang="en-US" dirty="0"/>
              <a:t> questions que </a:t>
            </a:r>
            <a:r>
              <a:rPr lang="en-US" dirty="0" err="1"/>
              <a:t>je</a:t>
            </a:r>
            <a:r>
              <a:rPr lang="en-US" dirty="0"/>
              <a:t> </a:t>
            </a:r>
            <a:r>
              <a:rPr lang="en-US" dirty="0" err="1"/>
              <a:t>trouve</a:t>
            </a:r>
            <a:r>
              <a:rPr lang="en-US" dirty="0"/>
              <a:t> </a:t>
            </a:r>
            <a:r>
              <a:rPr lang="en-US" dirty="0" err="1"/>
              <a:t>utiles</a:t>
            </a:r>
            <a:r>
              <a:rPr lang="en-US" dirty="0"/>
              <a:t> pour explorer les </a:t>
            </a:r>
            <a:r>
              <a:rPr lang="en-US" dirty="0" err="1"/>
              <a:t>croyances</a:t>
            </a:r>
            <a:r>
              <a:rPr lang="en-US" dirty="0"/>
              <a:t> </a:t>
            </a:r>
            <a:r>
              <a:rPr lang="en-US" dirty="0" err="1"/>
              <a:t>culturelles</a:t>
            </a:r>
            <a:r>
              <a:rPr lang="en-US" dirty="0"/>
              <a:t> de la </a:t>
            </a:r>
            <a:r>
              <a:rPr lang="en-US" dirty="0" err="1"/>
              <a:t>famille</a:t>
            </a:r>
            <a:r>
              <a:rPr lang="en-US" dirty="0"/>
              <a:t> </a:t>
            </a:r>
            <a:r>
              <a:rPr lang="en-US" dirty="0" err="1"/>
              <a:t>concernant</a:t>
            </a:r>
            <a:r>
              <a:rPr lang="en-US" dirty="0"/>
              <a:t> la </a:t>
            </a:r>
            <a:r>
              <a:rPr lang="en-US" dirty="0" err="1"/>
              <a:t>maladie</a:t>
            </a:r>
            <a:r>
              <a:rPr lang="en-US" dirty="0"/>
              <a:t> de </a:t>
            </a:r>
            <a:r>
              <a:rPr lang="en-US" dirty="0" err="1"/>
              <a:t>l’enfant</a:t>
            </a:r>
            <a:endParaRPr lang="en-US" dirty="0"/>
          </a:p>
          <a:p>
            <a:r>
              <a:rPr lang="en-US" dirty="0" err="1"/>
              <a:t>Selon</a:t>
            </a:r>
            <a:r>
              <a:rPr lang="en-US" dirty="0"/>
              <a:t> </a:t>
            </a:r>
            <a:r>
              <a:rPr lang="en-US" dirty="0" err="1"/>
              <a:t>vous</a:t>
            </a:r>
            <a:r>
              <a:rPr lang="en-US" dirty="0"/>
              <a:t>, quelle </a:t>
            </a:r>
            <a:r>
              <a:rPr lang="en-US" dirty="0" err="1"/>
              <a:t>est</a:t>
            </a:r>
            <a:r>
              <a:rPr lang="en-US" dirty="0"/>
              <a:t> la cause de la </a:t>
            </a:r>
            <a:r>
              <a:rPr lang="en-US" dirty="0" err="1"/>
              <a:t>maladie</a:t>
            </a:r>
            <a:r>
              <a:rPr lang="en-US" dirty="0"/>
              <a:t>?</a:t>
            </a:r>
          </a:p>
          <a:p>
            <a:r>
              <a:rPr lang="en-US" dirty="0" err="1"/>
              <a:t>Pourquoi</a:t>
            </a:r>
            <a:r>
              <a:rPr lang="en-US" dirty="0"/>
              <a:t> </a:t>
            </a:r>
            <a:r>
              <a:rPr lang="en-US" dirty="0" err="1"/>
              <a:t>est-ce</a:t>
            </a:r>
            <a:r>
              <a:rPr lang="en-US" dirty="0"/>
              <a:t> </a:t>
            </a:r>
            <a:r>
              <a:rPr lang="en-US" dirty="0" err="1"/>
              <a:t>arrivé</a:t>
            </a:r>
            <a:r>
              <a:rPr lang="en-US" dirty="0"/>
              <a:t> </a:t>
            </a:r>
            <a:r>
              <a:rPr lang="en-US" dirty="0" err="1"/>
              <a:t>à</a:t>
            </a:r>
            <a:r>
              <a:rPr lang="en-US" dirty="0"/>
              <a:t> </a:t>
            </a:r>
            <a:r>
              <a:rPr lang="en-US" dirty="0" err="1"/>
              <a:t>votre</a:t>
            </a:r>
            <a:r>
              <a:rPr lang="en-US" dirty="0"/>
              <a:t> enfant?</a:t>
            </a:r>
          </a:p>
          <a:p>
            <a:r>
              <a:rPr lang="en-US" dirty="0" err="1"/>
              <a:t>Quel</a:t>
            </a:r>
            <a:r>
              <a:rPr lang="en-US" dirty="0"/>
              <a:t> </a:t>
            </a:r>
            <a:r>
              <a:rPr lang="en-US" dirty="0" err="1"/>
              <a:t>est</a:t>
            </a:r>
            <a:r>
              <a:rPr lang="en-US" dirty="0"/>
              <a:t> </a:t>
            </a:r>
            <a:r>
              <a:rPr lang="en-US" dirty="0" err="1"/>
              <a:t>l'impact</a:t>
            </a:r>
            <a:r>
              <a:rPr lang="en-US" dirty="0"/>
              <a:t> de la </a:t>
            </a:r>
            <a:r>
              <a:rPr lang="en-US" dirty="0" err="1"/>
              <a:t>maladie</a:t>
            </a:r>
            <a:r>
              <a:rPr lang="en-US" dirty="0"/>
              <a:t> sur la vie de </a:t>
            </a:r>
            <a:r>
              <a:rPr lang="en-US" dirty="0" err="1"/>
              <a:t>votre</a:t>
            </a:r>
            <a:r>
              <a:rPr lang="en-US" dirty="0"/>
              <a:t> enfant, </a:t>
            </a:r>
            <a:r>
              <a:rPr lang="en-US" dirty="0" err="1"/>
              <a:t>votre</a:t>
            </a:r>
            <a:r>
              <a:rPr lang="en-US" dirty="0"/>
              <a:t> </a:t>
            </a:r>
            <a:r>
              <a:rPr lang="en-US" dirty="0" err="1"/>
              <a:t>famille</a:t>
            </a:r>
            <a:r>
              <a:rPr lang="en-US" dirty="0"/>
              <a:t>?</a:t>
            </a:r>
          </a:p>
          <a:p>
            <a:r>
              <a:rPr lang="en-US" dirty="0"/>
              <a:t>"</a:t>
            </a:r>
            <a:r>
              <a:rPr lang="en-US" dirty="0" err="1"/>
              <a:t>Cela</a:t>
            </a:r>
            <a:r>
              <a:rPr lang="en-US" dirty="0"/>
              <a:t> </a:t>
            </a:r>
            <a:r>
              <a:rPr lang="en-US" dirty="0" err="1"/>
              <a:t>doit</a:t>
            </a:r>
            <a:r>
              <a:rPr lang="en-US" dirty="0"/>
              <a:t> </a:t>
            </a:r>
            <a:r>
              <a:rPr lang="en-US" dirty="0" err="1"/>
              <a:t>être</a:t>
            </a:r>
            <a:r>
              <a:rPr lang="en-US" dirty="0"/>
              <a:t> </a:t>
            </a:r>
            <a:r>
              <a:rPr lang="en-US" dirty="0" err="1"/>
              <a:t>très</a:t>
            </a:r>
            <a:r>
              <a:rPr lang="en-US" dirty="0"/>
              <a:t> difficile pour </a:t>
            </a:r>
            <a:r>
              <a:rPr lang="en-US" dirty="0" err="1"/>
              <a:t>vous</a:t>
            </a:r>
            <a:r>
              <a:rPr lang="en-US" dirty="0"/>
              <a:t>"</a:t>
            </a:r>
          </a:p>
          <a:p>
            <a:r>
              <a:rPr lang="en-US" dirty="0"/>
              <a:t>Comment </a:t>
            </a:r>
            <a:r>
              <a:rPr lang="en-US" dirty="0" err="1"/>
              <a:t>vous</a:t>
            </a:r>
            <a:r>
              <a:rPr lang="en-US" dirty="0"/>
              <a:t> </a:t>
            </a:r>
            <a:r>
              <a:rPr lang="en-US" dirty="0" err="1"/>
              <a:t>sentez-vous</a:t>
            </a:r>
            <a:r>
              <a:rPr lang="en-US" dirty="0"/>
              <a:t> </a:t>
            </a:r>
            <a:r>
              <a:rPr lang="en-US" dirty="0" err="1"/>
              <a:t>à</a:t>
            </a:r>
            <a:r>
              <a:rPr lang="en-US" dirty="0"/>
              <a:t> </a:t>
            </a:r>
            <a:r>
              <a:rPr lang="en-US" dirty="0" err="1"/>
              <a:t>ce</a:t>
            </a:r>
            <a:r>
              <a:rPr lang="en-US" dirty="0"/>
              <a:t> </a:t>
            </a:r>
            <a:r>
              <a:rPr lang="en-US" dirty="0" err="1"/>
              <a:t>sujet</a:t>
            </a:r>
            <a:r>
              <a:rPr lang="en-US" dirty="0"/>
              <a:t>?</a:t>
            </a:r>
          </a:p>
        </p:txBody>
      </p:sp>
      <p:sp>
        <p:nvSpPr>
          <p:cNvPr id="4" name="Slide Number Placeholder 3"/>
          <p:cNvSpPr>
            <a:spLocks noGrp="1"/>
          </p:cNvSpPr>
          <p:nvPr>
            <p:ph type="sldNum" sz="quarter" idx="5"/>
          </p:nvPr>
        </p:nvSpPr>
        <p:spPr/>
        <p:txBody>
          <a:bodyPr/>
          <a:lstStyle/>
          <a:p>
            <a:fld id="{B55C6F2A-8736-3548-AB9D-77ED868A2FB5}" type="slidenum">
              <a:rPr lang="en-US" smtClean="0"/>
              <a:pPr/>
              <a:t>52</a:t>
            </a:fld>
            <a:endParaRPr lang="en-US"/>
          </a:p>
        </p:txBody>
      </p:sp>
    </p:spTree>
    <p:extLst>
      <p:ext uri="{BB962C8B-B14F-4D97-AF65-F5344CB8AC3E}">
        <p14:creationId xmlns:p14="http://schemas.microsoft.com/office/powerpoint/2010/main" val="25316696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Il</a:t>
            </a:r>
            <a:r>
              <a:rPr lang="fr-CA" dirty="0"/>
              <a:t> n'y a pas de littérature spécifique aux soins palliatifs pédiatriques pour les enfants migrants, mais une revue systématique des expériences des migrants liées aux soins palliatifs et à la mort a été publiée en 2014. Les adultes étaient au centre, mais je pense que nous pouvons apprendre leçons de cet article.</a:t>
            </a:r>
          </a:p>
          <a:p>
            <a:endParaRPr lang="fr-CA" dirty="0"/>
          </a:p>
          <a:p>
            <a:r>
              <a:rPr lang="fr-CA" dirty="0"/>
              <a:t>De manière constante, des études ont montré que de nombreux migrants souhaiteraient retourner dans leur pays d'origine pour des soins de fin de vie. C'est peut-être parce que cela est perçu comme le lieu ancestral, ce qui est très important pour de nombreuses cultures.</a:t>
            </a:r>
          </a:p>
          <a:p>
            <a:endParaRPr lang="fr-CA" dirty="0"/>
          </a:p>
          <a:p>
            <a:r>
              <a:rPr lang="fr-CA" dirty="0"/>
              <a:t>Il peut y avoir de nombreux obstacles au retour dans leur pays d'origine, notamment financier, médical et personnel. Si la personne est incapable de voyager pour mourir dans son pays d'origine, de nombreux migrants estiment que l'inhumation et la commémoration dans leur pays d'origine constituent la meilleure option.</a:t>
            </a:r>
          </a:p>
          <a:p>
            <a:endParaRPr lang="fr-CA" dirty="0"/>
          </a:p>
          <a:p>
            <a:r>
              <a:rPr lang="fr-CA" dirty="0"/>
              <a:t>Mais de nombreux migrants peuvent également ne pas vouloir aller dans leur pays d'origine, car ils perçoivent les soins comme meilleurs dans le nouveau pays. «Il serait mort si nous ne l’avions pas amené ici.»</a:t>
            </a:r>
            <a:endParaRPr lang="fr-CA" baseline="0" dirty="0"/>
          </a:p>
        </p:txBody>
      </p:sp>
      <p:sp>
        <p:nvSpPr>
          <p:cNvPr id="4" name="Slide Number Placeholder 3"/>
          <p:cNvSpPr>
            <a:spLocks noGrp="1"/>
          </p:cNvSpPr>
          <p:nvPr>
            <p:ph type="sldNum" sz="quarter" idx="10"/>
          </p:nvPr>
        </p:nvSpPr>
        <p:spPr/>
        <p:txBody>
          <a:bodyPr/>
          <a:lstStyle/>
          <a:p>
            <a:fld id="{B55C6F2A-8736-3548-AB9D-77ED868A2FB5}" type="slidenum">
              <a:rPr lang="en-US" smtClean="0"/>
              <a:pPr/>
              <a:t>53</a:t>
            </a:fld>
            <a:endParaRPr lang="en-US"/>
          </a:p>
        </p:txBody>
      </p:sp>
    </p:spTree>
    <p:extLst>
      <p:ext uri="{BB962C8B-B14F-4D97-AF65-F5344CB8AC3E}">
        <p14:creationId xmlns:p14="http://schemas.microsoft.com/office/powerpoint/2010/main" val="5036322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 </a:t>
            </a:r>
            <a:r>
              <a:rPr lang="en-US" dirty="0" err="1"/>
              <a:t>préférences</a:t>
            </a:r>
            <a:r>
              <a:rPr lang="en-US" dirty="0"/>
              <a:t> </a:t>
            </a:r>
            <a:r>
              <a:rPr lang="en-US" dirty="0" err="1"/>
              <a:t>supplémentaires</a:t>
            </a:r>
            <a:r>
              <a:rPr lang="en-US" dirty="0"/>
              <a:t> </a:t>
            </a:r>
            <a:r>
              <a:rPr lang="en-US" dirty="0" err="1"/>
              <a:t>en</a:t>
            </a:r>
            <a:r>
              <a:rPr lang="en-US" dirty="0"/>
              <a:t> fin de vie </a:t>
            </a:r>
            <a:r>
              <a:rPr lang="en-US" dirty="0" err="1"/>
              <a:t>incluent</a:t>
            </a:r>
            <a:r>
              <a:rPr lang="en-US" dirty="0"/>
              <a:t> la </a:t>
            </a:r>
            <a:r>
              <a:rPr lang="en-US" dirty="0" err="1"/>
              <a:t>possibilité</a:t>
            </a:r>
            <a:r>
              <a:rPr lang="en-US" dirty="0"/>
              <a:t> de </a:t>
            </a:r>
            <a:r>
              <a:rPr lang="en-US" dirty="0" err="1"/>
              <a:t>reproduire</a:t>
            </a:r>
            <a:r>
              <a:rPr lang="en-US" dirty="0"/>
              <a:t> les </a:t>
            </a:r>
            <a:r>
              <a:rPr lang="en-US" dirty="0" err="1"/>
              <a:t>pratiques</a:t>
            </a:r>
            <a:r>
              <a:rPr lang="en-US" dirty="0"/>
              <a:t> de </a:t>
            </a:r>
            <a:r>
              <a:rPr lang="en-US" dirty="0" err="1"/>
              <a:t>leur</a:t>
            </a:r>
            <a:r>
              <a:rPr lang="en-US" dirty="0"/>
              <a:t> pays </a:t>
            </a:r>
            <a:r>
              <a:rPr lang="en-US" dirty="0" err="1"/>
              <a:t>d'origine</a:t>
            </a:r>
            <a:r>
              <a:rPr lang="en-US" dirty="0"/>
              <a:t> </a:t>
            </a:r>
            <a:r>
              <a:rPr lang="en-US" dirty="0" err="1"/>
              <a:t>liées</a:t>
            </a:r>
            <a:r>
              <a:rPr lang="en-US" dirty="0"/>
              <a:t> aux </a:t>
            </a:r>
            <a:r>
              <a:rPr lang="en-US" dirty="0" err="1"/>
              <a:t>soins</a:t>
            </a:r>
            <a:r>
              <a:rPr lang="en-US" dirty="0"/>
              <a:t> de fin de vie </a:t>
            </a:r>
            <a:r>
              <a:rPr lang="en-US" dirty="0" err="1"/>
              <a:t>dans</a:t>
            </a:r>
            <a:r>
              <a:rPr lang="en-US" dirty="0"/>
              <a:t> </a:t>
            </a:r>
            <a:r>
              <a:rPr lang="en-US" dirty="0" err="1"/>
              <a:t>leur</a:t>
            </a:r>
            <a:r>
              <a:rPr lang="en-US" dirty="0"/>
              <a:t> pays </a:t>
            </a:r>
            <a:r>
              <a:rPr lang="en-US" dirty="0" err="1"/>
              <a:t>d'adoption</a:t>
            </a:r>
            <a:r>
              <a:rPr lang="en-US" dirty="0"/>
              <a:t>.</a:t>
            </a:r>
          </a:p>
          <a:p>
            <a:endParaRPr lang="en-US" dirty="0"/>
          </a:p>
          <a:p>
            <a:r>
              <a:rPr lang="en-US" dirty="0" err="1"/>
              <a:t>Cela</a:t>
            </a:r>
            <a:r>
              <a:rPr lang="en-US" dirty="0"/>
              <a:t> </a:t>
            </a:r>
            <a:r>
              <a:rPr lang="en-US" dirty="0" err="1"/>
              <a:t>leur</a:t>
            </a:r>
            <a:r>
              <a:rPr lang="en-US" dirty="0"/>
              <a:t> </a:t>
            </a:r>
            <a:r>
              <a:rPr lang="en-US" dirty="0" err="1"/>
              <a:t>permet</a:t>
            </a:r>
            <a:r>
              <a:rPr lang="en-US" dirty="0"/>
              <a:t> de </a:t>
            </a:r>
            <a:r>
              <a:rPr lang="en-US" dirty="0" err="1"/>
              <a:t>renouer</a:t>
            </a:r>
            <a:r>
              <a:rPr lang="en-US" dirty="0"/>
              <a:t> avec </a:t>
            </a:r>
            <a:r>
              <a:rPr lang="en-US" dirty="0" err="1"/>
              <a:t>leurs</a:t>
            </a:r>
            <a:r>
              <a:rPr lang="en-US" dirty="0"/>
              <a:t> </a:t>
            </a:r>
            <a:r>
              <a:rPr lang="en-US" dirty="0" err="1"/>
              <a:t>racines</a:t>
            </a:r>
            <a:r>
              <a:rPr lang="en-US" dirty="0"/>
              <a:t> et de les </a:t>
            </a:r>
            <a:r>
              <a:rPr lang="en-US" dirty="0" err="1"/>
              <a:t>transmettre</a:t>
            </a:r>
            <a:r>
              <a:rPr lang="en-US" dirty="0"/>
              <a:t> </a:t>
            </a:r>
            <a:r>
              <a:rPr lang="en-US" dirty="0" err="1"/>
              <a:t>à</a:t>
            </a:r>
            <a:r>
              <a:rPr lang="en-US" dirty="0"/>
              <a:t> la </a:t>
            </a:r>
            <a:r>
              <a:rPr lang="en-US" dirty="0" err="1"/>
              <a:t>génération</a:t>
            </a:r>
            <a:r>
              <a:rPr lang="en-US" dirty="0"/>
              <a:t> </a:t>
            </a:r>
            <a:r>
              <a:rPr lang="en-US" dirty="0" err="1"/>
              <a:t>suivante</a:t>
            </a:r>
            <a:r>
              <a:rPr lang="en-US" dirty="0"/>
              <a:t> </a:t>
            </a:r>
            <a:r>
              <a:rPr lang="en-US" dirty="0" err="1"/>
              <a:t>afin</a:t>
            </a:r>
            <a:r>
              <a:rPr lang="en-US" dirty="0"/>
              <a:t> que les traditions ne </a:t>
            </a:r>
            <a:r>
              <a:rPr lang="en-US" dirty="0" err="1"/>
              <a:t>soient</a:t>
            </a:r>
            <a:r>
              <a:rPr lang="en-US" dirty="0"/>
              <a:t> pas </a:t>
            </a:r>
            <a:r>
              <a:rPr lang="en-US" dirty="0" err="1"/>
              <a:t>perdues</a:t>
            </a:r>
            <a:r>
              <a:rPr lang="en-US" dirty="0"/>
              <a:t>.</a:t>
            </a:r>
          </a:p>
          <a:p>
            <a:endParaRPr lang="en-US" dirty="0"/>
          </a:p>
          <a:p>
            <a:r>
              <a:rPr lang="en-US" dirty="0" err="1"/>
              <a:t>En</a:t>
            </a:r>
            <a:r>
              <a:rPr lang="en-US" dirty="0"/>
              <a:t> </a:t>
            </a:r>
            <a:r>
              <a:rPr lang="en-US" dirty="0" err="1"/>
              <a:t>outre</a:t>
            </a:r>
            <a:r>
              <a:rPr lang="en-US" dirty="0"/>
              <a:t>, </a:t>
            </a:r>
            <a:r>
              <a:rPr lang="en-US" dirty="0" err="1"/>
              <a:t>il</a:t>
            </a:r>
            <a:r>
              <a:rPr lang="en-US" dirty="0"/>
              <a:t> </a:t>
            </a:r>
            <a:r>
              <a:rPr lang="en-US" dirty="0" err="1"/>
              <a:t>est</a:t>
            </a:r>
            <a:r>
              <a:rPr lang="en-US" dirty="0"/>
              <a:t> </a:t>
            </a:r>
            <a:r>
              <a:rPr lang="en-US" dirty="0" err="1"/>
              <a:t>très</a:t>
            </a:r>
            <a:r>
              <a:rPr lang="en-US" dirty="0"/>
              <a:t> important de </a:t>
            </a:r>
            <a:r>
              <a:rPr lang="en-US" dirty="0" err="1"/>
              <a:t>maintenir</a:t>
            </a:r>
            <a:r>
              <a:rPr lang="en-US" dirty="0"/>
              <a:t> les relations </a:t>
            </a:r>
            <a:r>
              <a:rPr lang="en-US" dirty="0" err="1"/>
              <a:t>familiales</a:t>
            </a:r>
            <a:r>
              <a:rPr lang="en-US" dirty="0"/>
              <a:t> via Skype, Facetime, les </a:t>
            </a:r>
            <a:r>
              <a:rPr lang="en-US" dirty="0" err="1"/>
              <a:t>appels</a:t>
            </a:r>
            <a:r>
              <a:rPr lang="en-US" dirty="0"/>
              <a:t> </a:t>
            </a:r>
            <a:r>
              <a:rPr lang="en-US" dirty="0" err="1"/>
              <a:t>téléphoniques</a:t>
            </a:r>
            <a:r>
              <a:rPr lang="en-US" dirty="0"/>
              <a:t> et les </a:t>
            </a:r>
            <a:r>
              <a:rPr lang="en-US" dirty="0" err="1"/>
              <a:t>textes</a:t>
            </a:r>
            <a:r>
              <a:rPr lang="en-US" dirty="0"/>
              <a:t>.</a:t>
            </a:r>
          </a:p>
        </p:txBody>
      </p:sp>
      <p:sp>
        <p:nvSpPr>
          <p:cNvPr id="4" name="Slide Number Placeholder 3"/>
          <p:cNvSpPr>
            <a:spLocks noGrp="1"/>
          </p:cNvSpPr>
          <p:nvPr>
            <p:ph type="sldNum" sz="quarter" idx="10"/>
          </p:nvPr>
        </p:nvSpPr>
        <p:spPr/>
        <p:txBody>
          <a:bodyPr/>
          <a:lstStyle/>
          <a:p>
            <a:fld id="{B55C6F2A-8736-3548-AB9D-77ED868A2FB5}" type="slidenum">
              <a:rPr lang="en-US" smtClean="0"/>
              <a:pPr/>
              <a:t>54</a:t>
            </a:fld>
            <a:endParaRPr lang="en-US"/>
          </a:p>
        </p:txBody>
      </p:sp>
    </p:spTree>
    <p:extLst>
      <p:ext uri="{BB962C8B-B14F-4D97-AF65-F5344CB8AC3E}">
        <p14:creationId xmlns:p14="http://schemas.microsoft.com/office/powerpoint/2010/main" val="487559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CA" sz="1200" b="0" i="0" kern="1200" dirty="0">
                <a:solidFill>
                  <a:schemeClr val="tx1"/>
                </a:solidFill>
                <a:effectLst/>
                <a:latin typeface="+mn-lt"/>
                <a:ea typeface="+mn-ea"/>
                <a:cs typeface="+mn-cs"/>
              </a:rPr>
              <a:t/>
            </a: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1011/5000</a:t>
            </a:r>
          </a:p>
          <a:p>
            <a:pPr rtl="0"/>
            <a:r>
              <a:rPr lang="en-CA" sz="1200" b="0" i="0" kern="1200" dirty="0">
                <a:solidFill>
                  <a:schemeClr val="tx1"/>
                </a:solidFill>
                <a:effectLst/>
                <a:latin typeface="+mn-lt"/>
                <a:ea typeface="+mn-ea"/>
                <a:cs typeface="+mn-cs"/>
              </a:rPr>
              <a:t>Il </a:t>
            </a:r>
            <a:r>
              <a:rPr lang="en-CA" sz="1200" b="0" i="0" kern="1200" dirty="0" err="1">
                <a:solidFill>
                  <a:schemeClr val="tx1"/>
                </a:solidFill>
                <a:effectLst/>
                <a:latin typeface="+mn-lt"/>
                <a:ea typeface="+mn-ea"/>
                <a:cs typeface="+mn-cs"/>
              </a:rPr>
              <a:t>existe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quelques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considérations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supplémentaires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liées</a:t>
            </a:r>
            <a:r>
              <a:rPr lang="en-CA" sz="1200" b="0" i="0" kern="1200" dirty="0">
                <a:solidFill>
                  <a:schemeClr val="tx1"/>
                </a:solidFill>
                <a:effectLst/>
                <a:latin typeface="+mn-lt"/>
                <a:ea typeface="+mn-ea"/>
                <a:cs typeface="+mn-cs"/>
              </a:rPr>
              <a:t> aux </a:t>
            </a:r>
            <a:r>
              <a:rPr lang="en-CA" sz="1200" b="0" i="0" kern="1200" dirty="0" err="1">
                <a:solidFill>
                  <a:schemeClr val="tx1"/>
                </a:solidFill>
                <a:effectLst/>
                <a:latin typeface="+mn-lt"/>
                <a:ea typeface="+mn-ea"/>
                <a:cs typeface="+mn-cs"/>
              </a:rPr>
              <a:t>soins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palliatifs</a:t>
            </a:r>
            <a:r>
              <a:rPr lang="en-CA" sz="1200" b="0" i="0" kern="1200" dirty="0">
                <a:solidFill>
                  <a:schemeClr val="tx1"/>
                </a:solidFill>
                <a:effectLst/>
                <a:latin typeface="+mn-lt"/>
                <a:ea typeface="+mn-ea"/>
                <a:cs typeface="+mn-cs"/>
              </a:rPr>
              <a:t> pour les migrants.</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Les migrants </a:t>
            </a:r>
            <a:r>
              <a:rPr lang="en-CA" sz="1200" b="0" i="0" kern="1200" dirty="0" err="1">
                <a:solidFill>
                  <a:schemeClr val="tx1"/>
                </a:solidFill>
                <a:effectLst/>
                <a:latin typeface="+mn-lt"/>
                <a:ea typeface="+mn-ea"/>
                <a:cs typeface="+mn-cs"/>
              </a:rPr>
              <a:t>peuvent</a:t>
            </a:r>
            <a:r>
              <a:rPr lang="en-CA" sz="1200" b="0" i="0" kern="1200" dirty="0">
                <a:solidFill>
                  <a:schemeClr val="tx1"/>
                </a:solidFill>
                <a:effectLst/>
                <a:latin typeface="+mn-lt"/>
                <a:ea typeface="+mn-ea"/>
                <a:cs typeface="+mn-cs"/>
              </a:rPr>
              <a:t> ne pas </a:t>
            </a:r>
            <a:r>
              <a:rPr lang="en-CA" sz="1200" b="0" i="0" kern="1200" dirty="0" err="1">
                <a:solidFill>
                  <a:schemeClr val="tx1"/>
                </a:solidFill>
                <a:effectLst/>
                <a:latin typeface="+mn-lt"/>
                <a:ea typeface="+mn-ea"/>
                <a:cs typeface="+mn-cs"/>
              </a:rPr>
              <a:t>être</a:t>
            </a:r>
            <a:r>
              <a:rPr lang="en-CA" sz="1200" b="0" i="0" kern="1200" dirty="0">
                <a:solidFill>
                  <a:schemeClr val="tx1"/>
                </a:solidFill>
                <a:effectLst/>
                <a:latin typeface="+mn-lt"/>
                <a:ea typeface="+mn-ea"/>
                <a:cs typeface="+mn-cs"/>
              </a:rPr>
              <a:t> au courant de </a:t>
            </a:r>
            <a:r>
              <a:rPr lang="en-CA" sz="1200" b="0" i="0" kern="1200" dirty="0" err="1">
                <a:solidFill>
                  <a:schemeClr val="tx1"/>
                </a:solidFill>
                <a:effectLst/>
                <a:latin typeface="+mn-lt"/>
                <a:ea typeface="+mn-ea"/>
                <a:cs typeface="+mn-cs"/>
              </a:rPr>
              <a:t>tous</a:t>
            </a:r>
            <a:r>
              <a:rPr lang="en-CA" sz="1200" b="0" i="0" kern="1200" dirty="0">
                <a:solidFill>
                  <a:schemeClr val="tx1"/>
                </a:solidFill>
                <a:effectLst/>
                <a:latin typeface="+mn-lt"/>
                <a:ea typeface="+mn-ea"/>
                <a:cs typeface="+mn-cs"/>
              </a:rPr>
              <a:t> les </a:t>
            </a:r>
            <a:r>
              <a:rPr lang="en-CA" sz="1200" b="0" i="0" kern="1200" dirty="0" err="1">
                <a:solidFill>
                  <a:schemeClr val="tx1"/>
                </a:solidFill>
                <a:effectLst/>
                <a:latin typeface="+mn-lt"/>
                <a:ea typeface="+mn-ea"/>
                <a:cs typeface="+mn-cs"/>
              </a:rPr>
              <a:t>soutiens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disponibles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dans</a:t>
            </a:r>
            <a:r>
              <a:rPr lang="en-CA" sz="1200" b="0" i="0" kern="1200" dirty="0">
                <a:solidFill>
                  <a:schemeClr val="tx1"/>
                </a:solidFill>
                <a:effectLst/>
                <a:latin typeface="+mn-lt"/>
                <a:ea typeface="+mn-ea"/>
                <a:cs typeface="+mn-cs"/>
              </a:rPr>
              <a:t> le </a:t>
            </a:r>
            <a:r>
              <a:rPr lang="en-CA" sz="1200" b="0" i="0" kern="1200" dirty="0" err="1">
                <a:solidFill>
                  <a:schemeClr val="tx1"/>
                </a:solidFill>
                <a:effectLst/>
                <a:latin typeface="+mn-lt"/>
                <a:ea typeface="+mn-ea"/>
                <a:cs typeface="+mn-cs"/>
              </a:rPr>
              <a:t>système</a:t>
            </a:r>
            <a:r>
              <a:rPr lang="en-CA" sz="1200" b="0" i="0" kern="1200" dirty="0">
                <a:solidFill>
                  <a:schemeClr val="tx1"/>
                </a:solidFill>
                <a:effectLst/>
                <a:latin typeface="+mn-lt"/>
                <a:ea typeface="+mn-ea"/>
                <a:cs typeface="+mn-cs"/>
              </a:rPr>
              <a:t> de santé et </a:t>
            </a:r>
            <a:r>
              <a:rPr lang="en-CA" sz="1200" b="0" i="0" kern="1200" dirty="0" err="1">
                <a:solidFill>
                  <a:schemeClr val="tx1"/>
                </a:solidFill>
                <a:effectLst/>
                <a:latin typeface="+mn-lt"/>
                <a:ea typeface="+mn-ea"/>
                <a:cs typeface="+mn-cs"/>
              </a:rPr>
              <a:t>ignorent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souvent</a:t>
            </a:r>
            <a:r>
              <a:rPr lang="en-CA" sz="1200" b="0" i="0" kern="1200" dirty="0">
                <a:solidFill>
                  <a:schemeClr val="tx1"/>
                </a:solidFill>
                <a:effectLst/>
                <a:latin typeface="+mn-lt"/>
                <a:ea typeface="+mn-ea"/>
                <a:cs typeface="+mn-cs"/>
              </a:rPr>
              <a:t> les </a:t>
            </a:r>
            <a:r>
              <a:rPr lang="en-CA" sz="1200" b="0" i="0" kern="1200" dirty="0" err="1">
                <a:solidFill>
                  <a:schemeClr val="tx1"/>
                </a:solidFill>
                <a:effectLst/>
                <a:latin typeface="+mn-lt"/>
                <a:ea typeface="+mn-ea"/>
                <a:cs typeface="+mn-cs"/>
              </a:rPr>
              <a:t>soins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palliatifs</a:t>
            </a:r>
            <a:r>
              <a:rPr lang="en-CA" sz="1200" b="0" i="0" kern="1200" dirty="0">
                <a:solidFill>
                  <a:schemeClr val="tx1"/>
                </a:solidFill>
                <a:effectLst/>
                <a:latin typeface="+mn-lt"/>
                <a:ea typeface="+mn-ea"/>
                <a:cs typeface="+mn-cs"/>
              </a:rPr>
              <a:t>.</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Les migrants et les immigrants </a:t>
            </a:r>
            <a:r>
              <a:rPr lang="en-CA" sz="1200" b="0" i="0" kern="1200" dirty="0" err="1">
                <a:solidFill>
                  <a:schemeClr val="tx1"/>
                </a:solidFill>
                <a:effectLst/>
                <a:latin typeface="+mn-lt"/>
                <a:ea typeface="+mn-ea"/>
                <a:cs typeface="+mn-cs"/>
              </a:rPr>
              <a:t>sont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généralement</a:t>
            </a:r>
            <a:r>
              <a:rPr lang="en-CA" sz="1200" b="0" i="0" kern="1200" dirty="0">
                <a:solidFill>
                  <a:schemeClr val="tx1"/>
                </a:solidFill>
                <a:effectLst/>
                <a:latin typeface="+mn-lt"/>
                <a:ea typeface="+mn-ea"/>
                <a:cs typeface="+mn-cs"/>
              </a:rPr>
              <a:t> sous-</a:t>
            </a:r>
            <a:r>
              <a:rPr lang="en-CA" sz="1200" b="0" i="0" kern="1200" dirty="0" err="1">
                <a:solidFill>
                  <a:schemeClr val="tx1"/>
                </a:solidFill>
                <a:effectLst/>
                <a:latin typeface="+mn-lt"/>
                <a:ea typeface="+mn-ea"/>
                <a:cs typeface="+mn-cs"/>
              </a:rPr>
              <a:t>représentés</a:t>
            </a:r>
            <a:r>
              <a:rPr lang="en-CA" sz="1200" b="0" i="0" kern="1200" dirty="0">
                <a:solidFill>
                  <a:schemeClr val="tx1"/>
                </a:solidFill>
                <a:effectLst/>
                <a:latin typeface="+mn-lt"/>
                <a:ea typeface="+mn-ea"/>
                <a:cs typeface="+mn-cs"/>
              </a:rPr>
              <a:t> chez les patients </a:t>
            </a:r>
            <a:r>
              <a:rPr lang="en-CA" sz="1200" b="0" i="0" kern="1200" dirty="0" err="1">
                <a:solidFill>
                  <a:schemeClr val="tx1"/>
                </a:solidFill>
                <a:effectLst/>
                <a:latin typeface="+mn-lt"/>
                <a:ea typeface="+mn-ea"/>
                <a:cs typeface="+mn-cs"/>
              </a:rPr>
              <a:t>en</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soins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palliatifs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ce</a:t>
            </a:r>
            <a:r>
              <a:rPr lang="en-CA" sz="1200" b="0" i="0" kern="1200" dirty="0">
                <a:solidFill>
                  <a:schemeClr val="tx1"/>
                </a:solidFill>
                <a:effectLst/>
                <a:latin typeface="+mn-lt"/>
                <a:ea typeface="+mn-ea"/>
                <a:cs typeface="+mn-cs"/>
              </a:rPr>
              <a:t> qui </a:t>
            </a:r>
            <a:r>
              <a:rPr lang="en-CA" sz="1200" b="0" i="0" kern="1200" dirty="0" err="1">
                <a:solidFill>
                  <a:schemeClr val="tx1"/>
                </a:solidFill>
                <a:effectLst/>
                <a:latin typeface="+mn-lt"/>
                <a:ea typeface="+mn-ea"/>
                <a:cs typeface="+mn-cs"/>
              </a:rPr>
              <a:t>signifie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qu'ils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sont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moins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susceptibles</a:t>
            </a:r>
            <a:r>
              <a:rPr lang="en-CA" sz="1200" b="0" i="0" kern="1200" dirty="0">
                <a:solidFill>
                  <a:schemeClr val="tx1"/>
                </a:solidFill>
                <a:effectLst/>
                <a:latin typeface="+mn-lt"/>
                <a:ea typeface="+mn-ea"/>
                <a:cs typeface="+mn-cs"/>
              </a:rPr>
              <a:t> d'être </a:t>
            </a:r>
            <a:r>
              <a:rPr lang="en-CA" sz="1200" b="0" i="0" kern="1200" dirty="0" err="1">
                <a:solidFill>
                  <a:schemeClr val="tx1"/>
                </a:solidFill>
                <a:effectLst/>
                <a:latin typeface="+mn-lt"/>
                <a:ea typeface="+mn-ea"/>
                <a:cs typeface="+mn-cs"/>
              </a:rPr>
              <a:t>référés</a:t>
            </a:r>
            <a:r>
              <a:rPr lang="en-CA" sz="1200" b="0" i="0" kern="1200" dirty="0">
                <a:solidFill>
                  <a:schemeClr val="tx1"/>
                </a:solidFill>
                <a:effectLst/>
                <a:latin typeface="+mn-lt"/>
                <a:ea typeface="+mn-ea"/>
                <a:cs typeface="+mn-cs"/>
              </a:rPr>
              <a:t> que les </a:t>
            </a:r>
            <a:r>
              <a:rPr lang="en-CA" sz="1200" b="0" i="0" kern="1200" dirty="0" err="1">
                <a:solidFill>
                  <a:schemeClr val="tx1"/>
                </a:solidFill>
                <a:effectLst/>
                <a:latin typeface="+mn-lt"/>
                <a:ea typeface="+mn-ea"/>
                <a:cs typeface="+mn-cs"/>
              </a:rPr>
              <a:t>individus</a:t>
            </a:r>
            <a:r>
              <a:rPr lang="en-CA" sz="1200" b="0" i="0" kern="1200" dirty="0">
                <a:solidFill>
                  <a:schemeClr val="tx1"/>
                </a:solidFill>
                <a:effectLst/>
                <a:latin typeface="+mn-lt"/>
                <a:ea typeface="+mn-ea"/>
                <a:cs typeface="+mn-cs"/>
              </a:rPr>
              <a:t> de la culture </a:t>
            </a:r>
            <a:r>
              <a:rPr lang="en-CA" sz="1200" b="0" i="0" kern="1200" dirty="0" err="1">
                <a:solidFill>
                  <a:schemeClr val="tx1"/>
                </a:solidFill>
                <a:effectLst/>
                <a:latin typeface="+mn-lt"/>
                <a:ea typeface="+mn-ea"/>
                <a:cs typeface="+mn-cs"/>
              </a:rPr>
              <a:t>dominante</a:t>
            </a:r>
            <a:r>
              <a:rPr lang="en-CA" sz="1200" b="0" i="0" kern="1200" dirty="0">
                <a:solidFill>
                  <a:schemeClr val="tx1"/>
                </a:solidFill>
                <a:effectLst/>
                <a:latin typeface="+mn-lt"/>
                <a:ea typeface="+mn-ea"/>
                <a:cs typeface="+mn-cs"/>
              </a:rPr>
              <a:t>.</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
            </a:r>
            <a:br>
              <a:rPr lang="en-CA" sz="1200" b="0" i="0" kern="1200" dirty="0">
                <a:solidFill>
                  <a:schemeClr val="tx1"/>
                </a:solidFill>
                <a:effectLst/>
                <a:latin typeface="+mn-lt"/>
                <a:ea typeface="+mn-ea"/>
                <a:cs typeface="+mn-cs"/>
              </a:rPr>
            </a:br>
            <a:r>
              <a:rPr lang="en-CA" sz="1200" b="0" i="0" kern="1200" dirty="0" err="1">
                <a:solidFill>
                  <a:schemeClr val="tx1"/>
                </a:solidFill>
                <a:effectLst/>
                <a:latin typeface="+mn-lt"/>
                <a:ea typeface="+mn-ea"/>
                <a:cs typeface="+mn-cs"/>
              </a:rPr>
              <a:t>Cela</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suggère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qu'il</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est</a:t>
            </a:r>
            <a:r>
              <a:rPr lang="en-CA" sz="1200" b="0" i="0" kern="1200" dirty="0">
                <a:solidFill>
                  <a:schemeClr val="tx1"/>
                </a:solidFill>
                <a:effectLst/>
                <a:latin typeface="+mn-lt"/>
                <a:ea typeface="+mn-ea"/>
                <a:cs typeface="+mn-cs"/>
              </a:rPr>
              <a:t> important de </a:t>
            </a:r>
            <a:r>
              <a:rPr lang="en-CA" sz="1200" b="0" i="0" kern="1200" dirty="0" err="1">
                <a:solidFill>
                  <a:schemeClr val="tx1"/>
                </a:solidFill>
                <a:effectLst/>
                <a:latin typeface="+mn-lt"/>
                <a:ea typeface="+mn-ea"/>
                <a:cs typeface="+mn-cs"/>
              </a:rPr>
              <a:t>considérer</a:t>
            </a:r>
            <a:r>
              <a:rPr lang="en-CA" sz="1200" b="0" i="0" kern="1200" dirty="0">
                <a:solidFill>
                  <a:schemeClr val="tx1"/>
                </a:solidFill>
                <a:effectLst/>
                <a:latin typeface="+mn-lt"/>
                <a:ea typeface="+mn-ea"/>
                <a:cs typeface="+mn-cs"/>
              </a:rPr>
              <a:t> comment les programmes de </a:t>
            </a:r>
            <a:r>
              <a:rPr lang="en-CA" sz="1200" b="0" i="0" kern="1200" dirty="0" err="1">
                <a:solidFill>
                  <a:schemeClr val="tx1"/>
                </a:solidFill>
                <a:effectLst/>
                <a:latin typeface="+mn-lt"/>
                <a:ea typeface="+mn-ea"/>
                <a:cs typeface="+mn-cs"/>
              </a:rPr>
              <a:t>soins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palliatifs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peuvent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atteindre</a:t>
            </a:r>
            <a:r>
              <a:rPr lang="en-CA" sz="1200" b="0" i="0" kern="1200" dirty="0">
                <a:solidFill>
                  <a:schemeClr val="tx1"/>
                </a:solidFill>
                <a:effectLst/>
                <a:latin typeface="+mn-lt"/>
                <a:ea typeface="+mn-ea"/>
                <a:cs typeface="+mn-cs"/>
              </a:rPr>
              <a:t> les </a:t>
            </a:r>
            <a:r>
              <a:rPr lang="en-CA" sz="1200" b="0" i="0" kern="1200" dirty="0" err="1">
                <a:solidFill>
                  <a:schemeClr val="tx1"/>
                </a:solidFill>
                <a:effectLst/>
                <a:latin typeface="+mn-lt"/>
                <a:ea typeface="+mn-ea"/>
                <a:cs typeface="+mn-cs"/>
              </a:rPr>
              <a:t>minorités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culturelles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en</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particulier</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celles</a:t>
            </a:r>
            <a:r>
              <a:rPr lang="en-CA" sz="1200" b="0" i="0" kern="1200" dirty="0">
                <a:solidFill>
                  <a:schemeClr val="tx1"/>
                </a:solidFill>
                <a:effectLst/>
                <a:latin typeface="+mn-lt"/>
                <a:ea typeface="+mn-ea"/>
                <a:cs typeface="+mn-cs"/>
              </a:rPr>
              <a:t> des </a:t>
            </a:r>
            <a:r>
              <a:rPr lang="en-CA" sz="1200" b="0" i="0" kern="1200" dirty="0" err="1">
                <a:solidFill>
                  <a:schemeClr val="tx1"/>
                </a:solidFill>
                <a:effectLst/>
                <a:latin typeface="+mn-lt"/>
                <a:ea typeface="+mn-ea"/>
                <a:cs typeface="+mn-cs"/>
              </a:rPr>
              <a:t>groupes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vulnérables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ou</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marginalisés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afin</a:t>
            </a:r>
            <a:r>
              <a:rPr lang="en-CA" sz="1200" b="0" i="0" kern="1200" dirty="0">
                <a:solidFill>
                  <a:schemeClr val="tx1"/>
                </a:solidFill>
                <a:effectLst/>
                <a:latin typeface="+mn-lt"/>
                <a:ea typeface="+mn-ea"/>
                <a:cs typeface="+mn-cs"/>
              </a:rPr>
              <a:t> de </a:t>
            </a:r>
            <a:r>
              <a:rPr lang="en-CA" sz="1200" b="0" i="0" kern="1200" dirty="0" err="1">
                <a:solidFill>
                  <a:schemeClr val="tx1"/>
                </a:solidFill>
                <a:effectLst/>
                <a:latin typeface="+mn-lt"/>
                <a:ea typeface="+mn-ea"/>
                <a:cs typeface="+mn-cs"/>
              </a:rPr>
              <a:t>s'assurer</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qu'ils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reçoivent</a:t>
            </a:r>
            <a:r>
              <a:rPr lang="en-CA" sz="1200" b="0" i="0" kern="1200" dirty="0">
                <a:solidFill>
                  <a:schemeClr val="tx1"/>
                </a:solidFill>
                <a:effectLst/>
                <a:latin typeface="+mn-lt"/>
                <a:ea typeface="+mn-ea"/>
                <a:cs typeface="+mn-cs"/>
              </a:rPr>
              <a:t> les aides </a:t>
            </a:r>
            <a:r>
              <a:rPr lang="en-CA" sz="1200" b="0" i="0" kern="1200" dirty="0" err="1">
                <a:solidFill>
                  <a:schemeClr val="tx1"/>
                </a:solidFill>
                <a:effectLst/>
                <a:latin typeface="+mn-lt"/>
                <a:ea typeface="+mn-ea"/>
                <a:cs typeface="+mn-cs"/>
              </a:rPr>
              <a:t>dont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ils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ont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besoin</a:t>
            </a:r>
            <a:r>
              <a:rPr lang="en-CA" sz="1200" b="0" i="0" kern="1200" dirty="0">
                <a:solidFill>
                  <a:schemeClr val="tx1"/>
                </a:solidFill>
                <a:effectLst/>
                <a:latin typeface="+mn-lt"/>
                <a:ea typeface="+mn-ea"/>
                <a:cs typeface="+mn-cs"/>
              </a:rPr>
              <a:t>.</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Il </a:t>
            </a:r>
            <a:r>
              <a:rPr lang="en-CA" sz="1200" b="0" i="0" kern="1200" dirty="0" err="1">
                <a:solidFill>
                  <a:schemeClr val="tx1"/>
                </a:solidFill>
                <a:effectLst/>
                <a:latin typeface="+mn-lt"/>
                <a:ea typeface="+mn-ea"/>
                <a:cs typeface="+mn-cs"/>
              </a:rPr>
              <a:t>peut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être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très</a:t>
            </a:r>
            <a:r>
              <a:rPr lang="en-CA" sz="1200" b="0" i="0" kern="1200" dirty="0">
                <a:solidFill>
                  <a:schemeClr val="tx1"/>
                </a:solidFill>
                <a:effectLst/>
                <a:latin typeface="+mn-lt"/>
                <a:ea typeface="+mn-ea"/>
                <a:cs typeface="+mn-cs"/>
              </a:rPr>
              <a:t> important </a:t>
            </a:r>
            <a:r>
              <a:rPr lang="en-CA" sz="1200" b="0" i="0" kern="1200" dirty="0" err="1">
                <a:solidFill>
                  <a:schemeClr val="tx1"/>
                </a:solidFill>
                <a:effectLst/>
                <a:latin typeface="+mn-lt"/>
                <a:ea typeface="+mn-ea"/>
                <a:cs typeface="+mn-cs"/>
              </a:rPr>
              <a:t>dans</a:t>
            </a:r>
            <a:r>
              <a:rPr lang="en-CA" sz="1200" b="0" i="0" kern="1200" dirty="0">
                <a:solidFill>
                  <a:schemeClr val="tx1"/>
                </a:solidFill>
                <a:effectLst/>
                <a:latin typeface="+mn-lt"/>
                <a:ea typeface="+mn-ea"/>
                <a:cs typeface="+mn-cs"/>
              </a:rPr>
              <a:t> les </a:t>
            </a:r>
            <a:r>
              <a:rPr lang="en-CA" sz="1200" b="0" i="0" kern="1200" dirty="0" err="1">
                <a:solidFill>
                  <a:schemeClr val="tx1"/>
                </a:solidFill>
                <a:effectLst/>
                <a:latin typeface="+mn-lt"/>
                <a:ea typeface="+mn-ea"/>
                <a:cs typeface="+mn-cs"/>
              </a:rPr>
              <a:t>soins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palliatifs</a:t>
            </a:r>
            <a:r>
              <a:rPr lang="en-CA" sz="1200" b="0" i="0" kern="1200" dirty="0">
                <a:solidFill>
                  <a:schemeClr val="tx1"/>
                </a:solidFill>
                <a:effectLst/>
                <a:latin typeface="+mn-lt"/>
                <a:ea typeface="+mn-ea"/>
                <a:cs typeface="+mn-cs"/>
              </a:rPr>
              <a:t> de </a:t>
            </a:r>
            <a:r>
              <a:rPr lang="en-CA" sz="1200" b="0" i="0" kern="1200" dirty="0" err="1">
                <a:solidFill>
                  <a:schemeClr val="tx1"/>
                </a:solidFill>
                <a:effectLst/>
                <a:latin typeface="+mn-lt"/>
                <a:ea typeface="+mn-ea"/>
                <a:cs typeface="+mn-cs"/>
              </a:rPr>
              <a:t>veiller</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à</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ce</a:t>
            </a:r>
            <a:r>
              <a:rPr lang="en-CA" sz="1200" b="0" i="0" kern="1200" dirty="0">
                <a:solidFill>
                  <a:schemeClr val="tx1"/>
                </a:solidFill>
                <a:effectLst/>
                <a:latin typeface="+mn-lt"/>
                <a:ea typeface="+mn-ea"/>
                <a:cs typeface="+mn-cs"/>
              </a:rPr>
              <a:t> que nous </a:t>
            </a:r>
            <a:r>
              <a:rPr lang="en-CA" sz="1200" b="0" i="0" kern="1200" dirty="0" err="1">
                <a:solidFill>
                  <a:schemeClr val="tx1"/>
                </a:solidFill>
                <a:effectLst/>
                <a:latin typeface="+mn-lt"/>
                <a:ea typeface="+mn-ea"/>
                <a:cs typeface="+mn-cs"/>
              </a:rPr>
              <a:t>abordions</a:t>
            </a:r>
            <a:r>
              <a:rPr lang="en-CA" sz="1200" b="0" i="0" kern="1200" dirty="0">
                <a:solidFill>
                  <a:schemeClr val="tx1"/>
                </a:solidFill>
                <a:effectLst/>
                <a:latin typeface="+mn-lt"/>
                <a:ea typeface="+mn-ea"/>
                <a:cs typeface="+mn-cs"/>
              </a:rPr>
              <a:t> des questions </a:t>
            </a:r>
            <a:r>
              <a:rPr lang="en-CA" sz="1200" b="0" i="0" kern="1200" dirty="0" err="1">
                <a:solidFill>
                  <a:schemeClr val="tx1"/>
                </a:solidFill>
                <a:effectLst/>
                <a:latin typeface="+mn-lt"/>
                <a:ea typeface="+mn-ea"/>
                <a:cs typeface="+mn-cs"/>
              </a:rPr>
              <a:t>culturelles</a:t>
            </a:r>
            <a:r>
              <a:rPr lang="en-CA" sz="1200" b="0" i="0" kern="1200" dirty="0">
                <a:solidFill>
                  <a:schemeClr val="tx1"/>
                </a:solidFill>
                <a:effectLst/>
                <a:latin typeface="+mn-lt"/>
                <a:ea typeface="+mn-ea"/>
                <a:cs typeface="+mn-cs"/>
              </a:rPr>
              <a:t> communes </a:t>
            </a:r>
            <a:r>
              <a:rPr lang="en-CA" sz="1200" b="0" i="0" kern="1200" dirty="0" err="1">
                <a:solidFill>
                  <a:schemeClr val="tx1"/>
                </a:solidFill>
                <a:effectLst/>
                <a:latin typeface="+mn-lt"/>
                <a:ea typeface="+mn-ea"/>
                <a:cs typeface="+mn-cs"/>
              </a:rPr>
              <a:t>telles</a:t>
            </a:r>
            <a:r>
              <a:rPr lang="en-CA" sz="1200" b="0" i="0" kern="1200" dirty="0">
                <a:solidFill>
                  <a:schemeClr val="tx1"/>
                </a:solidFill>
                <a:effectLst/>
                <a:latin typeface="+mn-lt"/>
                <a:ea typeface="+mn-ea"/>
                <a:cs typeface="+mn-cs"/>
              </a:rPr>
              <a:t> que les </a:t>
            </a:r>
            <a:r>
              <a:rPr lang="en-CA" sz="1200" b="0" i="0" kern="1200" dirty="0" err="1">
                <a:solidFill>
                  <a:schemeClr val="tx1"/>
                </a:solidFill>
                <a:effectLst/>
                <a:latin typeface="+mn-lt"/>
                <a:ea typeface="+mn-ea"/>
                <a:cs typeface="+mn-cs"/>
              </a:rPr>
              <a:t>rituels</a:t>
            </a:r>
            <a:r>
              <a:rPr lang="en-CA" sz="1200" b="0" i="0" kern="1200" dirty="0">
                <a:solidFill>
                  <a:schemeClr val="tx1"/>
                </a:solidFill>
                <a:effectLst/>
                <a:latin typeface="+mn-lt"/>
                <a:ea typeface="+mn-ea"/>
                <a:cs typeface="+mn-cs"/>
              </a:rPr>
              <a:t> du </a:t>
            </a:r>
            <a:r>
              <a:rPr lang="en-CA" sz="1200" b="0" i="0" kern="1200" dirty="0" err="1">
                <a:solidFill>
                  <a:schemeClr val="tx1"/>
                </a:solidFill>
                <a:effectLst/>
                <a:latin typeface="+mn-lt"/>
                <a:ea typeface="+mn-ea"/>
                <a:cs typeface="+mn-cs"/>
              </a:rPr>
              <a:t>bain</a:t>
            </a:r>
            <a:r>
              <a:rPr lang="en-CA" sz="1200" b="0" i="0" kern="1200" dirty="0">
                <a:solidFill>
                  <a:schemeClr val="tx1"/>
                </a:solidFill>
                <a:effectLst/>
                <a:latin typeface="+mn-lt"/>
                <a:ea typeface="+mn-ea"/>
                <a:cs typeface="+mn-cs"/>
              </a:rPr>
              <a:t> et du </a:t>
            </a:r>
            <a:r>
              <a:rPr lang="en-CA" sz="1200" b="0" i="0" kern="1200" dirty="0" err="1">
                <a:solidFill>
                  <a:schemeClr val="tx1"/>
                </a:solidFill>
                <a:effectLst/>
                <a:latin typeface="+mn-lt"/>
                <a:ea typeface="+mn-ea"/>
                <a:cs typeface="+mn-cs"/>
              </a:rPr>
              <a:t>nettoyage</a:t>
            </a:r>
            <a:r>
              <a:rPr lang="en-CA" sz="1200" b="0" i="0" kern="1200" dirty="0">
                <a:solidFill>
                  <a:schemeClr val="tx1"/>
                </a:solidFill>
                <a:effectLst/>
                <a:latin typeface="+mn-lt"/>
                <a:ea typeface="+mn-ea"/>
                <a:cs typeface="+mn-cs"/>
              </a:rPr>
              <a:t> du patient </a:t>
            </a:r>
            <a:r>
              <a:rPr lang="en-CA" sz="1200" b="0" i="0" kern="1200" dirty="0" err="1">
                <a:solidFill>
                  <a:schemeClr val="tx1"/>
                </a:solidFill>
                <a:effectLst/>
                <a:latin typeface="+mn-lt"/>
                <a:ea typeface="+mn-ea"/>
                <a:cs typeface="+mn-cs"/>
              </a:rPr>
              <a:t>avant</a:t>
            </a:r>
            <a:r>
              <a:rPr lang="en-CA" sz="1200" b="0" i="0" kern="1200" dirty="0">
                <a:solidFill>
                  <a:schemeClr val="tx1"/>
                </a:solidFill>
                <a:effectLst/>
                <a:latin typeface="+mn-lt"/>
                <a:ea typeface="+mn-ea"/>
                <a:cs typeface="+mn-cs"/>
              </a:rPr>
              <a:t> et après la mort.</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
            </a:r>
            <a:br>
              <a:rPr lang="en-CA" sz="1200" b="0" i="0" kern="1200" dirty="0">
                <a:solidFill>
                  <a:schemeClr val="tx1"/>
                </a:solidFill>
                <a:effectLst/>
                <a:latin typeface="+mn-lt"/>
                <a:ea typeface="+mn-ea"/>
                <a:cs typeface="+mn-cs"/>
              </a:rPr>
            </a:br>
            <a:r>
              <a:rPr lang="en-CA" sz="1200" b="0" i="0" kern="1200" dirty="0" err="1">
                <a:solidFill>
                  <a:schemeClr val="tx1"/>
                </a:solidFill>
                <a:effectLst/>
                <a:latin typeface="+mn-lt"/>
                <a:ea typeface="+mn-ea"/>
                <a:cs typeface="+mn-cs"/>
              </a:rPr>
              <a:t>En</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outre</a:t>
            </a:r>
            <a:r>
              <a:rPr lang="en-CA" sz="1200" b="0" i="0" kern="1200" dirty="0">
                <a:solidFill>
                  <a:schemeClr val="tx1"/>
                </a:solidFill>
                <a:effectLst/>
                <a:latin typeface="+mn-lt"/>
                <a:ea typeface="+mn-ea"/>
                <a:cs typeface="+mn-cs"/>
              </a:rPr>
              <a:t>, les </a:t>
            </a:r>
            <a:r>
              <a:rPr lang="en-CA" sz="1200" b="0" i="0" kern="1200" dirty="0" err="1">
                <a:solidFill>
                  <a:schemeClr val="tx1"/>
                </a:solidFill>
                <a:effectLst/>
                <a:latin typeface="+mn-lt"/>
                <a:ea typeface="+mn-ea"/>
                <a:cs typeface="+mn-cs"/>
              </a:rPr>
              <a:t>familles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veulent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souvent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être</a:t>
            </a:r>
            <a:r>
              <a:rPr lang="en-CA" sz="1200" b="0" i="0" kern="1200" dirty="0">
                <a:solidFill>
                  <a:schemeClr val="tx1"/>
                </a:solidFill>
                <a:effectLst/>
                <a:latin typeface="+mn-lt"/>
                <a:ea typeface="+mn-ea"/>
                <a:cs typeface="+mn-cs"/>
              </a:rPr>
              <a:t> avec </a:t>
            </a:r>
            <a:r>
              <a:rPr lang="en-CA" sz="1200" b="0" i="0" kern="1200" dirty="0" err="1">
                <a:solidFill>
                  <a:schemeClr val="tx1"/>
                </a:solidFill>
                <a:effectLst/>
                <a:latin typeface="+mn-lt"/>
                <a:ea typeface="+mn-ea"/>
                <a:cs typeface="+mn-cs"/>
              </a:rPr>
              <a:t>l'enfant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lorsque</a:t>
            </a:r>
            <a:r>
              <a:rPr lang="en-CA" sz="1200" b="0" i="0" kern="1200" dirty="0">
                <a:solidFill>
                  <a:schemeClr val="tx1"/>
                </a:solidFill>
                <a:effectLst/>
                <a:latin typeface="+mn-lt"/>
                <a:ea typeface="+mn-ea"/>
                <a:cs typeface="+mn-cs"/>
              </a:rPr>
              <a:t> le </a:t>
            </a:r>
            <a:r>
              <a:rPr lang="en-CA" sz="1200" b="0" i="0" kern="1200" dirty="0" err="1">
                <a:solidFill>
                  <a:schemeClr val="tx1"/>
                </a:solidFill>
                <a:effectLst/>
                <a:latin typeface="+mn-lt"/>
                <a:ea typeface="+mn-ea"/>
                <a:cs typeface="+mn-cs"/>
              </a:rPr>
              <a:t>décès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est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proche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mais</a:t>
            </a:r>
            <a:r>
              <a:rPr lang="en-CA" sz="1200" b="0" i="0" kern="1200" dirty="0">
                <a:solidFill>
                  <a:schemeClr val="tx1"/>
                </a:solidFill>
                <a:effectLst/>
                <a:latin typeface="+mn-lt"/>
                <a:ea typeface="+mn-ea"/>
                <a:cs typeface="+mn-cs"/>
              </a:rPr>
              <a:t> ne </a:t>
            </a:r>
            <a:r>
              <a:rPr lang="en-CA" sz="1200" b="0" i="0" kern="1200" dirty="0" err="1">
                <a:solidFill>
                  <a:schemeClr val="tx1"/>
                </a:solidFill>
                <a:effectLst/>
                <a:latin typeface="+mn-lt"/>
                <a:ea typeface="+mn-ea"/>
                <a:cs typeface="+mn-cs"/>
              </a:rPr>
              <a:t>reçoivent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parfois</a:t>
            </a:r>
            <a:r>
              <a:rPr lang="en-CA" sz="1200" b="0" i="0" kern="1200" dirty="0">
                <a:solidFill>
                  <a:schemeClr val="tx1"/>
                </a:solidFill>
                <a:effectLst/>
                <a:latin typeface="+mn-lt"/>
                <a:ea typeface="+mn-ea"/>
                <a:cs typeface="+mn-cs"/>
              </a:rPr>
              <a:t> pas </a:t>
            </a:r>
            <a:r>
              <a:rPr lang="en-CA" sz="1200" b="0" i="0" kern="1200" dirty="0" err="1">
                <a:solidFill>
                  <a:schemeClr val="tx1"/>
                </a:solidFill>
                <a:effectLst/>
                <a:latin typeface="+mn-lt"/>
                <a:ea typeface="+mn-ea"/>
                <a:cs typeface="+mn-cs"/>
              </a:rPr>
              <a:t>d'informations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claires</a:t>
            </a:r>
            <a:r>
              <a:rPr lang="en-CA" sz="1200" b="0" i="0" kern="1200" dirty="0">
                <a:solidFill>
                  <a:schemeClr val="tx1"/>
                </a:solidFill>
                <a:effectLst/>
                <a:latin typeface="+mn-lt"/>
                <a:ea typeface="+mn-ea"/>
                <a:cs typeface="+mn-cs"/>
              </a:rPr>
              <a:t> de la part des </a:t>
            </a:r>
            <a:r>
              <a:rPr lang="en-CA" sz="1200" b="0" i="0" kern="1200" dirty="0" err="1">
                <a:solidFill>
                  <a:schemeClr val="tx1"/>
                </a:solidFill>
                <a:effectLst/>
                <a:latin typeface="+mn-lt"/>
                <a:ea typeface="+mn-ea"/>
                <a:cs typeface="+mn-cs"/>
              </a:rPr>
              <a:t>prestataires</a:t>
            </a:r>
            <a:r>
              <a:rPr lang="en-CA" sz="1200" b="0" i="0" kern="1200" dirty="0">
                <a:solidFill>
                  <a:schemeClr val="tx1"/>
                </a:solidFill>
                <a:effectLst/>
                <a:latin typeface="+mn-lt"/>
                <a:ea typeface="+mn-ea"/>
                <a:cs typeface="+mn-cs"/>
              </a:rPr>
              <a:t> de </a:t>
            </a:r>
            <a:r>
              <a:rPr lang="en-CA" sz="1200" b="0" i="0" kern="1200" dirty="0" err="1">
                <a:solidFill>
                  <a:schemeClr val="tx1"/>
                </a:solidFill>
                <a:effectLst/>
                <a:latin typeface="+mn-lt"/>
                <a:ea typeface="+mn-ea"/>
                <a:cs typeface="+mn-cs"/>
              </a:rPr>
              <a:t>soins</a:t>
            </a:r>
            <a:r>
              <a:rPr lang="en-CA" sz="1200" b="0" i="0" kern="1200" dirty="0">
                <a:solidFill>
                  <a:schemeClr val="tx1"/>
                </a:solidFill>
                <a:effectLst/>
                <a:latin typeface="+mn-lt"/>
                <a:ea typeface="+mn-ea"/>
                <a:cs typeface="+mn-cs"/>
              </a:rPr>
              <a:t> sur le moment </a:t>
            </a:r>
            <a:r>
              <a:rPr lang="en-CA" sz="1200" b="0" i="0" kern="1200" dirty="0" err="1">
                <a:solidFill>
                  <a:schemeClr val="tx1"/>
                </a:solidFill>
                <a:effectLst/>
                <a:latin typeface="+mn-lt"/>
                <a:ea typeface="+mn-ea"/>
                <a:cs typeface="+mn-cs"/>
              </a:rPr>
              <a:t>où</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l'enfant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est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vraiment</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en</a:t>
            </a:r>
            <a:r>
              <a:rPr lang="en-CA" sz="1200" b="0" i="0" kern="1200" dirty="0">
                <a:solidFill>
                  <a:schemeClr val="tx1"/>
                </a:solidFill>
                <a:effectLst/>
                <a:latin typeface="+mn-lt"/>
                <a:ea typeface="+mn-ea"/>
                <a:cs typeface="+mn-cs"/>
              </a:rPr>
              <a:t> fin de vie</a:t>
            </a:r>
          </a:p>
          <a:p>
            <a:endParaRPr lang="en-US"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55</a:t>
            </a:fld>
            <a:endParaRPr lang="en-US"/>
          </a:p>
        </p:txBody>
      </p:sp>
    </p:spTree>
    <p:extLst>
      <p:ext uri="{BB962C8B-B14F-4D97-AF65-F5344CB8AC3E}">
        <p14:creationId xmlns:p14="http://schemas.microsoft.com/office/powerpoint/2010/main" val="4206206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noProof="0" dirty="0"/>
              <a:t>Nous devons également prendre en compte certaines des expériences uniques des soignants parmi lesquelles:</a:t>
            </a:r>
          </a:p>
          <a:p>
            <a:endParaRPr lang="fr-CA" noProof="0" dirty="0"/>
          </a:p>
          <a:p>
            <a:r>
              <a:rPr lang="fr-CA" noProof="0" dirty="0"/>
              <a:t>La famille a souvent le sentiment de devoir apporter beaucoup de soins car elle considère cela comme sa dernière chance de faire quelque chose pour son proche.</a:t>
            </a:r>
          </a:p>
          <a:p>
            <a:r>
              <a:rPr lang="fr-CA" noProof="0" dirty="0"/>
              <a:t>Cela peut être une raison pour laquelle les soins de répit des ordures</a:t>
            </a:r>
          </a:p>
          <a:p>
            <a:r>
              <a:rPr lang="fr-CA" noProof="0" dirty="0"/>
              <a:t>De plus, ils peuvent ne pas connaître tous les services et soutiens disponibles, et ne pas s'attendre à ce que le système de santé leur apporte un soutien important.</a:t>
            </a:r>
          </a:p>
          <a:p>
            <a:endParaRPr lang="fr-CA" noProof="0" dirty="0"/>
          </a:p>
          <a:p>
            <a:r>
              <a:rPr lang="fr-CA" noProof="0" dirty="0"/>
              <a:t>Les soignants signalent souvent beaucoup de fatigue physique et mentale liée à la pression qu'ils ressentent pour prodiguer des soins.</a:t>
            </a:r>
          </a:p>
          <a:p>
            <a:endParaRPr lang="fr-CA" noProof="0" dirty="0"/>
          </a:p>
          <a:p>
            <a:endParaRPr lang="fr-CA" noProof="0" dirty="0"/>
          </a:p>
          <a:p>
            <a:r>
              <a:rPr lang="fr-CA" noProof="0" dirty="0" err="1"/>
              <a:t>We</a:t>
            </a:r>
            <a:r>
              <a:rPr lang="fr-CA" noProof="0" dirty="0"/>
              <a:t> </a:t>
            </a:r>
            <a:r>
              <a:rPr lang="fr-CA" noProof="0" dirty="0" err="1"/>
              <a:t>also</a:t>
            </a:r>
            <a:r>
              <a:rPr lang="fr-CA" noProof="0" dirty="0"/>
              <a:t> </a:t>
            </a:r>
            <a:r>
              <a:rPr lang="fr-CA" noProof="0" dirty="0" err="1"/>
              <a:t>need</a:t>
            </a:r>
            <a:r>
              <a:rPr lang="fr-CA" noProof="0" dirty="0"/>
              <a:t> to </a:t>
            </a:r>
            <a:r>
              <a:rPr lang="fr-CA" noProof="0" dirty="0" err="1"/>
              <a:t>consider</a:t>
            </a:r>
            <a:r>
              <a:rPr lang="fr-CA" noProof="0" dirty="0"/>
              <a:t> </a:t>
            </a:r>
            <a:r>
              <a:rPr lang="fr-CA" noProof="0" dirty="0" err="1"/>
              <a:t>some</a:t>
            </a:r>
            <a:r>
              <a:rPr lang="fr-CA" noProof="0" dirty="0"/>
              <a:t> of the unique </a:t>
            </a:r>
            <a:r>
              <a:rPr lang="fr-CA" noProof="0" dirty="0" err="1"/>
              <a:t>caregiver</a:t>
            </a:r>
            <a:r>
              <a:rPr lang="fr-CA" noProof="0" dirty="0"/>
              <a:t> </a:t>
            </a:r>
            <a:r>
              <a:rPr lang="fr-CA" noProof="0" dirty="0" err="1"/>
              <a:t>experiences</a:t>
            </a:r>
            <a:r>
              <a:rPr lang="fr-CA" noProof="0" dirty="0"/>
              <a:t> of migrants, </a:t>
            </a:r>
            <a:r>
              <a:rPr lang="fr-CA" noProof="0" dirty="0" err="1"/>
              <a:t>which</a:t>
            </a:r>
            <a:r>
              <a:rPr lang="fr-CA" noProof="0" dirty="0"/>
              <a:t> </a:t>
            </a:r>
            <a:r>
              <a:rPr lang="fr-CA" noProof="0" dirty="0" err="1"/>
              <a:t>commonly</a:t>
            </a:r>
            <a:r>
              <a:rPr lang="fr-CA" noProof="0" dirty="0"/>
              <a:t> </a:t>
            </a:r>
            <a:r>
              <a:rPr lang="fr-CA" noProof="0" dirty="0" err="1"/>
              <a:t>include</a:t>
            </a:r>
            <a:r>
              <a:rPr lang="fr-CA" noProof="0" dirty="0"/>
              <a:t> the </a:t>
            </a:r>
            <a:r>
              <a:rPr lang="fr-CA" noProof="0" dirty="0" err="1"/>
              <a:t>following</a:t>
            </a:r>
            <a:r>
              <a:rPr lang="fr-CA" noProof="0" dirty="0"/>
              <a:t>:</a:t>
            </a:r>
          </a:p>
          <a:p>
            <a:endParaRPr lang="fr-CA" noProof="0" dirty="0"/>
          </a:p>
          <a:p>
            <a:r>
              <a:rPr lang="fr-CA" noProof="0" dirty="0"/>
              <a:t>The </a:t>
            </a:r>
            <a:r>
              <a:rPr lang="fr-CA" noProof="0" dirty="0" err="1"/>
              <a:t>family</a:t>
            </a:r>
            <a:r>
              <a:rPr lang="fr-CA" noProof="0" dirty="0"/>
              <a:t> </a:t>
            </a:r>
            <a:r>
              <a:rPr lang="fr-CA" noProof="0" dirty="0" err="1"/>
              <a:t>often</a:t>
            </a:r>
            <a:r>
              <a:rPr lang="fr-CA" noProof="0" dirty="0"/>
              <a:t> </a:t>
            </a:r>
            <a:r>
              <a:rPr lang="fr-CA" noProof="0" dirty="0" err="1"/>
              <a:t>feels</a:t>
            </a:r>
            <a:r>
              <a:rPr lang="fr-CA" noProof="0" dirty="0"/>
              <a:t> </a:t>
            </a:r>
            <a:r>
              <a:rPr lang="fr-CA" noProof="0" dirty="0" err="1"/>
              <a:t>that</a:t>
            </a:r>
            <a:r>
              <a:rPr lang="fr-CA" noProof="0" dirty="0"/>
              <a:t> </a:t>
            </a:r>
            <a:r>
              <a:rPr lang="fr-CA" noProof="0" dirty="0" err="1"/>
              <a:t>they</a:t>
            </a:r>
            <a:r>
              <a:rPr lang="fr-CA" noProof="0" dirty="0"/>
              <a:t> must </a:t>
            </a:r>
            <a:r>
              <a:rPr lang="fr-CA" noProof="0" dirty="0" err="1"/>
              <a:t>provide</a:t>
            </a:r>
            <a:r>
              <a:rPr lang="fr-CA" noProof="0" dirty="0"/>
              <a:t> a lot of care </a:t>
            </a:r>
            <a:r>
              <a:rPr lang="fr-CA" noProof="0" dirty="0" err="1"/>
              <a:t>because</a:t>
            </a:r>
            <a:r>
              <a:rPr lang="fr-CA" noProof="0" dirty="0"/>
              <a:t> </a:t>
            </a:r>
            <a:r>
              <a:rPr lang="fr-CA" noProof="0" dirty="0" err="1"/>
              <a:t>they</a:t>
            </a:r>
            <a:r>
              <a:rPr lang="fr-CA" noProof="0" dirty="0"/>
              <a:t> </a:t>
            </a:r>
            <a:r>
              <a:rPr lang="fr-CA" noProof="0" dirty="0" err="1"/>
              <a:t>see</a:t>
            </a:r>
            <a:r>
              <a:rPr lang="fr-CA" noProof="0" dirty="0"/>
              <a:t> </a:t>
            </a:r>
            <a:r>
              <a:rPr lang="fr-CA" noProof="0" dirty="0" err="1"/>
              <a:t>this</a:t>
            </a:r>
            <a:r>
              <a:rPr lang="fr-CA" noProof="0" dirty="0"/>
              <a:t> as </a:t>
            </a:r>
            <a:r>
              <a:rPr lang="fr-CA" noProof="0" dirty="0" err="1"/>
              <a:t>their</a:t>
            </a:r>
            <a:r>
              <a:rPr lang="fr-CA" noProof="0" dirty="0"/>
              <a:t> last chance to do </a:t>
            </a:r>
            <a:r>
              <a:rPr lang="fr-CA" noProof="0" dirty="0" err="1"/>
              <a:t>something</a:t>
            </a:r>
            <a:r>
              <a:rPr lang="fr-CA" noProof="0" dirty="0"/>
              <a:t> for </a:t>
            </a:r>
            <a:r>
              <a:rPr lang="fr-CA" noProof="0" dirty="0" err="1"/>
              <a:t>their</a:t>
            </a:r>
            <a:r>
              <a:rPr lang="fr-CA" noProof="0" dirty="0"/>
              <a:t> </a:t>
            </a:r>
            <a:r>
              <a:rPr lang="fr-CA" noProof="0" dirty="0" err="1"/>
              <a:t>loved</a:t>
            </a:r>
            <a:r>
              <a:rPr lang="fr-CA" noProof="0" dirty="0"/>
              <a:t> one</a:t>
            </a:r>
          </a:p>
          <a:p>
            <a:r>
              <a:rPr lang="fr-CA" noProof="0" dirty="0"/>
              <a:t>This </a:t>
            </a:r>
            <a:r>
              <a:rPr lang="fr-CA" noProof="0" dirty="0" err="1"/>
              <a:t>may</a:t>
            </a:r>
            <a:r>
              <a:rPr lang="fr-CA" noProof="0" dirty="0"/>
              <a:t> </a:t>
            </a:r>
            <a:r>
              <a:rPr lang="fr-CA" noProof="0" dirty="0" err="1"/>
              <a:t>be</a:t>
            </a:r>
            <a:r>
              <a:rPr lang="fr-CA" noProof="0" dirty="0"/>
              <a:t> a </a:t>
            </a:r>
            <a:r>
              <a:rPr lang="fr-CA" noProof="0" dirty="0" err="1"/>
              <a:t>reason</a:t>
            </a:r>
            <a:r>
              <a:rPr lang="fr-CA" noProof="0" dirty="0"/>
              <a:t> </a:t>
            </a:r>
            <a:r>
              <a:rPr lang="fr-CA" noProof="0" dirty="0" err="1"/>
              <a:t>why</a:t>
            </a:r>
            <a:r>
              <a:rPr lang="fr-CA" noProof="0" dirty="0"/>
              <a:t> the refuse </a:t>
            </a:r>
            <a:r>
              <a:rPr lang="fr-CA" noProof="0" dirty="0" err="1"/>
              <a:t>respite</a:t>
            </a:r>
            <a:r>
              <a:rPr lang="fr-CA" noProof="0" dirty="0"/>
              <a:t> care </a:t>
            </a:r>
          </a:p>
          <a:p>
            <a:r>
              <a:rPr lang="fr-CA" noProof="0" dirty="0" err="1"/>
              <a:t>Additionally</a:t>
            </a:r>
            <a:r>
              <a:rPr lang="fr-CA" noProof="0" dirty="0"/>
              <a:t>, the </a:t>
            </a:r>
            <a:r>
              <a:rPr lang="fr-CA" noProof="0" dirty="0" err="1"/>
              <a:t>may</a:t>
            </a:r>
            <a:r>
              <a:rPr lang="fr-CA" noProof="0" dirty="0"/>
              <a:t> not know all the services and supports </a:t>
            </a:r>
            <a:r>
              <a:rPr lang="fr-CA" noProof="0" dirty="0" err="1"/>
              <a:t>which</a:t>
            </a:r>
            <a:r>
              <a:rPr lang="fr-CA" noProof="0" dirty="0"/>
              <a:t> are </a:t>
            </a:r>
            <a:r>
              <a:rPr lang="fr-CA" noProof="0" dirty="0" err="1"/>
              <a:t>available</a:t>
            </a:r>
            <a:r>
              <a:rPr lang="fr-CA" noProof="0" dirty="0"/>
              <a:t>, and not </a:t>
            </a:r>
            <a:r>
              <a:rPr lang="fr-CA" noProof="0" dirty="0" err="1"/>
              <a:t>expect</a:t>
            </a:r>
            <a:r>
              <a:rPr lang="fr-CA" noProof="0" dirty="0"/>
              <a:t> the </a:t>
            </a:r>
            <a:r>
              <a:rPr lang="fr-CA" noProof="0" dirty="0" err="1"/>
              <a:t>health</a:t>
            </a:r>
            <a:r>
              <a:rPr lang="fr-CA" noProof="0" dirty="0"/>
              <a:t> care system to </a:t>
            </a:r>
            <a:r>
              <a:rPr lang="fr-CA" noProof="0" dirty="0" err="1"/>
              <a:t>provide</a:t>
            </a:r>
            <a:r>
              <a:rPr lang="fr-CA" noProof="0" dirty="0"/>
              <a:t> </a:t>
            </a:r>
            <a:r>
              <a:rPr lang="fr-CA" noProof="0" dirty="0" err="1"/>
              <a:t>them</a:t>
            </a:r>
            <a:r>
              <a:rPr lang="fr-CA" noProof="0" dirty="0"/>
              <a:t> </a:t>
            </a:r>
            <a:r>
              <a:rPr lang="fr-CA" noProof="0" dirty="0" err="1"/>
              <a:t>with</a:t>
            </a:r>
            <a:r>
              <a:rPr lang="fr-CA" noProof="0" dirty="0"/>
              <a:t> </a:t>
            </a:r>
            <a:r>
              <a:rPr lang="fr-CA" noProof="0" dirty="0" err="1"/>
              <a:t>much</a:t>
            </a:r>
            <a:r>
              <a:rPr lang="fr-CA" noProof="0" dirty="0"/>
              <a:t> support</a:t>
            </a:r>
          </a:p>
          <a:p>
            <a:r>
              <a:rPr lang="fr-CA" noProof="0" dirty="0"/>
              <a:t/>
            </a:r>
            <a:br>
              <a:rPr lang="fr-CA" noProof="0" dirty="0"/>
            </a:br>
            <a:r>
              <a:rPr lang="fr-CA" noProof="0" dirty="0" err="1"/>
              <a:t>Caregivers</a:t>
            </a:r>
            <a:r>
              <a:rPr lang="fr-CA" noProof="0" dirty="0"/>
              <a:t> </a:t>
            </a:r>
            <a:r>
              <a:rPr lang="fr-CA" noProof="0" dirty="0" err="1"/>
              <a:t>often</a:t>
            </a:r>
            <a:r>
              <a:rPr lang="fr-CA" noProof="0" dirty="0"/>
              <a:t> report a lot of </a:t>
            </a:r>
            <a:r>
              <a:rPr lang="fr-CA" noProof="0" dirty="0" err="1"/>
              <a:t>physical</a:t>
            </a:r>
            <a:r>
              <a:rPr lang="fr-CA" noProof="0" dirty="0"/>
              <a:t> and mental fatigue </a:t>
            </a:r>
            <a:r>
              <a:rPr lang="fr-CA" noProof="0" dirty="0" err="1"/>
              <a:t>which</a:t>
            </a:r>
            <a:r>
              <a:rPr lang="fr-CA" noProof="0" dirty="0"/>
              <a:t> </a:t>
            </a:r>
            <a:r>
              <a:rPr lang="fr-CA" noProof="0" dirty="0" err="1"/>
              <a:t>is</a:t>
            </a:r>
            <a:r>
              <a:rPr lang="fr-CA" noProof="0" dirty="0"/>
              <a:t> </a:t>
            </a:r>
            <a:r>
              <a:rPr lang="fr-CA" noProof="0" dirty="0" err="1"/>
              <a:t>related</a:t>
            </a:r>
            <a:r>
              <a:rPr lang="fr-CA" noProof="0" dirty="0"/>
              <a:t> to the pressure </a:t>
            </a:r>
            <a:r>
              <a:rPr lang="fr-CA" noProof="0" dirty="0" err="1"/>
              <a:t>that</a:t>
            </a:r>
            <a:r>
              <a:rPr lang="fr-CA" noProof="0" dirty="0"/>
              <a:t> </a:t>
            </a:r>
            <a:r>
              <a:rPr lang="fr-CA" noProof="0" dirty="0" err="1"/>
              <a:t>they</a:t>
            </a:r>
            <a:r>
              <a:rPr lang="fr-CA" noProof="0" dirty="0"/>
              <a:t> </a:t>
            </a:r>
            <a:r>
              <a:rPr lang="fr-CA" noProof="0" dirty="0" err="1"/>
              <a:t>feel</a:t>
            </a:r>
            <a:r>
              <a:rPr lang="fr-CA" noProof="0" dirty="0"/>
              <a:t> to </a:t>
            </a:r>
            <a:r>
              <a:rPr lang="fr-CA" noProof="0" dirty="0" err="1"/>
              <a:t>provide</a:t>
            </a:r>
            <a:r>
              <a:rPr lang="fr-CA" noProof="0" dirty="0"/>
              <a:t> care. </a:t>
            </a:r>
          </a:p>
        </p:txBody>
      </p:sp>
      <p:sp>
        <p:nvSpPr>
          <p:cNvPr id="4" name="Slide Number Placeholder 3"/>
          <p:cNvSpPr>
            <a:spLocks noGrp="1"/>
          </p:cNvSpPr>
          <p:nvPr>
            <p:ph type="sldNum" sz="quarter" idx="5"/>
          </p:nvPr>
        </p:nvSpPr>
        <p:spPr/>
        <p:txBody>
          <a:bodyPr/>
          <a:lstStyle/>
          <a:p>
            <a:fld id="{B55C6F2A-8736-3548-AB9D-77ED868A2FB5}" type="slidenum">
              <a:rPr lang="en-US" smtClean="0"/>
              <a:pPr/>
              <a:t>56</a:t>
            </a:fld>
            <a:endParaRPr lang="en-US"/>
          </a:p>
        </p:txBody>
      </p:sp>
    </p:spTree>
    <p:extLst>
      <p:ext uri="{BB962C8B-B14F-4D97-AF65-F5344CB8AC3E}">
        <p14:creationId xmlns:p14="http://schemas.microsoft.com/office/powerpoint/2010/main" val="3295540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Je ne suis pas venu d'un milieu de santé humanitaire. Je n'ai jamais fait de mission médicale humanitaire auparavant. Mais j'ai écouté et appris des personnes sur le terrain au sujet de leurs expériences, puis j'ai réfléchi à la manière dont mes connaissances en pédiatrie et en soins palliatifs pouvaient être appliquées. Je pense qu'en tant que pédiatres, nous sommes des experts respectés en matière de santé pédiatrique, et beaucoup d'entre nous gérons très habilement les enfants atteints de maladies complexes et chroniques.</a:t>
            </a:r>
            <a:endParaRPr lang="en-US" dirty="0"/>
          </a:p>
          <a:p>
            <a:endParaRPr lang="en-US" dirty="0"/>
          </a:p>
          <a:p>
            <a:r>
              <a:rPr lang="en-US" dirty="0"/>
              <a:t>I didn’t come from a humanitarian health background. I have never been on a humanitarian medical assignment before. But I listened and learned from those in the field about their experiences and then thought about how my background in palliative care could be applied. I think that as pediatricians we are respected experts in pediatric health, and many of us manage children with complex and chronic conditions very skillfully, so I think that there may be ways that this can be applied in these situations. </a:t>
            </a:r>
          </a:p>
        </p:txBody>
      </p:sp>
      <p:sp>
        <p:nvSpPr>
          <p:cNvPr id="4" name="Slide Number Placeholder 3"/>
          <p:cNvSpPr>
            <a:spLocks noGrp="1"/>
          </p:cNvSpPr>
          <p:nvPr>
            <p:ph type="sldNum" sz="quarter" idx="5"/>
          </p:nvPr>
        </p:nvSpPr>
        <p:spPr/>
        <p:txBody>
          <a:bodyPr/>
          <a:lstStyle/>
          <a:p>
            <a:fld id="{B55C6F2A-8736-3548-AB9D-77ED868A2FB5}" type="slidenum">
              <a:rPr lang="en-US" smtClean="0"/>
              <a:pPr/>
              <a:t>58</a:t>
            </a:fld>
            <a:endParaRPr lang="en-US"/>
          </a:p>
        </p:txBody>
      </p:sp>
    </p:spTree>
    <p:extLst>
      <p:ext uri="{BB962C8B-B14F-4D97-AF65-F5344CB8AC3E}">
        <p14:creationId xmlns:p14="http://schemas.microsoft.com/office/powerpoint/2010/main" val="4045844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fr-FR" dirty="0"/>
              <a:t>Par exemple, l’année dernière, un éditorial intitulé «Les soins palliatifs en médecine humanitaire, écrit par deux médecins ayant une vaste expérience humanitaire: les docteurs James Smith et </a:t>
            </a:r>
            <a:r>
              <a:rPr lang="fr-FR" dirty="0" err="1"/>
              <a:t>Tammam</a:t>
            </a:r>
            <a:r>
              <a:rPr lang="fr-FR" dirty="0"/>
              <a:t> </a:t>
            </a:r>
            <a:r>
              <a:rPr lang="fr-FR" dirty="0" err="1"/>
              <a:t>Aloudat</a:t>
            </a:r>
            <a:r>
              <a:rPr lang="fr-FR" dirty="0"/>
              <a:t>. Les deux travaillent pour </a:t>
            </a:r>
            <a:r>
              <a:rPr lang="fr-FR" dirty="0" err="1"/>
              <a:t>Medicins</a:t>
            </a:r>
            <a:r>
              <a:rPr lang="fr-FR" dirty="0"/>
              <a:t> Sans </a:t>
            </a:r>
            <a:r>
              <a:rPr lang="fr-FR" dirty="0" err="1"/>
              <a:t>Frontiers</a:t>
            </a:r>
            <a:r>
              <a:rPr lang="fr-FR" dirty="0"/>
              <a:t>. Ceci a été publié dans Palliative </a:t>
            </a:r>
            <a:r>
              <a:rPr lang="fr-FR" dirty="0" err="1"/>
              <a:t>Medicine</a:t>
            </a:r>
            <a:r>
              <a:rPr lang="fr-FR" dirty="0"/>
              <a:t>.</a:t>
            </a:r>
          </a:p>
          <a:p>
            <a:endParaRPr lang="fr-FR" dirty="0"/>
          </a:p>
          <a:p>
            <a:r>
              <a:rPr lang="fr-FR" dirty="0"/>
              <a:t>Ces auteurs ont déclaré que «c'est une sombre réalité que les médecins sont souvent témoins de la mort et meurent dans leur réponse aux crises humanitaires»… pourtant ils ont souligné que les soins palliatifs ont toujours été négligés.</a:t>
            </a:r>
          </a:p>
          <a:p>
            <a:endParaRPr lang="fr-FR" dirty="0"/>
          </a:p>
          <a:p>
            <a:r>
              <a:rPr lang="fr-FR" dirty="0"/>
              <a:t>Ils ont écrit sur les expériences de Médecins sans frontières pendant la crise d'Ebola. «Nous ne pouvions offrir que des soins palliatifs très basiques et il y avait tellement de patients et si peu de personnel que le personnel n'avait en moyenne qu'une minute par patient.</a:t>
            </a:r>
          </a:p>
          <a:p>
            <a:endParaRPr lang="fr-FR" dirty="0"/>
          </a:p>
          <a:p>
            <a:r>
              <a:rPr lang="fr-FR" dirty="0"/>
              <a:t>Ensuite, ils ont réfléchi à la raison pour laquelle les soins palliatifs ont été tellement négligés dans ces situations, en faisant référence à la fausse dichotomie entre les approches palliative et curative. Un manque d'expertise en soins palliatifs parmi les professionnels de santé humanitaires et aucune directive pour les soins palliatifs ou la gestion de la douleur dans ces situations. Je discuterai de ces obstacles et d'autres obstacles un peu plus tard dans ma présentation.</a:t>
            </a:r>
          </a:p>
          <a:p>
            <a:endParaRPr lang="en-CA" dirty="0"/>
          </a:p>
          <a:p>
            <a:endParaRPr lang="en-CA" dirty="0"/>
          </a:p>
          <a:p>
            <a:r>
              <a:rPr lang="en-CA" dirty="0"/>
              <a:t>For example, last year there was an editorial entitled “Palliative care in humanitarian medicine, written by 2 physicians with extensive humanitarian experience: </a:t>
            </a:r>
            <a:r>
              <a:rPr lang="en-CA" dirty="0" err="1"/>
              <a:t>Drs</a:t>
            </a:r>
            <a:r>
              <a:rPr lang="en-CA" dirty="0"/>
              <a:t> James Smith and </a:t>
            </a:r>
            <a:r>
              <a:rPr lang="en-CA" dirty="0" err="1"/>
              <a:t>Tammam</a:t>
            </a:r>
            <a:r>
              <a:rPr lang="en-CA" dirty="0"/>
              <a:t> </a:t>
            </a:r>
            <a:r>
              <a:rPr lang="en-CA" dirty="0" err="1"/>
              <a:t>Aloudat</a:t>
            </a:r>
            <a:r>
              <a:rPr lang="en-CA" dirty="0"/>
              <a:t>. Both of whom work for </a:t>
            </a:r>
            <a:r>
              <a:rPr lang="en-CA" dirty="0" err="1"/>
              <a:t>Medicins</a:t>
            </a:r>
            <a:r>
              <a:rPr lang="en-CA" dirty="0"/>
              <a:t> Sans Frontiers. This was published in Palliative Medicine. </a:t>
            </a:r>
          </a:p>
          <a:p>
            <a:endParaRPr lang="en-CA" dirty="0"/>
          </a:p>
          <a:p>
            <a:r>
              <a:rPr lang="en-CA" dirty="0"/>
              <a:t>These authors stated that “It is a sombre reality that medical practitioners are frequently witness to death and dying in their response to humanitarian crises”…, yet they pointed out, palliative care has historically been neglected. </a:t>
            </a:r>
          </a:p>
          <a:p>
            <a:endParaRPr lang="en-CA" dirty="0"/>
          </a:p>
          <a:p>
            <a:r>
              <a:rPr lang="en-CA" dirty="0"/>
              <a:t>They wrote about the experiences of Doctors without Borders during the Ebola Crisis- “we could only offer very basic palliative care and there were so many patients and so few staff that the staff had on average only one minute per patient.”</a:t>
            </a:r>
          </a:p>
          <a:p>
            <a:endParaRPr lang="en-CA" dirty="0"/>
          </a:p>
          <a:p>
            <a:r>
              <a:rPr lang="en-CA" dirty="0"/>
              <a:t>And then they reflected on why palliative care has been so neglected in these situations, referencing the false dichotomy between palliative and curative approaches. A lack of palliative care expertise among humanitarian health care professionals and no guidelines for palliative care or pain management in these situations. I will discuss these and other barriers a bit later in my presentation. </a:t>
            </a:r>
          </a:p>
          <a:p>
            <a:endParaRPr lang="en-CA" dirty="0"/>
          </a:p>
          <a:p>
            <a:endParaRPr lang="en-CA"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6</a:t>
            </a:fld>
            <a:endParaRPr lang="en-US"/>
          </a:p>
        </p:txBody>
      </p:sp>
    </p:spTree>
    <p:extLst>
      <p:ext uri="{BB962C8B-B14F-4D97-AF65-F5344CB8AC3E}">
        <p14:creationId xmlns:p14="http://schemas.microsoft.com/office/powerpoint/2010/main" val="955667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Qu'en est-il du secteur de la santé humanitaire dans son ensemble? Qu'en est-il des politiques du secteur?</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Le projet Sphère cherche à définir une norme minimale pour les acteurs humanitaires, à travers des directives.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Ces directives détaillent la norme minimale pour les services fournis par les organisations et les indicateurs clés qui doivent être mesurés et rapportés.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Ce n'est qu'en 2018 que les soins palliatifs ont été inclus dans les lignes directrices.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Maintenant, je veux parler de quelques-uns des principaux obstacles à la mise en œuvre de soins palliatifs ou de soins non centrés sur la guérison dans ces situations.</a:t>
            </a:r>
            <a:endParaRPr lang="en-CA"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dirty="0"/>
              <a:t>What about the humanitarian health sector as a whole? What about the policies of the sector?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dirty="0"/>
              <a:t>The Sphere Project seeks to define a minimum standard for humanitarian actors, through guidelines.</a:t>
            </a:r>
            <a:endParaRPr lang="en-CA" dirty="0"/>
          </a:p>
          <a:p>
            <a:endParaRPr lang="en-CA" dirty="0"/>
          </a:p>
          <a:p>
            <a:r>
              <a:rPr lang="en-CA" dirty="0"/>
              <a:t>These guidelines detail the minimum standard for services which organizations delivery and the key indicators which need to be measured and reported on. </a:t>
            </a:r>
          </a:p>
          <a:p>
            <a:endParaRPr lang="en-CA" dirty="0"/>
          </a:p>
          <a:p>
            <a:r>
              <a:rPr lang="en-CA" dirty="0"/>
              <a:t>Only in 2018 has palliative care been included in the guidelines.</a:t>
            </a:r>
          </a:p>
          <a:p>
            <a:endParaRPr lang="en-CA" dirty="0"/>
          </a:p>
          <a:p>
            <a:r>
              <a:rPr lang="en-CA" dirty="0"/>
              <a:t>Now I want to discuss a few of the major barriers to implementing palliative care or non-cure focused care in these situations.</a:t>
            </a:r>
          </a:p>
        </p:txBody>
      </p:sp>
      <p:sp>
        <p:nvSpPr>
          <p:cNvPr id="4" name="Slide Number Placeholder 3"/>
          <p:cNvSpPr>
            <a:spLocks noGrp="1"/>
          </p:cNvSpPr>
          <p:nvPr>
            <p:ph type="sldNum" sz="quarter" idx="5"/>
          </p:nvPr>
        </p:nvSpPr>
        <p:spPr/>
        <p:txBody>
          <a:bodyPr/>
          <a:lstStyle/>
          <a:p>
            <a:fld id="{B55C6F2A-8736-3548-AB9D-77ED868A2FB5}" type="slidenum">
              <a:rPr lang="en-US" smtClean="0"/>
              <a:pPr/>
              <a:t>7</a:t>
            </a:fld>
            <a:endParaRPr lang="en-US"/>
          </a:p>
        </p:txBody>
      </p:sp>
    </p:spTree>
    <p:extLst>
      <p:ext uri="{BB962C8B-B14F-4D97-AF65-F5344CB8AC3E}">
        <p14:creationId xmlns:p14="http://schemas.microsoft.com/office/powerpoint/2010/main" val="900708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rgbClr val="FFFFFF"/>
                </a:solidFill>
                <a:latin typeface="+mj-lt"/>
                <a:ea typeface="+mj-ea"/>
                <a:cs typeface="+mj-cs"/>
              </a:rPr>
              <a:t>Un groupe de recherche à McMaster se concentre sur l'identification et l'exploration des obstacles à la prestation de soins palliatifs dans des situations de crise humanitaire. Comme vous pouvez le voir sur cette image, ils ont identifié un certain nombre d'obstacles et j'en discuterai avec quelques-uns plus en détail.</a:t>
            </a:r>
          </a:p>
          <a:p>
            <a:endParaRPr lang="fr-FR" sz="1200" kern="1200" dirty="0">
              <a:solidFill>
                <a:srgbClr val="FFFFFF"/>
              </a:solidFill>
              <a:latin typeface="+mj-lt"/>
              <a:ea typeface="+mj-ea"/>
              <a:cs typeface="+mj-cs"/>
            </a:endParaRPr>
          </a:p>
          <a:p>
            <a:r>
              <a:rPr lang="fr-FR" dirty="0"/>
              <a:t>Commencer avec Ethos et réglage des priorités</a:t>
            </a:r>
            <a:endParaRPr lang="en-CA"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8</a:t>
            </a:fld>
            <a:endParaRPr lang="en-US"/>
          </a:p>
        </p:txBody>
      </p:sp>
    </p:spTree>
    <p:extLst>
      <p:ext uri="{BB962C8B-B14F-4D97-AF65-F5344CB8AC3E}">
        <p14:creationId xmlns:p14="http://schemas.microsoft.com/office/powerpoint/2010/main" val="2446526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La première est que les soins palliatifs représentent un défi éthique, auquel nous ne sommes peut-être pas en mesure de faire face.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Lorsque nous commençons à penser aux soins palliatifs, cela nous amène à nous demander comment optimiser les ressources dans les contextes humanitaires.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«Devrions-nous donner la priorité aux efforts visant à sauver des vies plutôt qu’aux efforts visant à alléger les souffrances?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Et pendant longtemps, la réponse à cette question a été catégoriquement oui.</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Comme il a été avancé que compte tenu des besoins élevés et des ressources limitées en cas de crise aiguë, les traitements non curatifs ne devraient être instaurés que lorsque toutes les initiatives curatives auront été mises en œuvre.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L’impératif de sauvetage était toujours prioritaire par rapport aux efforts visant à alléger les souffrances.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Mais est-ce que ça va vraiment?</a:t>
            </a: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The first is that palliative care presents an ethical challenge, which perhaps we’re not equipped to deal with.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When we start to think about palliative care, it leads us to ask, “How do we optimize resources in humanitarian settings?”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dirty="0"/>
              <a:t>“Should we prioritize efforts to save lives over efforts to alleviate suffering?”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And for a long time the answer to this question was emphatically yes.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As it was argued that given the elevated needs and limited resources in an acute crises, non-curative treatments should only be started once all curative initiatives have been implemented.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The imperative to rescue, was always prioritized over efforts to alleviate suffering.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But is this really okay?</a:t>
            </a:r>
          </a:p>
          <a:p>
            <a:endParaRPr lang="en-CA" dirty="0"/>
          </a:p>
          <a:p>
            <a:endParaRPr lang="en-CA" dirty="0"/>
          </a:p>
        </p:txBody>
      </p:sp>
      <p:sp>
        <p:nvSpPr>
          <p:cNvPr id="4" name="Slide Number Placeholder 3"/>
          <p:cNvSpPr>
            <a:spLocks noGrp="1"/>
          </p:cNvSpPr>
          <p:nvPr>
            <p:ph type="sldNum" sz="quarter" idx="5"/>
          </p:nvPr>
        </p:nvSpPr>
        <p:spPr/>
        <p:txBody>
          <a:bodyPr/>
          <a:lstStyle/>
          <a:p>
            <a:fld id="{B55C6F2A-8736-3548-AB9D-77ED868A2FB5}" type="slidenum">
              <a:rPr lang="en-US" smtClean="0"/>
              <a:pPr/>
              <a:t>9</a:t>
            </a:fld>
            <a:endParaRPr lang="en-US"/>
          </a:p>
        </p:txBody>
      </p:sp>
    </p:spTree>
    <p:extLst>
      <p:ext uri="{BB962C8B-B14F-4D97-AF65-F5344CB8AC3E}">
        <p14:creationId xmlns:p14="http://schemas.microsoft.com/office/powerpoint/2010/main" val="1801536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60925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6915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7626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2417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520555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657540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3688303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3591903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4178728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3011823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313253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94332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950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960685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573719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3510236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72573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671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69219"/>
            <a:ext cx="38671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67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249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6190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806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197216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756505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4744900"/>
            <a:ext cx="9159884" cy="265250"/>
          </a:xfrm>
          <a:prstGeom prst="rect">
            <a:avLst/>
          </a:prstGeom>
          <a:solidFill>
            <a:srgbClr val="1FB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01616" y="4207706"/>
            <a:ext cx="1768484" cy="935795"/>
          </a:xfrm>
          <a:prstGeom prst="rect">
            <a:avLst/>
          </a:prstGeom>
        </p:spPr>
      </p:pic>
    </p:spTree>
    <p:extLst>
      <p:ext uri="{BB962C8B-B14F-4D97-AF65-F5344CB8AC3E}">
        <p14:creationId xmlns:p14="http://schemas.microsoft.com/office/powerpoint/2010/main" val="65342760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685800" rtl="0" eaLnBrk="1" latinLnBrk="0" hangingPunct="1">
        <a:lnSpc>
          <a:spcPct val="90000"/>
        </a:lnSpc>
        <a:spcBef>
          <a:spcPct val="0"/>
        </a:spcBef>
        <a:buNone/>
        <a:defRPr sz="33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10/14/2019</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‹N°›</a:t>
            </a:fld>
            <a:endParaRPr lang="en-US" dirty="0"/>
          </a:p>
        </p:txBody>
      </p:sp>
      <p:sp>
        <p:nvSpPr>
          <p:cNvPr id="7" name="Rectangle 6">
            <a:extLst>
              <a:ext uri="{FF2B5EF4-FFF2-40B4-BE49-F238E27FC236}">
                <a16:creationId xmlns:a16="http://schemas.microsoft.com/office/drawing/2014/main" id="{46057894-1E85-CF48-B433-6B18656BA6BA}"/>
              </a:ext>
            </a:extLst>
          </p:cNvPr>
          <p:cNvSpPr/>
          <p:nvPr userDrawn="1"/>
        </p:nvSpPr>
        <p:spPr>
          <a:xfrm>
            <a:off x="0" y="4744900"/>
            <a:ext cx="9159884" cy="265250"/>
          </a:xfrm>
          <a:prstGeom prst="rect">
            <a:avLst/>
          </a:prstGeom>
          <a:solidFill>
            <a:srgbClr val="1FB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E7D5ACF8-12B9-2F48-9F31-2B9357F1245C}"/>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01616" y="4207706"/>
            <a:ext cx="1768484" cy="935795"/>
          </a:xfrm>
          <a:prstGeom prst="rect">
            <a:avLst/>
          </a:prstGeom>
        </p:spPr>
      </p:pic>
    </p:spTree>
    <p:extLst>
      <p:ext uri="{BB962C8B-B14F-4D97-AF65-F5344CB8AC3E}">
        <p14:creationId xmlns:p14="http://schemas.microsoft.com/office/powerpoint/2010/main" val="55899243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tif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comments" Target="../comments/commen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reliefweb.int/report/bangladesh/neglected-suffering-unmet-need-palliative-care-cox-s-bazar"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4"/><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4.xml"/><Relationship Id="rId5" Type="http://schemas.openxmlformats.org/officeDocument/2006/relationships/slideLayout" Target="../slideLayouts/slideLayout18.xml"/><Relationship Id="rId4" Type="http://schemas.openxmlformats.org/officeDocument/2006/relationships/video" Target="../media/media2.MP4"/></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6.tif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comments" Target="../comments/comment1.xml"/><Relationship Id="rId5" Type="http://schemas.openxmlformats.org/officeDocument/2006/relationships/image" Target="../media/image10.png"/><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F291F9-F1AB-5F41-9E56-17C29971F6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222" t="9091" r="8928" b="1"/>
          <a:stretch/>
        </p:blipFill>
        <p:spPr>
          <a:xfrm rot="5400000">
            <a:off x="3807333" y="-193167"/>
            <a:ext cx="5143500" cy="5529834"/>
          </a:xfrm>
          <a:prstGeom prst="rect">
            <a:avLst/>
          </a:prstGeom>
        </p:spPr>
      </p:pic>
      <p:sp>
        <p:nvSpPr>
          <p:cNvPr id="10" name="Freeform 8">
            <a:extLst>
              <a:ext uri="{FF2B5EF4-FFF2-40B4-BE49-F238E27FC236}">
                <a16:creationId xmlns:a16="http://schemas.microsoft.com/office/drawing/2014/main" id="{9225B0D8-E56E-4ACC-A464-81F4062765C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 y="-358"/>
            <a:ext cx="7101525" cy="514385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F5D1B28-3976-4367-807C-CAD629CDD8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 y="-358"/>
            <a:ext cx="6058539" cy="514385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E35B9A-DB74-DC46-B3C5-8F866885C609}"/>
              </a:ext>
            </a:extLst>
          </p:cNvPr>
          <p:cNvSpPr>
            <a:spLocks noGrp="1"/>
          </p:cNvSpPr>
          <p:nvPr>
            <p:ph type="ctrTitle"/>
          </p:nvPr>
        </p:nvSpPr>
        <p:spPr>
          <a:xfrm>
            <a:off x="257577" y="1171978"/>
            <a:ext cx="4101203" cy="2767188"/>
          </a:xfrm>
        </p:spPr>
        <p:txBody>
          <a:bodyPr anchor="t">
            <a:normAutofit/>
          </a:bodyPr>
          <a:lstStyle/>
          <a:p>
            <a:pPr algn="l"/>
            <a:r>
              <a:rPr lang="fr-CA" sz="3200" dirty="0"/>
              <a:t>Besoins et défis des soins palliatifs pédiatriques offerts</a:t>
            </a:r>
            <a:br>
              <a:rPr lang="fr-CA" sz="3200" dirty="0"/>
            </a:br>
            <a:r>
              <a:rPr lang="fr-CA" sz="3200" dirty="0"/>
              <a:t>aux personnes réfugiées et marginalisées</a:t>
            </a:r>
            <a:endParaRPr lang="en-CA" sz="3200" dirty="0"/>
          </a:p>
        </p:txBody>
      </p:sp>
      <p:sp>
        <p:nvSpPr>
          <p:cNvPr id="3" name="Subtitle 2">
            <a:extLst>
              <a:ext uri="{FF2B5EF4-FFF2-40B4-BE49-F238E27FC236}">
                <a16:creationId xmlns:a16="http://schemas.microsoft.com/office/drawing/2014/main" id="{0510BF2A-365C-CD48-8376-DA3D3ECF0505}"/>
              </a:ext>
            </a:extLst>
          </p:cNvPr>
          <p:cNvSpPr>
            <a:spLocks noGrp="1"/>
          </p:cNvSpPr>
          <p:nvPr>
            <p:ph type="subTitle" idx="1"/>
          </p:nvPr>
        </p:nvSpPr>
        <p:spPr>
          <a:xfrm>
            <a:off x="730539" y="4194798"/>
            <a:ext cx="4270883" cy="866644"/>
          </a:xfrm>
        </p:spPr>
        <p:txBody>
          <a:bodyPr anchor="b">
            <a:normAutofit/>
          </a:bodyPr>
          <a:lstStyle/>
          <a:p>
            <a:pPr algn="l">
              <a:lnSpc>
                <a:spcPct val="100000"/>
              </a:lnSpc>
              <a:spcBef>
                <a:spcPts val="0"/>
              </a:spcBef>
            </a:pPr>
            <a:r>
              <a:rPr lang="en-US" sz="1200" dirty="0"/>
              <a:t>Dre. Megan Doherty</a:t>
            </a:r>
          </a:p>
          <a:p>
            <a:pPr algn="l">
              <a:lnSpc>
                <a:spcPct val="100000"/>
              </a:lnSpc>
              <a:spcBef>
                <a:spcPts val="0"/>
              </a:spcBef>
            </a:pPr>
            <a:r>
              <a:rPr lang="en-CA" sz="1200" dirty="0"/>
              <a:t>Project Lead-Children’s Palliative Care Initiative in Bangladesh</a:t>
            </a:r>
            <a:endParaRPr lang="en-US" sz="1200" dirty="0"/>
          </a:p>
        </p:txBody>
      </p:sp>
    </p:spTree>
    <p:extLst>
      <p:ext uri="{BB962C8B-B14F-4D97-AF65-F5344CB8AC3E}">
        <p14:creationId xmlns:p14="http://schemas.microsoft.com/office/powerpoint/2010/main" val="267473118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3887F493-A87F-0B4C-8611-6D273117D64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695433" y="369429"/>
            <a:ext cx="3219735" cy="4410597"/>
          </a:xfrm>
          <a:prstGeom prst="rect">
            <a:avLst/>
          </a:prstGeom>
        </p:spPr>
      </p:pic>
      <p:sp>
        <p:nvSpPr>
          <p:cNvPr id="3" name="TextBox 2">
            <a:extLst>
              <a:ext uri="{FF2B5EF4-FFF2-40B4-BE49-F238E27FC236}">
                <a16:creationId xmlns:a16="http://schemas.microsoft.com/office/drawing/2014/main" id="{1977D4CD-F0AD-AD47-8C1B-161A17F4583C}"/>
              </a:ext>
            </a:extLst>
          </p:cNvPr>
          <p:cNvSpPr txBox="1"/>
          <p:nvPr/>
        </p:nvSpPr>
        <p:spPr>
          <a:xfrm>
            <a:off x="2315184" y="3086100"/>
            <a:ext cx="1837454" cy="369332"/>
          </a:xfrm>
          <a:prstGeom prst="rect">
            <a:avLst/>
          </a:prstGeom>
          <a:noFill/>
        </p:spPr>
        <p:txBody>
          <a:bodyPr wrap="square" rtlCol="0">
            <a:spAutoFit/>
          </a:bodyPr>
          <a:lstStyle/>
          <a:p>
            <a:r>
              <a:rPr lang="fr-FR" b="1" dirty="0"/>
              <a:t>Sauver des vies</a:t>
            </a:r>
            <a:endParaRPr lang="en-US" b="1" dirty="0"/>
          </a:p>
        </p:txBody>
      </p:sp>
      <p:sp>
        <p:nvSpPr>
          <p:cNvPr id="9" name="TextBox 8">
            <a:extLst>
              <a:ext uri="{FF2B5EF4-FFF2-40B4-BE49-F238E27FC236}">
                <a16:creationId xmlns:a16="http://schemas.microsoft.com/office/drawing/2014/main" id="{1AD1A830-05DA-D74B-8C6F-584179E61C69}"/>
              </a:ext>
            </a:extLst>
          </p:cNvPr>
          <p:cNvSpPr txBox="1"/>
          <p:nvPr/>
        </p:nvSpPr>
        <p:spPr>
          <a:xfrm>
            <a:off x="4550833" y="3086100"/>
            <a:ext cx="2336350" cy="369332"/>
          </a:xfrm>
          <a:prstGeom prst="rect">
            <a:avLst/>
          </a:prstGeom>
          <a:noFill/>
        </p:spPr>
        <p:txBody>
          <a:bodyPr wrap="square" rtlCol="0">
            <a:spAutoFit/>
          </a:bodyPr>
          <a:lstStyle/>
          <a:p>
            <a:r>
              <a:rPr lang="en-CA" b="1" dirty="0" err="1"/>
              <a:t>Alléger</a:t>
            </a:r>
            <a:r>
              <a:rPr lang="en-CA" b="1" dirty="0"/>
              <a:t> la </a:t>
            </a:r>
            <a:r>
              <a:rPr lang="en-CA" b="1" dirty="0" err="1"/>
              <a:t>souffrance</a:t>
            </a:r>
            <a:endParaRPr lang="en-CA" b="1" dirty="0"/>
          </a:p>
        </p:txBody>
      </p:sp>
      <p:sp>
        <p:nvSpPr>
          <p:cNvPr id="5" name="TextBox 4">
            <a:extLst>
              <a:ext uri="{FF2B5EF4-FFF2-40B4-BE49-F238E27FC236}">
                <a16:creationId xmlns:a16="http://schemas.microsoft.com/office/drawing/2014/main" id="{8F6DF4A7-EB51-DA43-8F30-CC5A8A2F9966}"/>
              </a:ext>
            </a:extLst>
          </p:cNvPr>
          <p:cNvSpPr txBox="1"/>
          <p:nvPr/>
        </p:nvSpPr>
        <p:spPr>
          <a:xfrm>
            <a:off x="2695433" y="349391"/>
            <a:ext cx="2914411" cy="523220"/>
          </a:xfrm>
          <a:prstGeom prst="rect">
            <a:avLst/>
          </a:prstGeom>
          <a:solidFill>
            <a:schemeClr val="bg1"/>
          </a:solidFill>
        </p:spPr>
        <p:txBody>
          <a:bodyPr wrap="square" rtlCol="0">
            <a:spAutoFit/>
          </a:bodyPr>
          <a:lstStyle/>
          <a:p>
            <a:r>
              <a:rPr lang="en-US" sz="2800" dirty="0" err="1"/>
              <a:t>Fausse</a:t>
            </a:r>
            <a:r>
              <a:rPr lang="en-US" sz="2800" dirty="0"/>
              <a:t> </a:t>
            </a:r>
            <a:r>
              <a:rPr lang="en-US" sz="2800" dirty="0" err="1"/>
              <a:t>dichotomie</a:t>
            </a:r>
            <a:endParaRPr lang="en-US" sz="2800" dirty="0"/>
          </a:p>
        </p:txBody>
      </p:sp>
    </p:spTree>
    <p:extLst>
      <p:ext uri="{BB962C8B-B14F-4D97-AF65-F5344CB8AC3E}">
        <p14:creationId xmlns:p14="http://schemas.microsoft.com/office/powerpoint/2010/main" val="3368115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6BE3-8ADF-A043-B95B-AEABE327A8B1}"/>
              </a:ext>
            </a:extLst>
          </p:cNvPr>
          <p:cNvSpPr>
            <a:spLocks noGrp="1"/>
          </p:cNvSpPr>
          <p:nvPr>
            <p:ph type="title"/>
          </p:nvPr>
        </p:nvSpPr>
        <p:spPr/>
        <p:txBody>
          <a:bodyPr>
            <a:normAutofit/>
          </a:bodyPr>
          <a:lstStyle/>
          <a:p>
            <a:r>
              <a:rPr lang="fr-FR" dirty="0"/>
              <a:t>Un accent sur les résultats quantifiables</a:t>
            </a:r>
          </a:p>
        </p:txBody>
      </p:sp>
      <p:sp>
        <p:nvSpPr>
          <p:cNvPr id="3" name="Content Placeholder 2">
            <a:extLst>
              <a:ext uri="{FF2B5EF4-FFF2-40B4-BE49-F238E27FC236}">
                <a16:creationId xmlns:a16="http://schemas.microsoft.com/office/drawing/2014/main" id="{E0C3A79C-C676-BB49-A676-23E1530B877E}"/>
              </a:ext>
            </a:extLst>
          </p:cNvPr>
          <p:cNvSpPr>
            <a:spLocks noGrp="1"/>
          </p:cNvSpPr>
          <p:nvPr>
            <p:ph idx="1"/>
          </p:nvPr>
        </p:nvSpPr>
        <p:spPr>
          <a:xfrm>
            <a:off x="4555066" y="1369219"/>
            <a:ext cx="3960283" cy="3263504"/>
          </a:xfrm>
        </p:spPr>
        <p:txBody>
          <a:bodyPr/>
          <a:lstStyle/>
          <a:p>
            <a:r>
              <a:rPr lang="fr-FR" dirty="0"/>
              <a:t>Résultats mesurables</a:t>
            </a:r>
          </a:p>
          <a:p>
            <a:r>
              <a:rPr lang="fr-FR" dirty="0"/>
              <a:t>Besoin de financement</a:t>
            </a:r>
            <a:endParaRPr lang="en-CA" dirty="0"/>
          </a:p>
        </p:txBody>
      </p:sp>
      <p:pic>
        <p:nvPicPr>
          <p:cNvPr id="4" name="Picture 3">
            <a:extLst>
              <a:ext uri="{FF2B5EF4-FFF2-40B4-BE49-F238E27FC236}">
                <a16:creationId xmlns:a16="http://schemas.microsoft.com/office/drawing/2014/main" id="{8FCEF378-626A-0D46-A0AD-0CE00448C1D2}"/>
              </a:ext>
            </a:extLst>
          </p:cNvPr>
          <p:cNvPicPr>
            <a:picLocks noChangeAspect="1"/>
          </p:cNvPicPr>
          <p:nvPr/>
        </p:nvPicPr>
        <p:blipFill>
          <a:blip r:embed="rId3"/>
          <a:stretch>
            <a:fillRect/>
          </a:stretch>
        </p:blipFill>
        <p:spPr>
          <a:xfrm>
            <a:off x="628650" y="1268016"/>
            <a:ext cx="3479800" cy="2336800"/>
          </a:xfrm>
          <a:prstGeom prst="rect">
            <a:avLst/>
          </a:prstGeom>
        </p:spPr>
      </p:pic>
    </p:spTree>
    <p:extLst>
      <p:ext uri="{BB962C8B-B14F-4D97-AF65-F5344CB8AC3E}">
        <p14:creationId xmlns:p14="http://schemas.microsoft.com/office/powerpoint/2010/main" val="223058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1821C1-A9D7-4F26-AA87-4D1F956EE36D}"/>
              </a:ext>
            </a:extLst>
          </p:cNvPr>
          <p:cNvSpPr>
            <a:spLocks noGrp="1"/>
          </p:cNvSpPr>
          <p:nvPr>
            <p:ph idx="1"/>
          </p:nvPr>
        </p:nvSpPr>
        <p:spPr>
          <a:xfrm>
            <a:off x="571500" y="865632"/>
            <a:ext cx="3985907" cy="3375571"/>
          </a:xfrm>
        </p:spPr>
        <p:txBody>
          <a:bodyPr anchor="t">
            <a:normAutofit lnSpcReduction="10000"/>
          </a:bodyPr>
          <a:lstStyle/>
          <a:p>
            <a:pPr marL="0" indent="0">
              <a:buNone/>
            </a:pPr>
            <a:r>
              <a:rPr lang="fr-FR" sz="2400" dirty="0"/>
              <a:t>«Les organisations optent pour des solutions faciles en répondant aux besoins évidents et en s’établissant à un endroit, plutôt que d’aller au-delà de leurs zones d’opérations régulières.»</a:t>
            </a:r>
          </a:p>
          <a:p>
            <a:pPr marL="0" indent="0">
              <a:buNone/>
            </a:pPr>
            <a:r>
              <a:rPr lang="en-US" sz="1400" dirty="0"/>
              <a:t>			</a:t>
            </a:r>
          </a:p>
          <a:p>
            <a:pPr marL="0" indent="0">
              <a:buNone/>
            </a:pPr>
            <a:endParaRPr lang="en-US" sz="1400" i="1" dirty="0"/>
          </a:p>
          <a:p>
            <a:pPr marL="0" indent="0">
              <a:buNone/>
            </a:pPr>
            <a:r>
              <a:rPr lang="en-US" sz="1400" i="1" dirty="0"/>
              <a:t>Bridging the Emergency Gap, </a:t>
            </a:r>
            <a:r>
              <a:rPr lang="en-US" sz="1400" i="1" dirty="0" err="1"/>
              <a:t>Medecins</a:t>
            </a:r>
            <a:r>
              <a:rPr lang="en-US" sz="1400" i="1" dirty="0"/>
              <a:t> San </a:t>
            </a:r>
            <a:r>
              <a:rPr lang="en-US" sz="1400" i="1" dirty="0" err="1"/>
              <a:t>Frontieres</a:t>
            </a:r>
            <a:r>
              <a:rPr lang="en-US" sz="1400" i="1" dirty="0"/>
              <a:t>, April 2018</a:t>
            </a:r>
          </a:p>
          <a:p>
            <a:endParaRPr lang="en-US" sz="1400" dirty="0"/>
          </a:p>
        </p:txBody>
      </p:sp>
      <p:pic>
        <p:nvPicPr>
          <p:cNvPr id="7" name="Picture 6">
            <a:extLst>
              <a:ext uri="{FF2B5EF4-FFF2-40B4-BE49-F238E27FC236}">
                <a16:creationId xmlns:a16="http://schemas.microsoft.com/office/drawing/2014/main" id="{13D64F38-AC06-A74E-A245-E815804B44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5062605" y="-1"/>
            <a:ext cx="4081395" cy="4241204"/>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399892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262BE-5F37-6E4D-AB87-8EBEF267D60D}"/>
              </a:ext>
            </a:extLst>
          </p:cNvPr>
          <p:cNvSpPr>
            <a:spLocks noGrp="1"/>
          </p:cNvSpPr>
          <p:nvPr>
            <p:ph type="title"/>
          </p:nvPr>
        </p:nvSpPr>
        <p:spPr/>
        <p:txBody>
          <a:bodyPr>
            <a:normAutofit/>
          </a:bodyPr>
          <a:lstStyle/>
          <a:p>
            <a:r>
              <a:rPr lang="en-CA" dirty="0"/>
              <a:t>Expertise et </a:t>
            </a:r>
            <a:r>
              <a:rPr lang="en-CA" dirty="0" err="1"/>
              <a:t>Conseils</a:t>
            </a:r>
            <a:endParaRPr lang="en-CA" dirty="0"/>
          </a:p>
        </p:txBody>
      </p:sp>
      <p:sp>
        <p:nvSpPr>
          <p:cNvPr id="9" name="Triangle 8">
            <a:extLst>
              <a:ext uri="{FF2B5EF4-FFF2-40B4-BE49-F238E27FC236}">
                <a16:creationId xmlns:a16="http://schemas.microsoft.com/office/drawing/2014/main" id="{4EC80335-0384-2148-9379-F3678AD966B2}"/>
              </a:ext>
            </a:extLst>
          </p:cNvPr>
          <p:cNvSpPr/>
          <p:nvPr/>
        </p:nvSpPr>
        <p:spPr>
          <a:xfrm>
            <a:off x="628650" y="2893616"/>
            <a:ext cx="1612138" cy="162560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843E7BE8-BDF2-7844-90CF-D6DE543E6B50}"/>
              </a:ext>
            </a:extLst>
          </p:cNvPr>
          <p:cNvSpPr txBox="1"/>
          <p:nvPr/>
        </p:nvSpPr>
        <p:spPr>
          <a:xfrm>
            <a:off x="628650" y="1156357"/>
            <a:ext cx="8260588" cy="1200329"/>
          </a:xfrm>
          <a:prstGeom prst="rect">
            <a:avLst/>
          </a:prstGeom>
          <a:noFill/>
        </p:spPr>
        <p:txBody>
          <a:bodyPr wrap="square" rtlCol="0">
            <a:spAutoFit/>
          </a:bodyPr>
          <a:lstStyle/>
          <a:p>
            <a:r>
              <a:rPr lang="fr-FR" sz="2400" dirty="0"/>
              <a:t>Entraînement</a:t>
            </a:r>
            <a:br>
              <a:rPr lang="fr-FR" sz="2400" dirty="0"/>
            </a:br>
            <a:r>
              <a:rPr lang="fr-FR" sz="2400" dirty="0"/>
              <a:t>Des lignes directrices</a:t>
            </a:r>
            <a:br>
              <a:rPr lang="fr-FR" sz="2400" dirty="0"/>
            </a:br>
            <a:r>
              <a:rPr lang="fr-FR" sz="2400" dirty="0"/>
              <a:t>Recrutement de personnel spécialisé en soins palliatifs</a:t>
            </a:r>
          </a:p>
        </p:txBody>
      </p:sp>
      <p:pic>
        <p:nvPicPr>
          <p:cNvPr id="13" name="Picture 12">
            <a:extLst>
              <a:ext uri="{FF2B5EF4-FFF2-40B4-BE49-F238E27FC236}">
                <a16:creationId xmlns:a16="http://schemas.microsoft.com/office/drawing/2014/main" id="{559E8A21-AC42-B842-81CE-366A5B545764}"/>
              </a:ext>
            </a:extLst>
          </p:cNvPr>
          <p:cNvPicPr>
            <a:picLocks noChangeAspect="1"/>
          </p:cNvPicPr>
          <p:nvPr/>
        </p:nvPicPr>
        <p:blipFill rotWithShape="1">
          <a:blip r:embed="rId3"/>
          <a:srcRect l="126" r="10754" b="84006"/>
          <a:stretch/>
        </p:blipFill>
        <p:spPr>
          <a:xfrm>
            <a:off x="1146556" y="2488713"/>
            <a:ext cx="5071364" cy="750486"/>
          </a:xfrm>
          <a:prstGeom prst="rect">
            <a:avLst/>
          </a:prstGeom>
        </p:spPr>
      </p:pic>
      <p:pic>
        <p:nvPicPr>
          <p:cNvPr id="15" name="Picture 14">
            <a:extLst>
              <a:ext uri="{FF2B5EF4-FFF2-40B4-BE49-F238E27FC236}">
                <a16:creationId xmlns:a16="http://schemas.microsoft.com/office/drawing/2014/main" id="{D02332D6-2544-254A-8934-5F258D8B7181}"/>
              </a:ext>
            </a:extLst>
          </p:cNvPr>
          <p:cNvPicPr>
            <a:picLocks noChangeAspect="1"/>
          </p:cNvPicPr>
          <p:nvPr/>
        </p:nvPicPr>
        <p:blipFill>
          <a:blip r:embed="rId4"/>
          <a:stretch>
            <a:fillRect/>
          </a:stretch>
        </p:blipFill>
        <p:spPr>
          <a:xfrm>
            <a:off x="945388" y="3193241"/>
            <a:ext cx="5473700" cy="1511300"/>
          </a:xfrm>
          <a:prstGeom prst="rect">
            <a:avLst/>
          </a:prstGeom>
        </p:spPr>
      </p:pic>
    </p:spTree>
    <p:extLst>
      <p:ext uri="{BB962C8B-B14F-4D97-AF65-F5344CB8AC3E}">
        <p14:creationId xmlns:p14="http://schemas.microsoft.com/office/powerpoint/2010/main" val="403196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9304D-ACCF-3345-B78A-21ED76D6268E}"/>
              </a:ext>
            </a:extLst>
          </p:cNvPr>
          <p:cNvSpPr>
            <a:spLocks noGrp="1"/>
          </p:cNvSpPr>
          <p:nvPr>
            <p:ph type="title"/>
          </p:nvPr>
        </p:nvSpPr>
        <p:spPr/>
        <p:txBody>
          <a:bodyPr/>
          <a:lstStyle/>
          <a:p>
            <a:r>
              <a:rPr lang="en-CA" dirty="0" err="1"/>
              <a:t>Compréhension</a:t>
            </a:r>
            <a:r>
              <a:rPr lang="en-CA" dirty="0"/>
              <a:t> </a:t>
            </a:r>
            <a:r>
              <a:rPr lang="en-CA" dirty="0" err="1"/>
              <a:t>culturelle</a:t>
            </a:r>
            <a:endParaRPr lang="en-CA" dirty="0"/>
          </a:p>
        </p:txBody>
      </p:sp>
      <p:sp>
        <p:nvSpPr>
          <p:cNvPr id="3" name="Content Placeholder 2">
            <a:extLst>
              <a:ext uri="{FF2B5EF4-FFF2-40B4-BE49-F238E27FC236}">
                <a16:creationId xmlns:a16="http://schemas.microsoft.com/office/drawing/2014/main" id="{34E8D82A-DD37-1545-A123-DE679A005468}"/>
              </a:ext>
            </a:extLst>
          </p:cNvPr>
          <p:cNvSpPr>
            <a:spLocks noGrp="1"/>
          </p:cNvSpPr>
          <p:nvPr>
            <p:ph idx="1"/>
          </p:nvPr>
        </p:nvSpPr>
        <p:spPr/>
        <p:txBody>
          <a:bodyPr>
            <a:normAutofit/>
          </a:bodyPr>
          <a:lstStyle/>
          <a:p>
            <a:r>
              <a:rPr lang="fr-FR" sz="2400" dirty="0"/>
              <a:t>Peur d'un manque de compréhension culturelle concernant les soins de fin de vie dans les organisations humanitaires</a:t>
            </a:r>
          </a:p>
          <a:p>
            <a:r>
              <a:rPr lang="fr-FR" sz="2400" dirty="0"/>
              <a:t>Les travailleurs humanitaires venant de l'extérieur de la communauté ont peu de chances d'avoir une compréhension approfondie des pratiques culturelles locales</a:t>
            </a:r>
          </a:p>
          <a:p>
            <a:r>
              <a:rPr lang="fr-FR" sz="2400" dirty="0"/>
              <a:t>Les soins palliatifs doivent-ils être laissés aux communautés locales et aux prestataires de soins locaux?</a:t>
            </a:r>
            <a:endParaRPr lang="en-CA" dirty="0"/>
          </a:p>
        </p:txBody>
      </p:sp>
    </p:spTree>
    <p:extLst>
      <p:ext uri="{BB962C8B-B14F-4D97-AF65-F5344CB8AC3E}">
        <p14:creationId xmlns:p14="http://schemas.microsoft.com/office/powerpoint/2010/main" val="1061950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01801F-73BE-DF40-BC1C-E271A703CC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51434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06"/>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DC1ACF-C41B-7E4E-B59A-5DF3DDEE9943}"/>
              </a:ext>
            </a:extLst>
          </p:cNvPr>
          <p:cNvSpPr>
            <a:spLocks noGrp="1"/>
          </p:cNvSpPr>
          <p:nvPr>
            <p:ph type="title"/>
          </p:nvPr>
        </p:nvSpPr>
        <p:spPr>
          <a:xfrm>
            <a:off x="392906" y="3987930"/>
            <a:ext cx="8408194" cy="558627"/>
          </a:xfrm>
        </p:spPr>
        <p:txBody>
          <a:bodyPr vert="horz" lIns="91440" tIns="45720" rIns="91440" bIns="45720" rtlCol="0" anchor="ctr">
            <a:normAutofit/>
          </a:bodyPr>
          <a:lstStyle/>
          <a:p>
            <a:pPr algn="ctr" defTabSz="914400"/>
            <a:r>
              <a:rPr lang="fr-FR" sz="2700" b="1" dirty="0">
                <a:solidFill>
                  <a:schemeClr val="tx1">
                    <a:lumMod val="85000"/>
                    <a:lumOff val="15000"/>
                  </a:schemeClr>
                </a:solidFill>
              </a:rPr>
              <a:t>La crise des réfugiés </a:t>
            </a:r>
            <a:r>
              <a:rPr lang="fr-FR" sz="2700" b="1" dirty="0" err="1">
                <a:solidFill>
                  <a:schemeClr val="tx1">
                    <a:lumMod val="85000"/>
                    <a:lumOff val="15000"/>
                  </a:schemeClr>
                </a:solidFill>
              </a:rPr>
              <a:t>Rohingya</a:t>
            </a:r>
            <a:r>
              <a:rPr lang="fr-FR" sz="2700" b="1" dirty="0">
                <a:solidFill>
                  <a:schemeClr val="tx1">
                    <a:lumMod val="85000"/>
                    <a:lumOff val="15000"/>
                  </a:schemeClr>
                </a:solidFill>
              </a:rPr>
              <a:t> à </a:t>
            </a:r>
            <a:r>
              <a:rPr lang="fr-FR" sz="2700" b="1" dirty="0" err="1">
                <a:solidFill>
                  <a:schemeClr val="tx1">
                    <a:lumMod val="85000"/>
                    <a:lumOff val="15000"/>
                  </a:schemeClr>
                </a:solidFill>
              </a:rPr>
              <a:t>Cox’s</a:t>
            </a:r>
            <a:r>
              <a:rPr lang="fr-FR" sz="2700" b="1" dirty="0">
                <a:solidFill>
                  <a:schemeClr val="tx1">
                    <a:lumMod val="85000"/>
                    <a:lumOff val="15000"/>
                  </a:schemeClr>
                </a:solidFill>
              </a:rPr>
              <a:t> Bazar, au Bangladesh</a:t>
            </a:r>
            <a:endParaRPr lang="en-US" sz="2700" b="1" dirty="0">
              <a:solidFill>
                <a:schemeClr val="tx1">
                  <a:lumMod val="85000"/>
                  <a:lumOff val="15000"/>
                </a:schemeClr>
              </a:solidFill>
            </a:endParaRP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091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Où</a:t>
            </a:r>
            <a:r>
              <a:rPr lang="en-US" dirty="0"/>
              <a:t> </a:t>
            </a:r>
            <a:r>
              <a:rPr lang="en-US" dirty="0" err="1"/>
              <a:t>est</a:t>
            </a:r>
            <a:r>
              <a:rPr lang="en-US" dirty="0"/>
              <a:t> le Bangladesh?</a:t>
            </a:r>
          </a:p>
        </p:txBody>
      </p:sp>
      <p:pic>
        <p:nvPicPr>
          <p:cNvPr id="7" name="Picture 6" descr="Canad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7691" y="1268016"/>
            <a:ext cx="6858000" cy="3018097"/>
          </a:xfrm>
          <a:prstGeom prst="rect">
            <a:avLst/>
          </a:prstGeom>
        </p:spPr>
      </p:pic>
      <p:sp>
        <p:nvSpPr>
          <p:cNvPr id="8" name="5-Point Star 7"/>
          <p:cNvSpPr/>
          <p:nvPr/>
        </p:nvSpPr>
        <p:spPr>
          <a:xfrm>
            <a:off x="6033972" y="2430142"/>
            <a:ext cx="193297" cy="129415"/>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sz="1350"/>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78792" y="977196"/>
            <a:ext cx="3148477" cy="3952606"/>
          </a:xfrm>
          <a:prstGeom prst="rect">
            <a:avLst/>
          </a:prstGeom>
        </p:spPr>
      </p:pic>
      <p:sp>
        <p:nvSpPr>
          <p:cNvPr id="9" name="5-Point Star 8"/>
          <p:cNvSpPr/>
          <p:nvPr/>
        </p:nvSpPr>
        <p:spPr>
          <a:xfrm>
            <a:off x="2885526" y="1931379"/>
            <a:ext cx="193297" cy="129415"/>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sz="1350"/>
          </a:p>
        </p:txBody>
      </p:sp>
    </p:spTree>
    <p:extLst>
      <p:ext uri="{BB962C8B-B14F-4D97-AF65-F5344CB8AC3E}">
        <p14:creationId xmlns:p14="http://schemas.microsoft.com/office/powerpoint/2010/main" val="231787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ff-page Connector 4">
            <a:extLst>
              <a:ext uri="{FF2B5EF4-FFF2-40B4-BE49-F238E27FC236}">
                <a16:creationId xmlns:a16="http://schemas.microsoft.com/office/drawing/2014/main" id="{2D1BE385-B9B8-5942-94AA-8C04EF3EB898}"/>
              </a:ext>
            </a:extLst>
          </p:cNvPr>
          <p:cNvSpPr/>
          <p:nvPr/>
        </p:nvSpPr>
        <p:spPr>
          <a:xfrm rot="16200000">
            <a:off x="734466" y="-110777"/>
            <a:ext cx="2645851" cy="3279913"/>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57A3F10-922D-46A1-8CEA-E99C125E3ABA}"/>
              </a:ext>
            </a:extLst>
          </p:cNvPr>
          <p:cNvSpPr txBox="1"/>
          <p:nvPr/>
        </p:nvSpPr>
        <p:spPr>
          <a:xfrm>
            <a:off x="756285" y="500089"/>
            <a:ext cx="2164180" cy="2230277"/>
          </a:xfrm>
          <a:prstGeom prst="rect">
            <a:avLst/>
          </a:prstGeom>
          <a:noFill/>
        </p:spPr>
        <p:txBody>
          <a:bodyPr vert="horz" lIns="91440" tIns="45720" rIns="91440" bIns="45720" rtlCol="0" anchor="ctr">
            <a:normAutofit lnSpcReduction="10000"/>
          </a:bodyPr>
          <a:lstStyle/>
          <a:p>
            <a:pPr algn="ctr" defTabSz="914400">
              <a:lnSpc>
                <a:spcPct val="90000"/>
              </a:lnSpc>
              <a:spcBef>
                <a:spcPct val="0"/>
              </a:spcBef>
              <a:spcAft>
                <a:spcPts val="600"/>
              </a:spcAft>
            </a:pPr>
            <a:r>
              <a:rPr lang="fr-FR" sz="2800" b="1" dirty="0">
                <a:solidFill>
                  <a:srgbClr val="FFFFFF"/>
                </a:solidFill>
                <a:latin typeface="+mj-lt"/>
                <a:ea typeface="+mj-ea"/>
                <a:cs typeface="+mj-cs"/>
              </a:rPr>
              <a:t>La crise des réfugiés </a:t>
            </a:r>
            <a:r>
              <a:rPr lang="fr-FR" sz="2800" b="1" dirty="0" err="1">
                <a:solidFill>
                  <a:srgbClr val="FFFFFF"/>
                </a:solidFill>
                <a:latin typeface="+mj-lt"/>
                <a:ea typeface="+mj-ea"/>
                <a:cs typeface="+mj-cs"/>
              </a:rPr>
              <a:t>Rohingya</a:t>
            </a:r>
            <a:r>
              <a:rPr lang="fr-FR" sz="2800" b="1" dirty="0">
                <a:solidFill>
                  <a:srgbClr val="FFFFFF"/>
                </a:solidFill>
                <a:latin typeface="+mj-lt"/>
                <a:ea typeface="+mj-ea"/>
                <a:cs typeface="+mj-cs"/>
              </a:rPr>
              <a:t> à </a:t>
            </a:r>
            <a:r>
              <a:rPr lang="fr-FR" sz="2800" b="1" dirty="0" err="1">
                <a:solidFill>
                  <a:srgbClr val="FFFFFF"/>
                </a:solidFill>
                <a:latin typeface="+mj-lt"/>
                <a:ea typeface="+mj-ea"/>
                <a:cs typeface="+mj-cs"/>
              </a:rPr>
              <a:t>Cox’s</a:t>
            </a:r>
            <a:r>
              <a:rPr lang="fr-FR" sz="2800" b="1" dirty="0">
                <a:solidFill>
                  <a:srgbClr val="FFFFFF"/>
                </a:solidFill>
                <a:latin typeface="+mj-lt"/>
                <a:ea typeface="+mj-ea"/>
                <a:cs typeface="+mj-cs"/>
              </a:rPr>
              <a:t> Bazar, au Bangladesh</a:t>
            </a:r>
          </a:p>
        </p:txBody>
      </p:sp>
      <p:sp>
        <p:nvSpPr>
          <p:cNvPr id="4" name="Rectangle 3">
            <a:extLst>
              <a:ext uri="{FF2B5EF4-FFF2-40B4-BE49-F238E27FC236}">
                <a16:creationId xmlns:a16="http://schemas.microsoft.com/office/drawing/2014/main" id="{6478A545-9FC4-4DAD-B6FE-1E6AD79F2DB9}"/>
              </a:ext>
            </a:extLst>
          </p:cNvPr>
          <p:cNvSpPr/>
          <p:nvPr/>
        </p:nvSpPr>
        <p:spPr>
          <a:xfrm>
            <a:off x="2499360" y="4049103"/>
            <a:ext cx="6489657" cy="510909"/>
          </a:xfrm>
          <a:prstGeom prst="rect">
            <a:avLst/>
          </a:prstGeom>
        </p:spPr>
        <p:txBody>
          <a:bodyPr wrap="square">
            <a:spAutoFit/>
          </a:bodyPr>
          <a:lstStyle/>
          <a:p>
            <a:pPr>
              <a:lnSpc>
                <a:spcPct val="107000"/>
              </a:lnSpc>
              <a:spcAft>
                <a:spcPts val="800"/>
              </a:spcAft>
            </a:pPr>
            <a:r>
              <a:rPr lang="fr-FR" sz="1300" i="1" dirty="0">
                <a:latin typeface="Calibri" panose="020F0502020204030204" pitchFamily="34" charset="0"/>
                <a:ea typeface="Calibri" panose="020F0502020204030204" pitchFamily="34" charset="0"/>
                <a:cs typeface="Times New Roman" panose="02020603050405020304" pitchFamily="18" charset="0"/>
              </a:rPr>
              <a:t>Rapport de situation du groupe de coordination intersectoriel (GCSI): crise des réfugiés </a:t>
            </a:r>
            <a:r>
              <a:rPr lang="fr-FR" sz="1300" i="1" dirty="0" err="1">
                <a:latin typeface="Calibri" panose="020F0502020204030204" pitchFamily="34" charset="0"/>
                <a:ea typeface="Calibri" panose="020F0502020204030204" pitchFamily="34" charset="0"/>
                <a:cs typeface="Times New Roman" panose="02020603050405020304" pitchFamily="18" charset="0"/>
              </a:rPr>
              <a:t>rohingyas</a:t>
            </a:r>
            <a:r>
              <a:rPr lang="fr-FR" sz="1300" i="1" dirty="0">
                <a:latin typeface="Calibri" panose="020F0502020204030204" pitchFamily="34" charset="0"/>
                <a:ea typeface="Calibri" panose="020F0502020204030204" pitchFamily="34" charset="0"/>
                <a:cs typeface="Times New Roman" panose="02020603050405020304" pitchFamily="18" charset="0"/>
              </a:rPr>
              <a:t>, 5 septembre 2018</a:t>
            </a:r>
            <a:endParaRPr lang="en-US" sz="13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32AA2BF8-8AB2-3048-8102-C504669B39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6640" y="89488"/>
            <a:ext cx="4947780" cy="2879384"/>
          </a:xfrm>
          <a:prstGeom prst="rect">
            <a:avLst/>
          </a:prstGeom>
        </p:spPr>
      </p:pic>
      <p:sp>
        <p:nvSpPr>
          <p:cNvPr id="8" name="TextBox 7">
            <a:extLst>
              <a:ext uri="{FF2B5EF4-FFF2-40B4-BE49-F238E27FC236}">
                <a16:creationId xmlns:a16="http://schemas.microsoft.com/office/drawing/2014/main" id="{A6826E6E-6EC5-494C-8FC2-D04ED97603F5}"/>
              </a:ext>
            </a:extLst>
          </p:cNvPr>
          <p:cNvSpPr txBox="1"/>
          <p:nvPr/>
        </p:nvSpPr>
        <p:spPr>
          <a:xfrm>
            <a:off x="2198452" y="2968871"/>
            <a:ext cx="6233322" cy="461665"/>
          </a:xfrm>
          <a:prstGeom prst="rect">
            <a:avLst/>
          </a:prstGeom>
          <a:noFill/>
        </p:spPr>
        <p:txBody>
          <a:bodyPr wrap="square" rtlCol="0">
            <a:spAutoFit/>
          </a:bodyPr>
          <a:lstStyle/>
          <a:p>
            <a:pPr marL="285750" indent="-285750">
              <a:buFont typeface="Arial" panose="020B0604020202020204" pitchFamily="34" charset="0"/>
              <a:buChar char="•"/>
            </a:pPr>
            <a:r>
              <a:rPr lang="fr-FR" sz="2400" dirty="0"/>
              <a:t>60% des réfugiés sont des enfants (0-15 ans)</a:t>
            </a:r>
            <a:endParaRPr lang="en-US" sz="2400" dirty="0"/>
          </a:p>
        </p:txBody>
      </p:sp>
    </p:spTree>
    <p:extLst>
      <p:ext uri="{BB962C8B-B14F-4D97-AF65-F5344CB8AC3E}">
        <p14:creationId xmlns:p14="http://schemas.microsoft.com/office/powerpoint/2010/main" val="2851739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503F6A-AB68-E641-9816-5A064C4CD8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2993" y="273844"/>
            <a:ext cx="3865903" cy="4068950"/>
          </a:xfrm>
          <a:prstGeom prst="rect">
            <a:avLst/>
          </a:prstGeom>
        </p:spPr>
      </p:pic>
      <p:pic>
        <p:nvPicPr>
          <p:cNvPr id="7" name="Content Placeholder 6">
            <a:extLst>
              <a:ext uri="{FF2B5EF4-FFF2-40B4-BE49-F238E27FC236}">
                <a16:creationId xmlns:a16="http://schemas.microsoft.com/office/drawing/2014/main" id="{41A17045-8C01-C442-8D4D-1130F8095073}"/>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4730157" y="273844"/>
            <a:ext cx="3931533" cy="4072295"/>
          </a:xfrm>
        </p:spPr>
      </p:pic>
      <p:sp>
        <p:nvSpPr>
          <p:cNvPr id="5" name="TextBox 4">
            <a:extLst>
              <a:ext uri="{FF2B5EF4-FFF2-40B4-BE49-F238E27FC236}">
                <a16:creationId xmlns:a16="http://schemas.microsoft.com/office/drawing/2014/main" id="{BCA2AE32-745A-174C-894C-6A49C84A8145}"/>
              </a:ext>
            </a:extLst>
          </p:cNvPr>
          <p:cNvSpPr txBox="1"/>
          <p:nvPr/>
        </p:nvSpPr>
        <p:spPr>
          <a:xfrm>
            <a:off x="410704" y="218004"/>
            <a:ext cx="1658125" cy="369332"/>
          </a:xfrm>
          <a:prstGeom prst="rect">
            <a:avLst/>
          </a:prstGeom>
          <a:solidFill>
            <a:schemeClr val="bg1"/>
          </a:solidFill>
        </p:spPr>
        <p:txBody>
          <a:bodyPr wrap="square" rtlCol="0">
            <a:spAutoFit/>
          </a:bodyPr>
          <a:lstStyle/>
          <a:p>
            <a:r>
              <a:rPr lang="en-US" dirty="0" err="1"/>
              <a:t>Juillet</a:t>
            </a:r>
            <a:r>
              <a:rPr lang="en-US" dirty="0"/>
              <a:t> 2017</a:t>
            </a:r>
          </a:p>
        </p:txBody>
      </p:sp>
      <p:sp>
        <p:nvSpPr>
          <p:cNvPr id="8" name="TextBox 7">
            <a:extLst>
              <a:ext uri="{FF2B5EF4-FFF2-40B4-BE49-F238E27FC236}">
                <a16:creationId xmlns:a16="http://schemas.microsoft.com/office/drawing/2014/main" id="{A3C71683-5B23-D04C-9F00-F04C085226F2}"/>
              </a:ext>
            </a:extLst>
          </p:cNvPr>
          <p:cNvSpPr txBox="1"/>
          <p:nvPr/>
        </p:nvSpPr>
        <p:spPr>
          <a:xfrm>
            <a:off x="4730156" y="218004"/>
            <a:ext cx="1965767" cy="369332"/>
          </a:xfrm>
          <a:prstGeom prst="rect">
            <a:avLst/>
          </a:prstGeom>
          <a:solidFill>
            <a:schemeClr val="bg1"/>
          </a:solidFill>
        </p:spPr>
        <p:txBody>
          <a:bodyPr wrap="square" rtlCol="0">
            <a:spAutoFit/>
          </a:bodyPr>
          <a:lstStyle/>
          <a:p>
            <a:r>
              <a:rPr lang="en-US" dirty="0" err="1"/>
              <a:t>Novembre</a:t>
            </a:r>
            <a:r>
              <a:rPr lang="en-US" dirty="0"/>
              <a:t> 2017</a:t>
            </a:r>
          </a:p>
        </p:txBody>
      </p:sp>
    </p:spTree>
    <p:extLst>
      <p:ext uri="{BB962C8B-B14F-4D97-AF65-F5344CB8AC3E}">
        <p14:creationId xmlns:p14="http://schemas.microsoft.com/office/powerpoint/2010/main" val="779801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6B6D0-65D5-4210-BF35-E1B098F7A8CF}"/>
              </a:ext>
            </a:extLst>
          </p:cNvPr>
          <p:cNvSpPr>
            <a:spLocks noGrp="1"/>
          </p:cNvSpPr>
          <p:nvPr>
            <p:ph type="title"/>
          </p:nvPr>
        </p:nvSpPr>
        <p:spPr>
          <a:xfrm>
            <a:off x="647193" y="347802"/>
            <a:ext cx="8253675" cy="1109585"/>
          </a:xfrm>
        </p:spPr>
        <p:txBody>
          <a:bodyPr>
            <a:normAutofit/>
          </a:bodyPr>
          <a:lstStyle/>
          <a:p>
            <a:r>
              <a:rPr lang="fr-FR" sz="2400" b="1" dirty="0"/>
              <a:t>«La crise humanitaire provoquée par l’escalade de la violence dans l’État de </a:t>
            </a:r>
            <a:r>
              <a:rPr lang="fr-FR" sz="2400" b="1" dirty="0" err="1"/>
              <a:t>Rakhine</a:t>
            </a:r>
            <a:r>
              <a:rPr lang="fr-FR" sz="2400" b="1" dirty="0"/>
              <a:t> au Myanmar cause des souffrances catastrophiques.»</a:t>
            </a:r>
          </a:p>
        </p:txBody>
      </p:sp>
      <p:sp>
        <p:nvSpPr>
          <p:cNvPr id="3" name="Content Placeholder 2">
            <a:extLst>
              <a:ext uri="{FF2B5EF4-FFF2-40B4-BE49-F238E27FC236}">
                <a16:creationId xmlns:a16="http://schemas.microsoft.com/office/drawing/2014/main" id="{072A2A2A-8384-4E29-91D2-925E1855BE0A}"/>
              </a:ext>
            </a:extLst>
          </p:cNvPr>
          <p:cNvSpPr>
            <a:spLocks noGrp="1"/>
          </p:cNvSpPr>
          <p:nvPr>
            <p:ph idx="1"/>
          </p:nvPr>
        </p:nvSpPr>
        <p:spPr>
          <a:xfrm>
            <a:off x="521131" y="1793205"/>
            <a:ext cx="5313981" cy="3020899"/>
          </a:xfrm>
        </p:spPr>
        <p:txBody>
          <a:bodyPr/>
          <a:lstStyle/>
          <a:p>
            <a:pPr>
              <a:buFont typeface="Wingdings" panose="05000000000000000000" pitchFamily="2" charset="2"/>
              <a:buChar char="§"/>
            </a:pPr>
            <a:r>
              <a:rPr lang="fr-FR" sz="1800" dirty="0"/>
              <a:t>Problèmes de santé et de nutrition</a:t>
            </a:r>
          </a:p>
          <a:p>
            <a:pPr>
              <a:buFont typeface="Wingdings" panose="05000000000000000000" pitchFamily="2" charset="2"/>
              <a:buChar char="§"/>
            </a:pPr>
            <a:r>
              <a:rPr lang="fr-FR" sz="1800" dirty="0"/>
              <a:t>Problèmes pour la sécurité des femmes et des enfants</a:t>
            </a:r>
          </a:p>
          <a:p>
            <a:pPr>
              <a:buFont typeface="Wingdings" panose="05000000000000000000" pitchFamily="2" charset="2"/>
              <a:buChar char="§"/>
            </a:pPr>
            <a:r>
              <a:rPr lang="fr-FR" sz="1800" dirty="0"/>
              <a:t>Géographie du camp peu favorable et inaccessibilité</a:t>
            </a:r>
          </a:p>
          <a:p>
            <a:pPr>
              <a:buFont typeface="Wingdings" panose="05000000000000000000" pitchFamily="2" charset="2"/>
              <a:buChar char="§"/>
            </a:pPr>
            <a:r>
              <a:rPr lang="fr-FR" sz="1800" dirty="0"/>
              <a:t>Abris et logements inadéquats</a:t>
            </a:r>
          </a:p>
          <a:p>
            <a:pPr>
              <a:buFont typeface="Wingdings" panose="05000000000000000000" pitchFamily="2" charset="2"/>
              <a:buChar char="§"/>
            </a:pPr>
            <a:r>
              <a:rPr lang="fr-FR" sz="1800" dirty="0"/>
              <a:t>Risque de phénomènes météorologiques extrêmes</a:t>
            </a:r>
            <a:endParaRPr lang="en-US" dirty="0"/>
          </a:p>
        </p:txBody>
      </p:sp>
      <p:sp>
        <p:nvSpPr>
          <p:cNvPr id="6" name="TextBox 5">
            <a:extLst>
              <a:ext uri="{FF2B5EF4-FFF2-40B4-BE49-F238E27FC236}">
                <a16:creationId xmlns:a16="http://schemas.microsoft.com/office/drawing/2014/main" id="{C8706440-B536-476C-90FF-331DCCCFB91E}"/>
              </a:ext>
            </a:extLst>
          </p:cNvPr>
          <p:cNvSpPr txBox="1"/>
          <p:nvPr/>
        </p:nvSpPr>
        <p:spPr>
          <a:xfrm>
            <a:off x="3863037" y="1162680"/>
            <a:ext cx="5432156" cy="292388"/>
          </a:xfrm>
          <a:prstGeom prst="rect">
            <a:avLst/>
          </a:prstGeom>
          <a:noFill/>
        </p:spPr>
        <p:txBody>
          <a:bodyPr wrap="square" rtlCol="0">
            <a:spAutoFit/>
          </a:bodyPr>
          <a:lstStyle/>
          <a:p>
            <a:r>
              <a:rPr lang="fr-FR" sz="1300" i="1" dirty="0"/>
              <a:t>Bureau des Nations Unies pour la coordination des affaires humanitaires</a:t>
            </a:r>
          </a:p>
        </p:txBody>
      </p:sp>
      <p:pic>
        <p:nvPicPr>
          <p:cNvPr id="8" name="Picture 7" descr="A group of people walking in the rain holding an umbrella&#10;&#10;Description generated with very high confidence">
            <a:extLst>
              <a:ext uri="{FF2B5EF4-FFF2-40B4-BE49-F238E27FC236}">
                <a16:creationId xmlns:a16="http://schemas.microsoft.com/office/drawing/2014/main" id="{2D51C226-A158-4CFC-94A5-37B9503F8A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59831" y="1793205"/>
            <a:ext cx="3141038" cy="2355778"/>
          </a:xfrm>
          <a:prstGeom prst="rect">
            <a:avLst/>
          </a:prstGeom>
        </p:spPr>
      </p:pic>
    </p:spTree>
    <p:extLst>
      <p:ext uri="{BB962C8B-B14F-4D97-AF65-F5344CB8AC3E}">
        <p14:creationId xmlns:p14="http://schemas.microsoft.com/office/powerpoint/2010/main" val="254798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899462-FC16-43B0-966B-FCA2634507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90721" y="358674"/>
            <a:ext cx="5275591" cy="4439004"/>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1C35CB-D166-234D-97AF-F4F728DDA9DB}"/>
              </a:ext>
            </a:extLst>
          </p:cNvPr>
          <p:cNvSpPr>
            <a:spLocks noGrp="1"/>
          </p:cNvSpPr>
          <p:nvPr>
            <p:ph type="title"/>
          </p:nvPr>
        </p:nvSpPr>
        <p:spPr>
          <a:xfrm>
            <a:off x="3973321" y="790283"/>
            <a:ext cx="4229246" cy="1068334"/>
          </a:xfrm>
        </p:spPr>
        <p:txBody>
          <a:bodyPr>
            <a:normAutofit/>
          </a:bodyPr>
          <a:lstStyle/>
          <a:p>
            <a:r>
              <a:rPr lang="en-US" dirty="0" err="1">
                <a:solidFill>
                  <a:srgbClr val="FFFFFF"/>
                </a:solidFill>
              </a:rPr>
              <a:t>Objectifs</a:t>
            </a:r>
            <a:endParaRPr lang="en-US" dirty="0">
              <a:solidFill>
                <a:srgbClr val="FFFFFF"/>
              </a:solidFill>
            </a:endParaRPr>
          </a:p>
        </p:txBody>
      </p:sp>
      <p:cxnSp>
        <p:nvCxnSpPr>
          <p:cNvPr id="13" name="Straight Connector 12">
            <a:extLst>
              <a:ext uri="{FF2B5EF4-FFF2-40B4-BE49-F238E27FC236}">
                <a16:creationId xmlns:a16="http://schemas.microsoft.com/office/drawing/2014/main" id="{AAFEA932-2DF1-410C-A00A-7A1E7DBF751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2573" y="1979267"/>
            <a:ext cx="342183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child, outdoor, little, ground&#10;&#10;Description generated with high confidence">
            <a:extLst>
              <a:ext uri="{FF2B5EF4-FFF2-40B4-BE49-F238E27FC236}">
                <a16:creationId xmlns:a16="http://schemas.microsoft.com/office/drawing/2014/main" id="{AD88A8F6-333F-C54A-8F39-3A459F2195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8550" y="581183"/>
            <a:ext cx="2298426" cy="1996993"/>
          </a:xfrm>
          <a:prstGeom prst="rect">
            <a:avLst/>
          </a:prstGeom>
        </p:spPr>
      </p:pic>
      <p:sp>
        <p:nvSpPr>
          <p:cNvPr id="3" name="Content Placeholder 2">
            <a:extLst>
              <a:ext uri="{FF2B5EF4-FFF2-40B4-BE49-F238E27FC236}">
                <a16:creationId xmlns:a16="http://schemas.microsoft.com/office/drawing/2014/main" id="{8E31B149-EF44-AC49-96B4-336A7ED653BB}"/>
              </a:ext>
            </a:extLst>
          </p:cNvPr>
          <p:cNvSpPr>
            <a:spLocks noGrp="1"/>
          </p:cNvSpPr>
          <p:nvPr>
            <p:ph idx="1"/>
          </p:nvPr>
        </p:nvSpPr>
        <p:spPr>
          <a:xfrm>
            <a:off x="3657600" y="2099916"/>
            <a:ext cx="5029199" cy="2240658"/>
          </a:xfrm>
        </p:spPr>
        <p:txBody>
          <a:bodyPr anchor="t">
            <a:normAutofit fontScale="85000" lnSpcReduction="20000"/>
          </a:bodyPr>
          <a:lstStyle/>
          <a:p>
            <a:pPr marL="342900" indent="-342900">
              <a:buFont typeface="+mj-lt"/>
              <a:buAutoNum type="arabicPeriod"/>
            </a:pPr>
            <a:r>
              <a:rPr lang="fr-CA" sz="2400" dirty="0">
                <a:solidFill>
                  <a:srgbClr val="FFFFFF"/>
                </a:solidFill>
              </a:rPr>
              <a:t>Comprendre pourquoi l’accès aux soins palliatifs est primordial en contexte humanitaire</a:t>
            </a:r>
          </a:p>
          <a:p>
            <a:pPr marL="342900" indent="-342900">
              <a:buFont typeface="+mj-lt"/>
              <a:buAutoNum type="arabicPeriod"/>
            </a:pPr>
            <a:r>
              <a:rPr lang="fr-CA" sz="2400" dirty="0">
                <a:solidFill>
                  <a:srgbClr val="FFFFFF"/>
                </a:solidFill>
              </a:rPr>
              <a:t>Discuter du rôle des programmes communautaires dans la prise en charge des enfants atteints de maladies chroniques</a:t>
            </a:r>
          </a:p>
          <a:p>
            <a:pPr marL="342900" indent="-342900">
              <a:buFont typeface="+mj-lt"/>
              <a:buAutoNum type="arabicPeriod"/>
            </a:pPr>
            <a:r>
              <a:rPr lang="fr-CA" sz="2400" dirty="0">
                <a:solidFill>
                  <a:srgbClr val="FFFFFF"/>
                </a:solidFill>
              </a:rPr>
              <a:t>Explorer notre rôle dans la défense des besoins des enfants dans ces situations</a:t>
            </a:r>
            <a:endParaRPr lang="fr-CA" sz="1400" dirty="0">
              <a:solidFill>
                <a:srgbClr val="FFFFFF"/>
              </a:solidFill>
            </a:endParaRPr>
          </a:p>
        </p:txBody>
      </p:sp>
    </p:spTree>
    <p:extLst>
      <p:ext uri="{BB962C8B-B14F-4D97-AF65-F5344CB8AC3E}">
        <p14:creationId xmlns:p14="http://schemas.microsoft.com/office/powerpoint/2010/main" val="1588912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F2FF1-715B-7F45-A62C-D903C495F66C}"/>
              </a:ext>
            </a:extLst>
          </p:cNvPr>
          <p:cNvSpPr>
            <a:spLocks noGrp="1"/>
          </p:cNvSpPr>
          <p:nvPr>
            <p:ph type="title"/>
          </p:nvPr>
        </p:nvSpPr>
        <p:spPr>
          <a:xfrm>
            <a:off x="4781986" y="298441"/>
            <a:ext cx="4362014" cy="1693990"/>
          </a:xfrm>
        </p:spPr>
        <p:txBody>
          <a:bodyPr vert="horz" lIns="91440" tIns="45720" rIns="91440" bIns="45720" rtlCol="0" anchor="t">
            <a:noAutofit/>
          </a:bodyPr>
          <a:lstStyle/>
          <a:p>
            <a:pPr defTabSz="914400"/>
            <a:r>
              <a:rPr lang="fr-FR" sz="2700" b="1" dirty="0"/>
              <a:t>Et les soins aux enfants souffrant d’une maladie chronique? Une crise négligée</a:t>
            </a:r>
            <a:r>
              <a:rPr lang="en-US" sz="2700" b="1" dirty="0"/>
              <a:t/>
            </a:r>
            <a:br>
              <a:rPr lang="en-US" sz="2700" b="1" dirty="0"/>
            </a:br>
            <a:endParaRPr lang="en-US" sz="2700" b="1" dirty="0"/>
          </a:p>
        </p:txBody>
      </p:sp>
      <p:sp>
        <p:nvSpPr>
          <p:cNvPr id="10" name="Freeform: Shape 9">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51435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 dog, indoor&#10;&#10;Description generated with very high confidence">
            <a:extLst>
              <a:ext uri="{FF2B5EF4-FFF2-40B4-BE49-F238E27FC236}">
                <a16:creationId xmlns:a16="http://schemas.microsoft.com/office/drawing/2014/main" id="{FC86BDB0-0340-4584-ADB1-EB92B97ADF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4518095" cy="51434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TextBox 2">
            <a:extLst>
              <a:ext uri="{FF2B5EF4-FFF2-40B4-BE49-F238E27FC236}">
                <a16:creationId xmlns:a16="http://schemas.microsoft.com/office/drawing/2014/main" id="{40F8BE9D-A688-0340-B786-ED63C301DCC7}"/>
              </a:ext>
            </a:extLst>
          </p:cNvPr>
          <p:cNvSpPr txBox="1"/>
          <p:nvPr/>
        </p:nvSpPr>
        <p:spPr>
          <a:xfrm>
            <a:off x="4518115" y="1597795"/>
            <a:ext cx="4431332" cy="3046988"/>
          </a:xfrm>
          <a:prstGeom prst="rect">
            <a:avLst/>
          </a:prstGeom>
          <a:noFill/>
        </p:spPr>
        <p:txBody>
          <a:bodyPr wrap="square" rtlCol="0">
            <a:spAutoFit/>
          </a:bodyPr>
          <a:lstStyle/>
          <a:p>
            <a:pPr marL="285750" indent="-285750">
              <a:buFont typeface="Arial" panose="020B0604020202020204" pitchFamily="34" charset="0"/>
              <a:buChar char="•"/>
            </a:pPr>
            <a:r>
              <a:rPr lang="fr-FR" sz="2400" dirty="0"/>
              <a:t>VIH / SIDA</a:t>
            </a:r>
          </a:p>
          <a:p>
            <a:pPr marL="285750" indent="-285750">
              <a:buFont typeface="Arial" panose="020B0604020202020204" pitchFamily="34" charset="0"/>
              <a:buChar char="•"/>
            </a:pPr>
            <a:r>
              <a:rPr lang="fr-FR" sz="2400" dirty="0"/>
              <a:t>Cancer</a:t>
            </a:r>
          </a:p>
          <a:p>
            <a:pPr marL="285750" indent="-285750">
              <a:buFont typeface="Arial" panose="020B0604020202020204" pitchFamily="34" charset="0"/>
              <a:buChar char="•"/>
            </a:pPr>
            <a:r>
              <a:rPr lang="fr-FR" sz="2400" dirty="0"/>
              <a:t>Blessures non traitables liées à la violence</a:t>
            </a:r>
          </a:p>
          <a:p>
            <a:pPr marL="285750" indent="-285750">
              <a:buFont typeface="Arial" panose="020B0604020202020204" pitchFamily="34" charset="0"/>
              <a:buChar char="•"/>
            </a:pPr>
            <a:r>
              <a:rPr lang="fr-FR" sz="2400" dirty="0"/>
              <a:t>Grande prématurité</a:t>
            </a:r>
          </a:p>
          <a:p>
            <a:pPr marL="285750" indent="-285750">
              <a:buFont typeface="Arial" panose="020B0604020202020204" pitchFamily="34" charset="0"/>
              <a:buChar char="•"/>
            </a:pPr>
            <a:r>
              <a:rPr lang="fr-FR" sz="2400" dirty="0"/>
              <a:t>Conditions congénitales ou génétiques</a:t>
            </a:r>
          </a:p>
          <a:p>
            <a:pPr marL="285750" indent="-285750">
              <a:buFont typeface="Arial" panose="020B0604020202020204" pitchFamily="34" charset="0"/>
              <a:buChar char="•"/>
            </a:pPr>
            <a:r>
              <a:rPr lang="fr-FR" sz="2400" dirty="0"/>
              <a:t>Malnutrition sévère</a:t>
            </a:r>
            <a:endParaRPr lang="en-US" sz="2400" dirty="0"/>
          </a:p>
        </p:txBody>
      </p:sp>
    </p:spTree>
    <p:extLst>
      <p:ext uri="{BB962C8B-B14F-4D97-AF65-F5344CB8AC3E}">
        <p14:creationId xmlns:p14="http://schemas.microsoft.com/office/powerpoint/2010/main" val="21851523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39D7C-6584-A64C-85CD-60AF194A1E8E}"/>
              </a:ext>
            </a:extLst>
          </p:cNvPr>
          <p:cNvSpPr>
            <a:spLocks noGrp="1"/>
          </p:cNvSpPr>
          <p:nvPr>
            <p:ph type="title"/>
          </p:nvPr>
        </p:nvSpPr>
        <p:spPr/>
        <p:txBody>
          <a:bodyPr>
            <a:normAutofit fontScale="90000"/>
          </a:bodyPr>
          <a:lstStyle/>
          <a:p>
            <a:r>
              <a:rPr lang="fr-FR" dirty="0"/>
              <a:t>Les limitations de ressources augmentent la portée des patients nécessitant un traitement non curatif</a:t>
            </a:r>
            <a:endParaRPr lang="en-US" dirty="0"/>
          </a:p>
        </p:txBody>
      </p:sp>
      <p:sp>
        <p:nvSpPr>
          <p:cNvPr id="3" name="Content Placeholder 2">
            <a:extLst>
              <a:ext uri="{FF2B5EF4-FFF2-40B4-BE49-F238E27FC236}">
                <a16:creationId xmlns:a16="http://schemas.microsoft.com/office/drawing/2014/main" id="{EED70507-48C8-F941-9F9E-633B18573090}"/>
              </a:ext>
            </a:extLst>
          </p:cNvPr>
          <p:cNvSpPr>
            <a:spLocks noGrp="1"/>
          </p:cNvSpPr>
          <p:nvPr>
            <p:ph idx="1"/>
          </p:nvPr>
        </p:nvSpPr>
        <p:spPr>
          <a:xfrm>
            <a:off x="628650" y="1495678"/>
            <a:ext cx="7886700" cy="3263504"/>
          </a:xfrm>
        </p:spPr>
        <p:txBody>
          <a:bodyPr/>
          <a:lstStyle/>
          <a:p>
            <a:r>
              <a:rPr lang="fr-FR" dirty="0"/>
              <a:t>Il existe de nombreuses conditions pouvant bénéficier d'un traitement curatif dans les pays à revenu élevé</a:t>
            </a:r>
          </a:p>
          <a:p>
            <a:r>
              <a:rPr lang="fr-FR" dirty="0"/>
              <a:t>Mais pendant une crise humanitaire, les options de traitement peuvent être limitées et les soins peuvent être réorientés vers des soins de confort</a:t>
            </a:r>
          </a:p>
          <a:p>
            <a:r>
              <a:rPr lang="fr-FR" dirty="0"/>
              <a:t>Ces soins peuvent être appelés soins palliatifs, complexes, de confort ou chroniques</a:t>
            </a:r>
            <a:endParaRPr lang="en-US" dirty="0"/>
          </a:p>
        </p:txBody>
      </p:sp>
    </p:spTree>
    <p:extLst>
      <p:ext uri="{BB962C8B-B14F-4D97-AF65-F5344CB8AC3E}">
        <p14:creationId xmlns:p14="http://schemas.microsoft.com/office/powerpoint/2010/main" val="2020904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F2FF1-715B-7F45-A62C-D903C495F66C}"/>
              </a:ext>
            </a:extLst>
          </p:cNvPr>
          <p:cNvSpPr>
            <a:spLocks noGrp="1"/>
          </p:cNvSpPr>
          <p:nvPr>
            <p:ph type="title"/>
          </p:nvPr>
        </p:nvSpPr>
        <p:spPr/>
        <p:txBody>
          <a:bodyPr>
            <a:normAutofit/>
          </a:bodyPr>
          <a:lstStyle/>
          <a:p>
            <a:r>
              <a:rPr lang="en-US" dirty="0"/>
              <a:t>Les maladies non </a:t>
            </a:r>
            <a:r>
              <a:rPr lang="en-US" dirty="0" err="1"/>
              <a:t>transmissibles</a:t>
            </a:r>
            <a:endParaRPr lang="en-US" dirty="0"/>
          </a:p>
        </p:txBody>
      </p:sp>
      <p:sp>
        <p:nvSpPr>
          <p:cNvPr id="3" name="Content Placeholder 2">
            <a:extLst>
              <a:ext uri="{FF2B5EF4-FFF2-40B4-BE49-F238E27FC236}">
                <a16:creationId xmlns:a16="http://schemas.microsoft.com/office/drawing/2014/main" id="{65482BAE-53F6-5A4B-A688-8A0FFA1F62F7}"/>
              </a:ext>
            </a:extLst>
          </p:cNvPr>
          <p:cNvSpPr>
            <a:spLocks noGrp="1"/>
          </p:cNvSpPr>
          <p:nvPr>
            <p:ph idx="1"/>
          </p:nvPr>
        </p:nvSpPr>
        <p:spPr/>
        <p:txBody>
          <a:bodyPr>
            <a:normAutofit/>
          </a:bodyPr>
          <a:lstStyle/>
          <a:p>
            <a:r>
              <a:rPr lang="fr-FR" dirty="0"/>
              <a:t>Les travailleurs mourants ou gravement malades sont souvent laissés sans surveillance ou soignés par des travailleurs de la santé qui ne savent pas comment les aider</a:t>
            </a:r>
          </a:p>
          <a:p>
            <a:r>
              <a:rPr lang="fr-FR" dirty="0"/>
              <a:t>Les médicaments et les traitements pour les maladies chroniques sont souvent non disponibles ou imprévus lors de situations de crise humanitaire</a:t>
            </a:r>
          </a:p>
          <a:p>
            <a:pPr lvl="1"/>
            <a:r>
              <a:rPr lang="fr-FR" dirty="0"/>
              <a:t>Surtout, un manque d’analgésiques comme les opioïdes</a:t>
            </a:r>
            <a:endParaRPr lang="en-US" dirty="0"/>
          </a:p>
        </p:txBody>
      </p:sp>
    </p:spTree>
    <p:extLst>
      <p:ext uri="{BB962C8B-B14F-4D97-AF65-F5344CB8AC3E}">
        <p14:creationId xmlns:p14="http://schemas.microsoft.com/office/powerpoint/2010/main" val="2672040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0B02A-7EF0-7246-A8B0-52D68DE27A92}"/>
              </a:ext>
            </a:extLst>
          </p:cNvPr>
          <p:cNvSpPr>
            <a:spLocks noGrp="1"/>
          </p:cNvSpPr>
          <p:nvPr>
            <p:ph type="title"/>
          </p:nvPr>
        </p:nvSpPr>
        <p:spPr>
          <a:xfrm>
            <a:off x="409763" y="325157"/>
            <a:ext cx="2681780" cy="3390499"/>
          </a:xfrm>
        </p:spPr>
        <p:txBody>
          <a:bodyPr vert="horz" lIns="91440" tIns="45720" rIns="91440" bIns="45720" rtlCol="0" anchor="b">
            <a:normAutofit fontScale="90000"/>
          </a:bodyPr>
          <a:lstStyle/>
          <a:p>
            <a:pPr algn="ctr" defTabSz="914400"/>
            <a:r>
              <a:rPr lang="fr-FR" sz="4100" dirty="0"/>
              <a:t>Défi: Le manque de données sur la situation actuelle</a:t>
            </a:r>
          </a:p>
        </p:txBody>
      </p:sp>
      <p:pic>
        <p:nvPicPr>
          <p:cNvPr id="7" name="Picture 6">
            <a:extLst>
              <a:ext uri="{FF2B5EF4-FFF2-40B4-BE49-F238E27FC236}">
                <a16:creationId xmlns:a16="http://schemas.microsoft.com/office/drawing/2014/main" id="{3ED9D3BE-9364-D34E-BCCF-3C9BB899301C}"/>
              </a:ext>
            </a:extLst>
          </p:cNvPr>
          <p:cNvPicPr>
            <a:picLocks noChangeAspect="1"/>
          </p:cNvPicPr>
          <p:nvPr/>
        </p:nvPicPr>
        <p:blipFill rotWithShape="1">
          <a:blip r:embed="rId3"/>
          <a:srcRect l="22987" r="14516"/>
          <a:stretch/>
        </p:blipFill>
        <p:spPr>
          <a:xfrm>
            <a:off x="3468915" y="0"/>
            <a:ext cx="5675085" cy="5105400"/>
          </a:xfrm>
          <a:prstGeom prst="rect">
            <a:avLst/>
          </a:prstGeom>
        </p:spPr>
      </p:pic>
    </p:spTree>
    <p:extLst>
      <p:ext uri="{BB962C8B-B14F-4D97-AF65-F5344CB8AC3E}">
        <p14:creationId xmlns:p14="http://schemas.microsoft.com/office/powerpoint/2010/main" val="2876967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F0693-FFD8-7C42-8A59-9F79024E8793}"/>
              </a:ext>
            </a:extLst>
          </p:cNvPr>
          <p:cNvSpPr>
            <a:spLocks noGrp="1"/>
          </p:cNvSpPr>
          <p:nvPr>
            <p:ph type="title"/>
          </p:nvPr>
        </p:nvSpPr>
        <p:spPr>
          <a:xfrm>
            <a:off x="409194" y="431530"/>
            <a:ext cx="7886700" cy="994172"/>
          </a:xfrm>
        </p:spPr>
        <p:txBody>
          <a:bodyPr>
            <a:normAutofit/>
          </a:bodyPr>
          <a:lstStyle/>
          <a:p>
            <a:r>
              <a:rPr lang="en-US" sz="2800" b="1" dirty="0" err="1">
                <a:latin typeface="+mn-lt"/>
              </a:rPr>
              <a:t>Analyse</a:t>
            </a:r>
            <a:r>
              <a:rPr lang="en-US" sz="2800" b="1" dirty="0">
                <a:latin typeface="+mn-lt"/>
              </a:rPr>
              <a:t> de terrain </a:t>
            </a:r>
            <a:r>
              <a:rPr lang="en-US" sz="2800" b="1" dirty="0" err="1">
                <a:latin typeface="+mn-lt"/>
              </a:rPr>
              <a:t>rapide</a:t>
            </a:r>
            <a:endParaRPr lang="en-US" b="1" dirty="0">
              <a:latin typeface="+mn-lt"/>
            </a:endParaRPr>
          </a:p>
        </p:txBody>
      </p:sp>
      <p:sp>
        <p:nvSpPr>
          <p:cNvPr id="3" name="Content Placeholder 2">
            <a:extLst>
              <a:ext uri="{FF2B5EF4-FFF2-40B4-BE49-F238E27FC236}">
                <a16:creationId xmlns:a16="http://schemas.microsoft.com/office/drawing/2014/main" id="{CB43910F-B01E-B040-B7EA-81009BA8E4FE}"/>
              </a:ext>
            </a:extLst>
          </p:cNvPr>
          <p:cNvSpPr>
            <a:spLocks noGrp="1"/>
          </p:cNvSpPr>
          <p:nvPr>
            <p:ph idx="1"/>
          </p:nvPr>
        </p:nvSpPr>
        <p:spPr>
          <a:xfrm>
            <a:off x="628651" y="1425702"/>
            <a:ext cx="4967478" cy="2822207"/>
          </a:xfrm>
        </p:spPr>
        <p:txBody>
          <a:bodyPr>
            <a:normAutofit fontScale="92500" lnSpcReduction="10000"/>
          </a:bodyPr>
          <a:lstStyle/>
          <a:p>
            <a:r>
              <a:rPr lang="fr-FR" sz="2400" dirty="0"/>
              <a:t>Décrire les besoins des enfants et des adultes atteints d'une maladie chronique ou potentiellement mortelle chez les réfugiés </a:t>
            </a:r>
            <a:r>
              <a:rPr lang="fr-FR" sz="2400" dirty="0" err="1"/>
              <a:t>Rohingyas</a:t>
            </a:r>
            <a:r>
              <a:rPr lang="fr-FR" sz="2400" dirty="0"/>
              <a:t> et comprendre les problèmes de santé spécifiques auxquels ils sont confrontés</a:t>
            </a:r>
            <a:endParaRPr lang="en-US" sz="2400" dirty="0"/>
          </a:p>
          <a:p>
            <a:r>
              <a:rPr lang="fr-FR" sz="2000" dirty="0"/>
              <a:t>«La souffrance négligée: le besoin non satisfait de soins palliatifs au sein du </a:t>
            </a:r>
            <a:r>
              <a:rPr lang="fr-FR" sz="2000" dirty="0" err="1"/>
              <a:t>Cox’s</a:t>
            </a:r>
            <a:r>
              <a:rPr lang="fr-FR" sz="2000" dirty="0"/>
              <a:t> Bazar»</a:t>
            </a:r>
          </a:p>
          <a:p>
            <a:r>
              <a:rPr lang="en-US" sz="1300" dirty="0">
                <a:hlinkClick r:id="rId3"/>
              </a:rPr>
              <a:t>https://reliefweb.int/report/bangladesh/neglected-suffering-unmet-need-palliative-care-cox-s-bazar</a:t>
            </a:r>
            <a:endParaRPr lang="en-US" sz="1300" dirty="0"/>
          </a:p>
        </p:txBody>
      </p:sp>
      <p:pic>
        <p:nvPicPr>
          <p:cNvPr id="4" name="Picture 3">
            <a:extLst>
              <a:ext uri="{FF2B5EF4-FFF2-40B4-BE49-F238E27FC236}">
                <a16:creationId xmlns:a16="http://schemas.microsoft.com/office/drawing/2014/main" id="{50F125BB-08DD-6045-9823-97CCD68E0AB5}"/>
              </a:ext>
            </a:extLst>
          </p:cNvPr>
          <p:cNvPicPr>
            <a:picLocks noChangeAspect="1"/>
          </p:cNvPicPr>
          <p:nvPr/>
        </p:nvPicPr>
        <p:blipFill>
          <a:blip r:embed="rId4"/>
          <a:stretch>
            <a:fillRect/>
          </a:stretch>
        </p:blipFill>
        <p:spPr>
          <a:xfrm>
            <a:off x="6534497" y="1327404"/>
            <a:ext cx="2377855" cy="3303032"/>
          </a:xfrm>
          <a:prstGeom prst="rect">
            <a:avLst/>
          </a:prstGeom>
        </p:spPr>
      </p:pic>
    </p:spTree>
    <p:extLst>
      <p:ext uri="{BB962C8B-B14F-4D97-AF65-F5344CB8AC3E}">
        <p14:creationId xmlns:p14="http://schemas.microsoft.com/office/powerpoint/2010/main" val="3838767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948BD-7C58-4748-A134-97324BA20A5B}"/>
              </a:ext>
            </a:extLst>
          </p:cNvPr>
          <p:cNvSpPr>
            <a:spLocks noGrp="1"/>
          </p:cNvSpPr>
          <p:nvPr>
            <p:ph type="title"/>
          </p:nvPr>
        </p:nvSpPr>
        <p:spPr/>
        <p:txBody>
          <a:bodyPr/>
          <a:lstStyle/>
          <a:p>
            <a:r>
              <a:rPr lang="en-US" sz="3600" b="1" dirty="0" err="1"/>
              <a:t>Analyse</a:t>
            </a:r>
            <a:r>
              <a:rPr lang="en-US" sz="3600" b="1" dirty="0"/>
              <a:t> de terrain </a:t>
            </a:r>
            <a:r>
              <a:rPr lang="en-US" sz="3600" b="1" dirty="0" err="1"/>
              <a:t>rapide</a:t>
            </a:r>
            <a:endParaRPr lang="en-US" dirty="0"/>
          </a:p>
        </p:txBody>
      </p:sp>
      <p:sp>
        <p:nvSpPr>
          <p:cNvPr id="3" name="Content Placeholder 2">
            <a:extLst>
              <a:ext uri="{FF2B5EF4-FFF2-40B4-BE49-F238E27FC236}">
                <a16:creationId xmlns:a16="http://schemas.microsoft.com/office/drawing/2014/main" id="{1ED3C04B-EB2E-5C44-BCD9-B3690A84143A}"/>
              </a:ext>
            </a:extLst>
          </p:cNvPr>
          <p:cNvSpPr>
            <a:spLocks noGrp="1"/>
          </p:cNvSpPr>
          <p:nvPr>
            <p:ph idx="1"/>
          </p:nvPr>
        </p:nvSpPr>
        <p:spPr/>
        <p:txBody>
          <a:bodyPr>
            <a:normAutofit/>
          </a:bodyPr>
          <a:lstStyle/>
          <a:p>
            <a:pPr>
              <a:spcAft>
                <a:spcPts val="175"/>
              </a:spcAft>
            </a:pPr>
            <a:r>
              <a:rPr lang="fr-FR" sz="2800" b="1" dirty="0"/>
              <a:t>Interviews avec</a:t>
            </a:r>
          </a:p>
          <a:p>
            <a:pPr lvl="1">
              <a:spcAft>
                <a:spcPts val="175"/>
              </a:spcAft>
            </a:pPr>
            <a:r>
              <a:rPr lang="fr-FR" sz="2000" dirty="0"/>
              <a:t>Patients et leurs soignants</a:t>
            </a:r>
          </a:p>
          <a:p>
            <a:pPr>
              <a:spcAft>
                <a:spcPts val="175"/>
              </a:spcAft>
            </a:pPr>
            <a:r>
              <a:rPr lang="fr-FR" sz="2800" b="1" dirty="0"/>
              <a:t>Poser des questions sur:</a:t>
            </a:r>
          </a:p>
          <a:p>
            <a:pPr lvl="1">
              <a:spcAft>
                <a:spcPts val="175"/>
              </a:spcAft>
            </a:pPr>
            <a:r>
              <a:rPr lang="fr-FR" sz="2000" dirty="0"/>
              <a:t>Conditions chroniques et traitements auxquels ils peuvent accéder</a:t>
            </a:r>
          </a:p>
          <a:p>
            <a:pPr lvl="1">
              <a:spcAft>
                <a:spcPts val="175"/>
              </a:spcAft>
            </a:pPr>
            <a:r>
              <a:rPr lang="fr-FR" sz="2000" dirty="0"/>
              <a:t>Douleur et autres symptômes physiques</a:t>
            </a:r>
          </a:p>
          <a:p>
            <a:pPr lvl="1">
              <a:spcAft>
                <a:spcPts val="175"/>
              </a:spcAft>
            </a:pPr>
            <a:r>
              <a:rPr lang="fr-FR" sz="2000" dirty="0"/>
              <a:t>Médicaments et besoins médicaux</a:t>
            </a:r>
          </a:p>
          <a:p>
            <a:pPr lvl="1">
              <a:spcAft>
                <a:spcPts val="175"/>
              </a:spcAft>
            </a:pPr>
            <a:r>
              <a:rPr lang="fr-FR" sz="2000" dirty="0"/>
              <a:t>Besoins fondamentaux (nourriture, abri, etc.)</a:t>
            </a:r>
          </a:p>
          <a:p>
            <a:pPr lvl="1">
              <a:spcAft>
                <a:spcPts val="175"/>
              </a:spcAft>
            </a:pPr>
            <a:r>
              <a:rPr lang="fr-FR" sz="2000" dirty="0"/>
              <a:t>Comportements de recherche de soins de santé</a:t>
            </a:r>
            <a:endParaRPr lang="en-US" sz="2800" dirty="0"/>
          </a:p>
        </p:txBody>
      </p:sp>
    </p:spTree>
    <p:extLst>
      <p:ext uri="{BB962C8B-B14F-4D97-AF65-F5344CB8AC3E}">
        <p14:creationId xmlns:p14="http://schemas.microsoft.com/office/powerpoint/2010/main" val="2949059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43D5C-9520-E247-87EE-C884DC34C471}"/>
              </a:ext>
            </a:extLst>
          </p:cNvPr>
          <p:cNvSpPr>
            <a:spLocks noGrp="1"/>
          </p:cNvSpPr>
          <p:nvPr>
            <p:ph type="title"/>
          </p:nvPr>
        </p:nvSpPr>
        <p:spPr/>
        <p:txBody>
          <a:bodyPr/>
          <a:lstStyle/>
          <a:p>
            <a:r>
              <a:rPr lang="en-US" dirty="0" err="1"/>
              <a:t>Résultats</a:t>
            </a:r>
            <a:r>
              <a:rPr lang="en-US" dirty="0"/>
              <a:t>: Conditions </a:t>
            </a:r>
            <a:r>
              <a:rPr lang="en-US" dirty="0" err="1"/>
              <a:t>médicales</a:t>
            </a:r>
            <a:endParaRPr lang="en-US" dirty="0"/>
          </a:p>
        </p:txBody>
      </p:sp>
      <p:pic>
        <p:nvPicPr>
          <p:cNvPr id="4" name="Picture 3">
            <a:extLst>
              <a:ext uri="{FF2B5EF4-FFF2-40B4-BE49-F238E27FC236}">
                <a16:creationId xmlns:a16="http://schemas.microsoft.com/office/drawing/2014/main" id="{08D14422-AB46-624C-BDCC-FFCA92C210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8220" y="1268016"/>
            <a:ext cx="3497409" cy="3336947"/>
          </a:xfrm>
          <a:prstGeom prst="rect">
            <a:avLst/>
          </a:prstGeom>
        </p:spPr>
      </p:pic>
      <p:sp>
        <p:nvSpPr>
          <p:cNvPr id="6" name="TextBox 5">
            <a:extLst>
              <a:ext uri="{FF2B5EF4-FFF2-40B4-BE49-F238E27FC236}">
                <a16:creationId xmlns:a16="http://schemas.microsoft.com/office/drawing/2014/main" id="{63A93A89-E775-664D-859A-8955A0D61011}"/>
              </a:ext>
            </a:extLst>
          </p:cNvPr>
          <p:cNvSpPr txBox="1"/>
          <p:nvPr/>
        </p:nvSpPr>
        <p:spPr>
          <a:xfrm>
            <a:off x="714001" y="1432874"/>
            <a:ext cx="3810865" cy="2308324"/>
          </a:xfrm>
          <a:prstGeom prst="rect">
            <a:avLst/>
          </a:prstGeom>
          <a:noFill/>
        </p:spPr>
        <p:txBody>
          <a:bodyPr wrap="square" rtlCol="0">
            <a:spAutoFit/>
          </a:bodyPr>
          <a:lstStyle/>
          <a:p>
            <a:endParaRPr lang="en-CA" dirty="0">
              <a:latin typeface="Calibri" panose="020F0502020204030204" pitchFamily="34" charset="0"/>
              <a:ea typeface="Calibri" panose="020F0502020204030204" pitchFamily="34" charset="0"/>
              <a:cs typeface="Vrinda"/>
            </a:endParaRPr>
          </a:p>
          <a:p>
            <a:r>
              <a:rPr lang="fr-FR" dirty="0">
                <a:latin typeface="Calibri" panose="020F0502020204030204" pitchFamily="34" charset="0"/>
                <a:ea typeface="Calibri" panose="020F0502020204030204" pitchFamily="34" charset="0"/>
                <a:cs typeface="Vrinda"/>
              </a:rPr>
              <a:t>* Comprend la paralysie, la paralysie cérébrale et d’autres troubles importants du mouvement ou de la mobilité</a:t>
            </a:r>
          </a:p>
          <a:p>
            <a:endParaRPr lang="fr-FR" dirty="0">
              <a:latin typeface="Calibri" panose="020F0502020204030204" pitchFamily="34" charset="0"/>
              <a:ea typeface="Calibri" panose="020F0502020204030204" pitchFamily="34" charset="0"/>
              <a:cs typeface="Vrinda"/>
            </a:endParaRPr>
          </a:p>
          <a:p>
            <a:r>
              <a:rPr lang="fr-FR" dirty="0">
                <a:latin typeface="Calibri" panose="020F0502020204030204" pitchFamily="34" charset="0"/>
                <a:ea typeface="Calibri" panose="020F0502020204030204" pitchFamily="34" charset="0"/>
                <a:cs typeface="Vrinda"/>
              </a:rPr>
              <a:t>** Tuberculose avec échec au traitement</a:t>
            </a:r>
            <a:endParaRPr lang="en-US" dirty="0"/>
          </a:p>
        </p:txBody>
      </p:sp>
    </p:spTree>
    <p:extLst>
      <p:ext uri="{BB962C8B-B14F-4D97-AF65-F5344CB8AC3E}">
        <p14:creationId xmlns:p14="http://schemas.microsoft.com/office/powerpoint/2010/main" val="2647231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D249-CC71-8642-BC80-E858F06B7116}"/>
              </a:ext>
            </a:extLst>
          </p:cNvPr>
          <p:cNvSpPr>
            <a:spLocks noGrp="1"/>
          </p:cNvSpPr>
          <p:nvPr>
            <p:ph type="title"/>
          </p:nvPr>
        </p:nvSpPr>
        <p:spPr/>
        <p:txBody>
          <a:bodyPr/>
          <a:lstStyle/>
          <a:p>
            <a:r>
              <a:rPr lang="fr-FR" dirty="0"/>
              <a:t>Résultats: Soulagement de la douleur</a:t>
            </a:r>
            <a:endParaRPr lang="en-US" dirty="0"/>
          </a:p>
        </p:txBody>
      </p:sp>
      <p:sp>
        <p:nvSpPr>
          <p:cNvPr id="3" name="Content Placeholder 2">
            <a:extLst>
              <a:ext uri="{FF2B5EF4-FFF2-40B4-BE49-F238E27FC236}">
                <a16:creationId xmlns:a16="http://schemas.microsoft.com/office/drawing/2014/main" id="{D3787366-5480-DD48-B6A0-3A7861394132}"/>
              </a:ext>
            </a:extLst>
          </p:cNvPr>
          <p:cNvSpPr>
            <a:spLocks noGrp="1"/>
          </p:cNvSpPr>
          <p:nvPr>
            <p:ph idx="1"/>
          </p:nvPr>
        </p:nvSpPr>
        <p:spPr>
          <a:xfrm>
            <a:off x="628650" y="1120140"/>
            <a:ext cx="7886700" cy="3512583"/>
          </a:xfrm>
        </p:spPr>
        <p:txBody>
          <a:bodyPr>
            <a:normAutofit/>
          </a:bodyPr>
          <a:lstStyle/>
          <a:p>
            <a:r>
              <a:rPr lang="fr-FR" sz="2400" dirty="0"/>
              <a:t>Acétaminophène ou anti-inflammatoires non stéroïdiens administrés chez près de la moitié des patients souffrants, mais avec peu de soulagement</a:t>
            </a:r>
          </a:p>
          <a:p>
            <a:r>
              <a:rPr lang="fr-FR" sz="2400" dirty="0"/>
              <a:t>Aucun patient n'a reçu d'opioïdes </a:t>
            </a:r>
            <a:r>
              <a:rPr lang="fr-FR" sz="2000" b="1" dirty="0"/>
              <a:t>* Les opioïdes sont le traitement de première intention des douleurs modérées à sévères *</a:t>
            </a:r>
          </a:p>
          <a:p>
            <a:r>
              <a:rPr lang="fr-FR" sz="2400" dirty="0"/>
              <a:t>Les pharmacies de détail n'ont pas d'opioïdes </a:t>
            </a:r>
            <a:r>
              <a:rPr lang="fr-FR" sz="2000" b="1" dirty="0"/>
              <a:t>* Les opioïdes font partie des médicaments essentiels de l'OMS *</a:t>
            </a:r>
          </a:p>
          <a:p>
            <a:r>
              <a:rPr lang="fr-FR" sz="2400" dirty="0"/>
              <a:t>Un seul établissement de santé avait des opioïdes en stock</a:t>
            </a:r>
            <a:endParaRPr lang="en-US" sz="2400" dirty="0"/>
          </a:p>
        </p:txBody>
      </p:sp>
    </p:spTree>
    <p:extLst>
      <p:ext uri="{BB962C8B-B14F-4D97-AF65-F5344CB8AC3E}">
        <p14:creationId xmlns:p14="http://schemas.microsoft.com/office/powerpoint/2010/main" val="498264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9EBCD3-7B00-BB40-9391-50EE1F1A0F27}"/>
              </a:ext>
            </a:extLst>
          </p:cNvPr>
          <p:cNvPicPr/>
          <p:nvPr/>
        </p:nvPicPr>
        <p:blipFill>
          <a:blip r:embed="rId3" cstate="print">
            <a:extLst>
              <a:ext uri="{28A0092B-C50C-407E-A947-70E740481C1C}">
                <a14:useLocalDpi xmlns:a14="http://schemas.microsoft.com/office/drawing/2010/main"/>
              </a:ext>
            </a:extLst>
          </a:blip>
          <a:stretch>
            <a:fillRect/>
          </a:stretch>
        </p:blipFill>
        <p:spPr>
          <a:xfrm>
            <a:off x="766664" y="273844"/>
            <a:ext cx="7610672" cy="3934848"/>
          </a:xfrm>
          <a:prstGeom prst="rect">
            <a:avLst/>
          </a:prstGeom>
        </p:spPr>
      </p:pic>
      <p:sp>
        <p:nvSpPr>
          <p:cNvPr id="5" name="TextBox 4"/>
          <p:cNvSpPr txBox="1"/>
          <p:nvPr/>
        </p:nvSpPr>
        <p:spPr>
          <a:xfrm>
            <a:off x="267532" y="300832"/>
            <a:ext cx="4521200" cy="400110"/>
          </a:xfrm>
          <a:prstGeom prst="rect">
            <a:avLst/>
          </a:prstGeom>
          <a:solidFill>
            <a:schemeClr val="bg1"/>
          </a:solidFill>
        </p:spPr>
        <p:txBody>
          <a:bodyPr wrap="square" rtlCol="0">
            <a:spAutoFit/>
          </a:bodyPr>
          <a:lstStyle/>
          <a:p>
            <a:r>
              <a:rPr lang="fr-FR" sz="2000" b="1" dirty="0"/>
              <a:t>Gravité de la douleur avant le traitement</a:t>
            </a:r>
          </a:p>
        </p:txBody>
      </p:sp>
      <p:sp>
        <p:nvSpPr>
          <p:cNvPr id="6" name="TextBox 5"/>
          <p:cNvSpPr txBox="1"/>
          <p:nvPr/>
        </p:nvSpPr>
        <p:spPr>
          <a:xfrm>
            <a:off x="5075336" y="300832"/>
            <a:ext cx="3302000" cy="400110"/>
          </a:xfrm>
          <a:prstGeom prst="rect">
            <a:avLst/>
          </a:prstGeom>
          <a:solidFill>
            <a:schemeClr val="bg1"/>
          </a:solidFill>
        </p:spPr>
        <p:txBody>
          <a:bodyPr wrap="square" rtlCol="0">
            <a:spAutoFit/>
          </a:bodyPr>
          <a:lstStyle/>
          <a:p>
            <a:r>
              <a:rPr lang="fr-FR" sz="2000" b="1" dirty="0"/>
              <a:t>Douleur après traitement</a:t>
            </a:r>
            <a:endParaRPr lang="en-US" sz="2000" b="1" dirty="0"/>
          </a:p>
        </p:txBody>
      </p:sp>
    </p:spTree>
    <p:extLst>
      <p:ext uri="{BB962C8B-B14F-4D97-AF65-F5344CB8AC3E}">
        <p14:creationId xmlns:p14="http://schemas.microsoft.com/office/powerpoint/2010/main" val="2573935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b="1" dirty="0">
                <a:latin typeface="+mn-lt"/>
              </a:rPr>
              <a:t>Accès aux soins de santé</a:t>
            </a:r>
            <a:endParaRPr lang="en-US" dirty="0">
              <a:latin typeface="+mn-lt"/>
            </a:endParaRPr>
          </a:p>
        </p:txBody>
      </p:sp>
      <p:sp>
        <p:nvSpPr>
          <p:cNvPr id="3" name="Content Placeholder 2"/>
          <p:cNvSpPr>
            <a:spLocks noGrp="1"/>
          </p:cNvSpPr>
          <p:nvPr>
            <p:ph idx="1"/>
          </p:nvPr>
        </p:nvSpPr>
        <p:spPr>
          <a:xfrm>
            <a:off x="368300" y="1258963"/>
            <a:ext cx="8147050" cy="3492145"/>
          </a:xfrm>
        </p:spPr>
        <p:txBody>
          <a:bodyPr>
            <a:noAutofit/>
          </a:bodyPr>
          <a:lstStyle/>
          <a:p>
            <a:pPr>
              <a:buFont typeface="Wingdings" panose="05000000000000000000" pitchFamily="2" charset="2"/>
              <a:buChar char="§"/>
            </a:pPr>
            <a:r>
              <a:rPr lang="fr-FR" sz="2400" dirty="0"/>
              <a:t>Les visites dans les établissements de santé sont fréquentes mais généralement infructueuses</a:t>
            </a:r>
          </a:p>
          <a:p>
            <a:pPr lvl="1">
              <a:buFont typeface="Wingdings" panose="05000000000000000000" pitchFamily="2" charset="2"/>
              <a:buChar char="§"/>
            </a:pPr>
            <a:r>
              <a:rPr lang="fr-FR" sz="2000" dirty="0"/>
              <a:t>58% des rencontres n’ont pas répondu aux préoccupations du patient</a:t>
            </a:r>
          </a:p>
          <a:p>
            <a:pPr>
              <a:buFont typeface="Wingdings" panose="05000000000000000000" pitchFamily="2" charset="2"/>
              <a:buChar char="§"/>
            </a:pPr>
            <a:r>
              <a:rPr lang="fr-FR" sz="2400" dirty="0"/>
              <a:t>Obstacles à l'accès aux soins de santé signalés par les patients</a:t>
            </a:r>
          </a:p>
          <a:p>
            <a:pPr lvl="1">
              <a:buFont typeface="Wingdings" panose="05000000000000000000" pitchFamily="2" charset="2"/>
              <a:buChar char="§"/>
            </a:pPr>
            <a:r>
              <a:rPr lang="fr-FR" sz="2000" dirty="0"/>
              <a:t>Manque d'argent (56%)</a:t>
            </a:r>
          </a:p>
          <a:p>
            <a:pPr lvl="1">
              <a:buFont typeface="Wingdings" panose="05000000000000000000" pitchFamily="2" charset="2"/>
              <a:buChar char="§"/>
            </a:pPr>
            <a:r>
              <a:rPr lang="fr-FR" sz="2000" dirty="0"/>
              <a:t>Le traitement n'est pas disponible dans les établissements de santé locaux (18%)</a:t>
            </a:r>
          </a:p>
          <a:p>
            <a:pPr lvl="1">
              <a:buFont typeface="Wingdings" panose="05000000000000000000" pitchFamily="2" charset="2"/>
              <a:buChar char="§"/>
            </a:pPr>
            <a:r>
              <a:rPr lang="fr-FR" sz="2000" dirty="0"/>
              <a:t>Le transport vers l'établissement de santé n'était pas possible (13%)</a:t>
            </a:r>
          </a:p>
          <a:p>
            <a:pPr lvl="2">
              <a:buFont typeface="Wingdings" panose="05000000000000000000" pitchFamily="2" charset="2"/>
              <a:buChar char="§"/>
            </a:pPr>
            <a:r>
              <a:rPr lang="fr-FR" sz="1600" dirty="0"/>
              <a:t>En raison de problèmes de mobilité, financiers ou de patients trop malades pour se déplacer</a:t>
            </a:r>
            <a:endParaRPr lang="en-US" sz="1600" dirty="0"/>
          </a:p>
        </p:txBody>
      </p:sp>
    </p:spTree>
    <p:extLst>
      <p:ext uri="{BB962C8B-B14F-4D97-AF65-F5344CB8AC3E}">
        <p14:creationId xmlns:p14="http://schemas.microsoft.com/office/powerpoint/2010/main" val="3344718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222AD-10BA-3D49-BD11-3B98CD192C36}"/>
              </a:ext>
            </a:extLst>
          </p:cNvPr>
          <p:cNvSpPr>
            <a:spLocks noGrp="1"/>
          </p:cNvSpPr>
          <p:nvPr>
            <p:ph type="title"/>
          </p:nvPr>
        </p:nvSpPr>
        <p:spPr>
          <a:xfrm>
            <a:off x="314325" y="375047"/>
            <a:ext cx="8515350" cy="994172"/>
          </a:xfrm>
        </p:spPr>
        <p:txBody>
          <a:bodyPr>
            <a:normAutofit fontScale="90000"/>
          </a:bodyPr>
          <a:lstStyle/>
          <a:p>
            <a:r>
              <a:rPr lang="fr-FR" dirty="0"/>
              <a:t>Pourquoi les soins palliatifs sont-ils nécessaires dans les crises humanitaires?</a:t>
            </a:r>
            <a:endParaRPr lang="en-CA" dirty="0"/>
          </a:p>
        </p:txBody>
      </p:sp>
      <p:sp>
        <p:nvSpPr>
          <p:cNvPr id="3" name="Content Placeholder 2">
            <a:extLst>
              <a:ext uri="{FF2B5EF4-FFF2-40B4-BE49-F238E27FC236}">
                <a16:creationId xmlns:a16="http://schemas.microsoft.com/office/drawing/2014/main" id="{1E3DAEA2-9463-DC48-930B-D976F14997C3}"/>
              </a:ext>
            </a:extLst>
          </p:cNvPr>
          <p:cNvSpPr>
            <a:spLocks noGrp="1"/>
          </p:cNvSpPr>
          <p:nvPr>
            <p:ph idx="1"/>
          </p:nvPr>
        </p:nvSpPr>
        <p:spPr/>
        <p:txBody>
          <a:bodyPr/>
          <a:lstStyle/>
          <a:p>
            <a:r>
              <a:rPr lang="fr-FR" dirty="0"/>
              <a:t>Il existe de nombreuses situations où les soins curatifs ne sont pas </a:t>
            </a:r>
            <a:r>
              <a:rPr lang="fr-FR" b="1" dirty="0"/>
              <a:t>le seul</a:t>
            </a:r>
            <a:r>
              <a:rPr lang="fr-FR" dirty="0"/>
              <a:t> ou </a:t>
            </a:r>
            <a:r>
              <a:rPr lang="fr-FR" b="1" dirty="0"/>
              <a:t>principal</a:t>
            </a:r>
            <a:r>
              <a:rPr lang="fr-FR" dirty="0"/>
              <a:t> mode de soins de santé humanitaire.</a:t>
            </a:r>
            <a:endParaRPr lang="en-CA" dirty="0"/>
          </a:p>
        </p:txBody>
      </p:sp>
      <p:grpSp>
        <p:nvGrpSpPr>
          <p:cNvPr id="6" name="Group 5">
            <a:extLst>
              <a:ext uri="{FF2B5EF4-FFF2-40B4-BE49-F238E27FC236}">
                <a16:creationId xmlns:a16="http://schemas.microsoft.com/office/drawing/2014/main" id="{721B1E3D-C471-2D47-BE6A-4950143F98BD}"/>
              </a:ext>
            </a:extLst>
          </p:cNvPr>
          <p:cNvGrpSpPr/>
          <p:nvPr/>
        </p:nvGrpSpPr>
        <p:grpSpPr>
          <a:xfrm>
            <a:off x="628650" y="2091695"/>
            <a:ext cx="1815393" cy="2818027"/>
            <a:chOff x="628650" y="2044700"/>
            <a:chExt cx="1815393" cy="2818027"/>
          </a:xfrm>
        </p:grpSpPr>
        <p:pic>
          <p:nvPicPr>
            <p:cNvPr id="4" name="Content Placeholder 4">
              <a:extLst>
                <a:ext uri="{FF2B5EF4-FFF2-40B4-BE49-F238E27FC236}">
                  <a16:creationId xmlns:a16="http://schemas.microsoft.com/office/drawing/2014/main" id="{7D719C75-FA78-704E-9AE7-7D59A2149E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8651" y="2044700"/>
              <a:ext cx="1815392" cy="2197098"/>
            </a:xfrm>
            <a:prstGeom prst="rect">
              <a:avLst/>
            </a:prstGeom>
          </p:spPr>
        </p:pic>
        <p:sp>
          <p:nvSpPr>
            <p:cNvPr id="5" name="TextBox 4">
              <a:extLst>
                <a:ext uri="{FF2B5EF4-FFF2-40B4-BE49-F238E27FC236}">
                  <a16:creationId xmlns:a16="http://schemas.microsoft.com/office/drawing/2014/main" id="{C3C957F4-E5BA-E14D-A1B4-AA529ABB14D0}"/>
                </a:ext>
              </a:extLst>
            </p:cNvPr>
            <p:cNvSpPr txBox="1"/>
            <p:nvPr/>
          </p:nvSpPr>
          <p:spPr>
            <a:xfrm>
              <a:off x="628650" y="4216396"/>
              <a:ext cx="1815392" cy="646331"/>
            </a:xfrm>
            <a:prstGeom prst="rect">
              <a:avLst/>
            </a:prstGeom>
            <a:solidFill>
              <a:schemeClr val="bg1"/>
            </a:solidFill>
            <a:ln w="38100">
              <a:solidFill>
                <a:schemeClr val="accent1"/>
              </a:solidFill>
            </a:ln>
          </p:spPr>
          <p:txBody>
            <a:bodyPr wrap="square" rtlCol="0">
              <a:spAutoFit/>
            </a:bodyPr>
            <a:lstStyle/>
            <a:p>
              <a:r>
                <a:rPr lang="en-CA" dirty="0"/>
                <a:t>Enfant </a:t>
              </a:r>
              <a:r>
                <a:rPr lang="en-CA" dirty="0" err="1"/>
                <a:t>souffrant</a:t>
              </a:r>
              <a:r>
                <a:rPr lang="en-CA" dirty="0"/>
                <a:t> d’un cancer</a:t>
              </a:r>
            </a:p>
          </p:txBody>
        </p:sp>
      </p:grpSp>
      <p:grpSp>
        <p:nvGrpSpPr>
          <p:cNvPr id="13" name="Group 12">
            <a:extLst>
              <a:ext uri="{FF2B5EF4-FFF2-40B4-BE49-F238E27FC236}">
                <a16:creationId xmlns:a16="http://schemas.microsoft.com/office/drawing/2014/main" id="{B434BBEE-C238-F04D-A687-2930F76C4848}"/>
              </a:ext>
            </a:extLst>
          </p:cNvPr>
          <p:cNvGrpSpPr/>
          <p:nvPr/>
        </p:nvGrpSpPr>
        <p:grpSpPr>
          <a:xfrm>
            <a:off x="3133642" y="2091695"/>
            <a:ext cx="1688554" cy="2866170"/>
            <a:chOff x="3133642" y="2091695"/>
            <a:chExt cx="1688554" cy="2866170"/>
          </a:xfrm>
        </p:grpSpPr>
        <p:pic>
          <p:nvPicPr>
            <p:cNvPr id="7" name="Picture 6">
              <a:extLst>
                <a:ext uri="{FF2B5EF4-FFF2-40B4-BE49-F238E27FC236}">
                  <a16:creationId xmlns:a16="http://schemas.microsoft.com/office/drawing/2014/main" id="{8C0817F0-C55F-C54C-B9EF-F6F9067064A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33642" y="2091695"/>
              <a:ext cx="1688554" cy="2269332"/>
            </a:xfrm>
            <a:prstGeom prst="rect">
              <a:avLst/>
            </a:prstGeom>
          </p:spPr>
        </p:pic>
        <p:sp>
          <p:nvSpPr>
            <p:cNvPr id="8" name="TextBox 7">
              <a:extLst>
                <a:ext uri="{FF2B5EF4-FFF2-40B4-BE49-F238E27FC236}">
                  <a16:creationId xmlns:a16="http://schemas.microsoft.com/office/drawing/2014/main" id="{CFEFECF0-ED10-8441-A73C-06CF3BDD19AF}"/>
                </a:ext>
              </a:extLst>
            </p:cNvPr>
            <p:cNvSpPr txBox="1"/>
            <p:nvPr/>
          </p:nvSpPr>
          <p:spPr>
            <a:xfrm>
              <a:off x="3133642" y="4311534"/>
              <a:ext cx="1688554" cy="646331"/>
            </a:xfrm>
            <a:prstGeom prst="rect">
              <a:avLst/>
            </a:prstGeom>
            <a:solidFill>
              <a:schemeClr val="bg1"/>
            </a:solidFill>
            <a:ln w="38100">
              <a:solidFill>
                <a:schemeClr val="accent1"/>
              </a:solidFill>
            </a:ln>
          </p:spPr>
          <p:txBody>
            <a:bodyPr wrap="square" rtlCol="0">
              <a:spAutoFit/>
            </a:bodyPr>
            <a:lstStyle/>
            <a:p>
              <a:r>
                <a:rPr lang="en-CA" dirty="0"/>
                <a:t>Enfant </a:t>
              </a:r>
              <a:r>
                <a:rPr lang="en-CA" dirty="0" err="1"/>
                <a:t>atteint</a:t>
              </a:r>
              <a:r>
                <a:rPr lang="en-CA" dirty="0"/>
                <a:t> du virus Ebola</a:t>
              </a:r>
            </a:p>
          </p:txBody>
        </p:sp>
      </p:grpSp>
      <p:grpSp>
        <p:nvGrpSpPr>
          <p:cNvPr id="14" name="Group 13">
            <a:extLst>
              <a:ext uri="{FF2B5EF4-FFF2-40B4-BE49-F238E27FC236}">
                <a16:creationId xmlns:a16="http://schemas.microsoft.com/office/drawing/2014/main" id="{9EFD5090-3CE0-5B47-B01F-1B7CC0544C00}"/>
              </a:ext>
            </a:extLst>
          </p:cNvPr>
          <p:cNvGrpSpPr/>
          <p:nvPr/>
        </p:nvGrpSpPr>
        <p:grpSpPr>
          <a:xfrm>
            <a:off x="5511797" y="2091695"/>
            <a:ext cx="2565402" cy="2219839"/>
            <a:chOff x="5511797" y="2091695"/>
            <a:chExt cx="2565402" cy="2219839"/>
          </a:xfrm>
        </p:grpSpPr>
        <p:pic>
          <p:nvPicPr>
            <p:cNvPr id="11" name="Picture 10">
              <a:extLst>
                <a:ext uri="{FF2B5EF4-FFF2-40B4-BE49-F238E27FC236}">
                  <a16:creationId xmlns:a16="http://schemas.microsoft.com/office/drawing/2014/main" id="{440819AE-AA26-864D-AE73-C2A0FF12833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11797" y="2091695"/>
              <a:ext cx="2565400" cy="1898650"/>
            </a:xfrm>
            <a:prstGeom prst="rect">
              <a:avLst/>
            </a:prstGeom>
          </p:spPr>
        </p:pic>
        <p:sp>
          <p:nvSpPr>
            <p:cNvPr id="12" name="TextBox 11">
              <a:extLst>
                <a:ext uri="{FF2B5EF4-FFF2-40B4-BE49-F238E27FC236}">
                  <a16:creationId xmlns:a16="http://schemas.microsoft.com/office/drawing/2014/main" id="{7E5AF336-C55E-BE46-BE5E-4B2C00B65355}"/>
                </a:ext>
              </a:extLst>
            </p:cNvPr>
            <p:cNvSpPr txBox="1"/>
            <p:nvPr/>
          </p:nvSpPr>
          <p:spPr>
            <a:xfrm>
              <a:off x="5511798" y="3942202"/>
              <a:ext cx="2565401" cy="369332"/>
            </a:xfrm>
            <a:prstGeom prst="rect">
              <a:avLst/>
            </a:prstGeom>
            <a:solidFill>
              <a:schemeClr val="bg1"/>
            </a:solidFill>
            <a:ln w="38100">
              <a:solidFill>
                <a:schemeClr val="accent1"/>
              </a:solidFill>
            </a:ln>
          </p:spPr>
          <p:txBody>
            <a:bodyPr wrap="square" rtlCol="0">
              <a:spAutoFit/>
            </a:bodyPr>
            <a:lstStyle/>
            <a:p>
              <a:pPr algn="ctr"/>
              <a:r>
                <a:rPr lang="en-CA" dirty="0" err="1"/>
                <a:t>Prématurité</a:t>
              </a:r>
              <a:endParaRPr lang="en-CA" dirty="0"/>
            </a:p>
          </p:txBody>
        </p:sp>
      </p:grpSp>
    </p:spTree>
    <p:extLst>
      <p:ext uri="{BB962C8B-B14F-4D97-AF65-F5344CB8AC3E}">
        <p14:creationId xmlns:p14="http://schemas.microsoft.com/office/powerpoint/2010/main" val="2929629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2BFA9-46DF-0945-909D-49F61E559680}"/>
              </a:ext>
            </a:extLst>
          </p:cNvPr>
          <p:cNvSpPr>
            <a:spLocks noGrp="1"/>
          </p:cNvSpPr>
          <p:nvPr>
            <p:ph type="title"/>
          </p:nvPr>
        </p:nvSpPr>
        <p:spPr>
          <a:xfrm>
            <a:off x="365178" y="268719"/>
            <a:ext cx="7886700" cy="994172"/>
          </a:xfrm>
        </p:spPr>
        <p:txBody>
          <a:bodyPr/>
          <a:lstStyle/>
          <a:p>
            <a:r>
              <a:rPr lang="en-US" b="1" dirty="0" err="1">
                <a:latin typeface="+mn-lt"/>
              </a:rPr>
              <a:t>Besoins</a:t>
            </a:r>
            <a:r>
              <a:rPr lang="en-US" b="1" dirty="0">
                <a:latin typeface="+mn-lt"/>
              </a:rPr>
              <a:t> </a:t>
            </a:r>
            <a:r>
              <a:rPr lang="en-US" b="1" dirty="0" err="1">
                <a:latin typeface="+mn-lt"/>
              </a:rPr>
              <a:t>fondamentaux</a:t>
            </a:r>
            <a:r>
              <a:rPr lang="en-US" b="1" dirty="0">
                <a:latin typeface="+mn-lt"/>
              </a:rPr>
              <a:t> et </a:t>
            </a:r>
            <a:r>
              <a:rPr lang="en-US" b="1" dirty="0" err="1">
                <a:latin typeface="+mn-lt"/>
              </a:rPr>
              <a:t>essentiels</a:t>
            </a:r>
            <a:endParaRPr lang="en-US" b="1" dirty="0">
              <a:latin typeface="+mn-lt"/>
            </a:endParaRPr>
          </a:p>
        </p:txBody>
      </p:sp>
      <p:sp>
        <p:nvSpPr>
          <p:cNvPr id="3" name="Content Placeholder 2">
            <a:extLst>
              <a:ext uri="{FF2B5EF4-FFF2-40B4-BE49-F238E27FC236}">
                <a16:creationId xmlns:a16="http://schemas.microsoft.com/office/drawing/2014/main" id="{7621659D-18C3-A742-B39F-12D7B1D02CB0}"/>
              </a:ext>
            </a:extLst>
          </p:cNvPr>
          <p:cNvSpPr>
            <a:spLocks noGrp="1"/>
          </p:cNvSpPr>
          <p:nvPr>
            <p:ph idx="1"/>
          </p:nvPr>
        </p:nvSpPr>
        <p:spPr>
          <a:xfrm>
            <a:off x="365178" y="1262891"/>
            <a:ext cx="4074742" cy="3268629"/>
          </a:xfrm>
        </p:spPr>
        <p:txBody>
          <a:bodyPr>
            <a:normAutofit lnSpcReduction="10000"/>
          </a:bodyPr>
          <a:lstStyle/>
          <a:p>
            <a:pPr>
              <a:buFont typeface="Wingdings" panose="05000000000000000000" pitchFamily="2" charset="2"/>
              <a:buChar char="§"/>
            </a:pPr>
            <a:r>
              <a:rPr lang="fr-FR" sz="2200" dirty="0"/>
              <a:t>Les patients ont déclaré que leurs plus grands besoins étaient les suivants:</a:t>
            </a:r>
          </a:p>
          <a:p>
            <a:pPr lvl="1">
              <a:buFont typeface="Wingdings" panose="05000000000000000000" pitchFamily="2" charset="2"/>
              <a:buChar char="§"/>
            </a:pPr>
            <a:r>
              <a:rPr lang="fr-FR" sz="1900" dirty="0"/>
              <a:t>Médicaments (97%)</a:t>
            </a:r>
          </a:p>
          <a:p>
            <a:pPr lvl="2">
              <a:buFont typeface="Wingdings" panose="05000000000000000000" pitchFamily="2" charset="2"/>
              <a:buChar char="§"/>
            </a:pPr>
            <a:r>
              <a:rPr lang="fr-FR" sz="1600" dirty="0"/>
              <a:t>60% ont cessé de prendre des médicaments en raison du coût</a:t>
            </a:r>
          </a:p>
          <a:p>
            <a:pPr lvl="1">
              <a:buFont typeface="Wingdings" panose="05000000000000000000" pitchFamily="2" charset="2"/>
              <a:buChar char="§"/>
            </a:pPr>
            <a:r>
              <a:rPr lang="fr-FR" sz="1900" dirty="0"/>
              <a:t>Argent (94%)</a:t>
            </a:r>
          </a:p>
          <a:p>
            <a:pPr lvl="1">
              <a:buFont typeface="Wingdings" panose="05000000000000000000" pitchFamily="2" charset="2"/>
              <a:buChar char="§"/>
            </a:pPr>
            <a:r>
              <a:rPr lang="fr-FR" sz="1900" dirty="0"/>
              <a:t>Alimentation (76%)</a:t>
            </a:r>
          </a:p>
          <a:p>
            <a:pPr lvl="1">
              <a:buFont typeface="Wingdings" panose="05000000000000000000" pitchFamily="2" charset="2"/>
              <a:buChar char="§"/>
            </a:pPr>
            <a:r>
              <a:rPr lang="fr-FR" sz="1900" dirty="0"/>
              <a:t>Soulagement de la douleur (45%)</a:t>
            </a:r>
          </a:p>
          <a:p>
            <a:pPr lvl="1">
              <a:buFont typeface="Wingdings" panose="05000000000000000000" pitchFamily="2" charset="2"/>
              <a:buChar char="§"/>
            </a:pPr>
            <a:r>
              <a:rPr lang="fr-FR" sz="1900" dirty="0"/>
              <a:t>Présence d’un proche aidant (44%)</a:t>
            </a:r>
            <a:endParaRPr lang="en-US" sz="1800" dirty="0"/>
          </a:p>
          <a:p>
            <a:pPr lvl="1"/>
            <a:endParaRPr lang="en-US" sz="2500" dirty="0"/>
          </a:p>
          <a:p>
            <a:endParaRPr lang="en-US" dirty="0"/>
          </a:p>
        </p:txBody>
      </p:sp>
      <p:pic>
        <p:nvPicPr>
          <p:cNvPr id="4" name="Content Placeholder 6">
            <a:extLst>
              <a:ext uri="{FF2B5EF4-FFF2-40B4-BE49-F238E27FC236}">
                <a16:creationId xmlns:a16="http://schemas.microsoft.com/office/drawing/2014/main" id="{2BC40F1D-8EA5-42FE-9B15-72AF702278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9964"/>
          <a:stretch/>
        </p:blipFill>
        <p:spPr>
          <a:xfrm>
            <a:off x="4308528" y="1262891"/>
            <a:ext cx="4535952" cy="3751232"/>
          </a:xfrm>
          <a:prstGeom prst="rect">
            <a:avLst/>
          </a:prstGeom>
        </p:spPr>
      </p:pic>
    </p:spTree>
    <p:extLst>
      <p:ext uri="{BB962C8B-B14F-4D97-AF65-F5344CB8AC3E}">
        <p14:creationId xmlns:p14="http://schemas.microsoft.com/office/powerpoint/2010/main" val="206687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2BFA9-46DF-0945-909D-49F61E559680}"/>
              </a:ext>
            </a:extLst>
          </p:cNvPr>
          <p:cNvSpPr>
            <a:spLocks noGrp="1"/>
          </p:cNvSpPr>
          <p:nvPr>
            <p:ph type="title"/>
          </p:nvPr>
        </p:nvSpPr>
        <p:spPr>
          <a:xfrm>
            <a:off x="230479" y="103156"/>
            <a:ext cx="8244130" cy="994172"/>
          </a:xfrm>
        </p:spPr>
        <p:txBody>
          <a:bodyPr>
            <a:normAutofit/>
          </a:bodyPr>
          <a:lstStyle/>
          <a:p>
            <a:r>
              <a:rPr lang="en-US" b="1" dirty="0" err="1">
                <a:latin typeface="+mn-lt"/>
              </a:rPr>
              <a:t>Besoins</a:t>
            </a:r>
            <a:r>
              <a:rPr lang="en-US" b="1" dirty="0">
                <a:latin typeface="+mn-lt"/>
              </a:rPr>
              <a:t> des </a:t>
            </a:r>
            <a:r>
              <a:rPr lang="en-US" b="1" dirty="0" err="1">
                <a:latin typeface="+mn-lt"/>
              </a:rPr>
              <a:t>soignants</a:t>
            </a:r>
            <a:endParaRPr lang="en-US" b="1" dirty="0">
              <a:latin typeface="+mn-lt"/>
            </a:endParaRPr>
          </a:p>
        </p:txBody>
      </p:sp>
      <p:pic>
        <p:nvPicPr>
          <p:cNvPr id="5" name="Picture 4">
            <a:extLst>
              <a:ext uri="{FF2B5EF4-FFF2-40B4-BE49-F238E27FC236}">
                <a16:creationId xmlns:a16="http://schemas.microsoft.com/office/drawing/2014/main" id="{1296D306-5C9F-47C0-B98F-FE6B6EBD6A26}"/>
              </a:ext>
            </a:extLst>
          </p:cNvPr>
          <p:cNvPicPr>
            <a:picLocks noChangeAspect="1"/>
          </p:cNvPicPr>
          <p:nvPr/>
        </p:nvPicPr>
        <p:blipFill rotWithShape="1">
          <a:blip r:embed="rId3"/>
          <a:srcRect t="3587"/>
          <a:stretch/>
        </p:blipFill>
        <p:spPr>
          <a:xfrm>
            <a:off x="2268953" y="958952"/>
            <a:ext cx="4936519" cy="4184548"/>
          </a:xfrm>
          <a:prstGeom prst="rect">
            <a:avLst/>
          </a:prstGeom>
        </p:spPr>
      </p:pic>
    </p:spTree>
    <p:extLst>
      <p:ext uri="{BB962C8B-B14F-4D97-AF65-F5344CB8AC3E}">
        <p14:creationId xmlns:p14="http://schemas.microsoft.com/office/powerpoint/2010/main" val="1015799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D49A37-8564-E54D-B352-EEB3B4171C33}"/>
              </a:ext>
            </a:extLst>
          </p:cNvPr>
          <p:cNvSpPr>
            <a:spLocks noGrp="1"/>
          </p:cNvSpPr>
          <p:nvPr>
            <p:ph type="title"/>
          </p:nvPr>
        </p:nvSpPr>
        <p:spPr>
          <a:xfrm>
            <a:off x="4629586" y="519571"/>
            <a:ext cx="4514414" cy="3552698"/>
          </a:xfrm>
        </p:spPr>
        <p:txBody>
          <a:bodyPr vert="horz" lIns="91440" tIns="45720" rIns="91440" bIns="45720" rtlCol="0" anchor="b">
            <a:normAutofit/>
          </a:bodyPr>
          <a:lstStyle/>
          <a:p>
            <a:pPr defTabSz="914400"/>
            <a:r>
              <a:rPr lang="fr-FR" sz="4700" dirty="0"/>
              <a:t>Développer des programmes communautaires pour répondre à ces besoins</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51435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203F837-020D-EE4F-93C6-31D8D02647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20" y="10"/>
            <a:ext cx="4518095" cy="51434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538264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18016A-25F5-459A-B719-D0B823817FD3}"/>
              </a:ext>
            </a:extLst>
          </p:cNvPr>
          <p:cNvSpPr/>
          <p:nvPr/>
        </p:nvSpPr>
        <p:spPr>
          <a:xfrm>
            <a:off x="442117" y="446368"/>
            <a:ext cx="8427563" cy="600164"/>
          </a:xfrm>
          <a:prstGeom prst="rect">
            <a:avLst/>
          </a:prstGeom>
        </p:spPr>
        <p:txBody>
          <a:bodyPr wrap="none">
            <a:spAutoFit/>
          </a:bodyPr>
          <a:lstStyle/>
          <a:p>
            <a:r>
              <a:rPr lang="fr-FR" sz="3300" b="1" dirty="0"/>
              <a:t>Programme de soins palliatifs communautaires</a:t>
            </a:r>
          </a:p>
        </p:txBody>
      </p:sp>
      <p:pic>
        <p:nvPicPr>
          <p:cNvPr id="9" name="Picture 8" descr="A picture containing child, outdoor, little, ground&#10;&#10;Description generated with high confidence">
            <a:extLst>
              <a:ext uri="{FF2B5EF4-FFF2-40B4-BE49-F238E27FC236}">
                <a16:creationId xmlns:a16="http://schemas.microsoft.com/office/drawing/2014/main" id="{97945781-ACAE-47B6-B2E2-E90FBB359C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71920" y="1202449"/>
            <a:ext cx="2397760" cy="2630888"/>
          </a:xfrm>
          <a:prstGeom prst="rect">
            <a:avLst/>
          </a:prstGeom>
        </p:spPr>
      </p:pic>
      <p:sp>
        <p:nvSpPr>
          <p:cNvPr id="2" name="TextBox 1">
            <a:extLst>
              <a:ext uri="{FF2B5EF4-FFF2-40B4-BE49-F238E27FC236}">
                <a16:creationId xmlns:a16="http://schemas.microsoft.com/office/drawing/2014/main" id="{593861BA-4654-7846-9964-68C3BCEAD5F2}"/>
              </a:ext>
            </a:extLst>
          </p:cNvPr>
          <p:cNvSpPr txBox="1"/>
          <p:nvPr/>
        </p:nvSpPr>
        <p:spPr>
          <a:xfrm>
            <a:off x="653143" y="1046532"/>
            <a:ext cx="5818777" cy="3416320"/>
          </a:xfrm>
          <a:prstGeom prst="rect">
            <a:avLst/>
          </a:prstGeom>
          <a:noFill/>
        </p:spPr>
        <p:txBody>
          <a:bodyPr wrap="square" rtlCol="0">
            <a:spAutoFit/>
          </a:bodyPr>
          <a:lstStyle/>
          <a:p>
            <a:pPr marL="285750" indent="-285750">
              <a:buFont typeface="Arial" panose="020B0604020202020204" pitchFamily="34" charset="0"/>
              <a:buChar char="•"/>
            </a:pPr>
            <a:r>
              <a:rPr lang="fr-FR" sz="2400" dirty="0"/>
              <a:t>Le programme se concentre sur les besoins des personnes souffrant de maladies chroniques, où les soins curatifs ne sont pas disponibles</a:t>
            </a:r>
          </a:p>
          <a:p>
            <a:pPr marL="285750" indent="-285750">
              <a:buFont typeface="Arial" panose="020B0604020202020204" pitchFamily="34" charset="0"/>
              <a:buChar char="•"/>
            </a:pPr>
            <a:r>
              <a:rPr lang="fr-FR" sz="2400" dirty="0"/>
              <a:t>Approche holistique des besoins du patient</a:t>
            </a:r>
          </a:p>
          <a:p>
            <a:pPr marL="742950" lvl="1" indent="-285750">
              <a:buFont typeface="Arial" panose="020B0604020202020204" pitchFamily="34" charset="0"/>
              <a:buChar char="•"/>
            </a:pPr>
            <a:r>
              <a:rPr lang="fr-FR" sz="2400" dirty="0"/>
              <a:t>Physique</a:t>
            </a:r>
          </a:p>
          <a:p>
            <a:pPr marL="742950" lvl="1" indent="-285750">
              <a:buFont typeface="Arial" panose="020B0604020202020204" pitchFamily="34" charset="0"/>
              <a:buChar char="•"/>
            </a:pPr>
            <a:r>
              <a:rPr lang="fr-FR" sz="2400" dirty="0"/>
              <a:t>Psychologique</a:t>
            </a:r>
          </a:p>
          <a:p>
            <a:pPr marL="742950" lvl="1" indent="-285750">
              <a:buFont typeface="Arial" panose="020B0604020202020204" pitchFamily="34" charset="0"/>
              <a:buChar char="•"/>
            </a:pPr>
            <a:r>
              <a:rPr lang="fr-FR" sz="2400" dirty="0"/>
              <a:t>Social</a:t>
            </a:r>
          </a:p>
          <a:p>
            <a:pPr marL="742950" lvl="1" indent="-285750">
              <a:buFont typeface="Arial" panose="020B0604020202020204" pitchFamily="34" charset="0"/>
              <a:buChar char="•"/>
            </a:pPr>
            <a:r>
              <a:rPr lang="fr-FR" sz="2400" dirty="0"/>
              <a:t>Spirituel</a:t>
            </a:r>
            <a:endParaRPr lang="en-CA" dirty="0"/>
          </a:p>
        </p:txBody>
      </p:sp>
    </p:spTree>
    <p:extLst>
      <p:ext uri="{BB962C8B-B14F-4D97-AF65-F5344CB8AC3E}">
        <p14:creationId xmlns:p14="http://schemas.microsoft.com/office/powerpoint/2010/main" val="2851785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Video 10 days after treatment">
            <a:hlinkClick r:id="" action="ppaction://media"/>
            <a:extLst>
              <a:ext uri="{FF2B5EF4-FFF2-40B4-BE49-F238E27FC236}">
                <a16:creationId xmlns:a16="http://schemas.microsoft.com/office/drawing/2014/main" id="{06C72C36-D821-4689-B1A6-39E16AAEF49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44646" y="1066669"/>
            <a:ext cx="1915171" cy="3482129"/>
          </a:xfrm>
          <a:prstGeom prst="rect">
            <a:avLst/>
          </a:prstGeom>
        </p:spPr>
      </p:pic>
      <p:sp>
        <p:nvSpPr>
          <p:cNvPr id="3" name="Rectangle 2">
            <a:extLst>
              <a:ext uri="{FF2B5EF4-FFF2-40B4-BE49-F238E27FC236}">
                <a16:creationId xmlns:a16="http://schemas.microsoft.com/office/drawing/2014/main" id="{065BCDDA-471E-4A60-9748-5AAF678B2DFE}"/>
              </a:ext>
            </a:extLst>
          </p:cNvPr>
          <p:cNvSpPr/>
          <p:nvPr/>
        </p:nvSpPr>
        <p:spPr>
          <a:xfrm>
            <a:off x="573930" y="333558"/>
            <a:ext cx="5146281" cy="600164"/>
          </a:xfrm>
          <a:prstGeom prst="rect">
            <a:avLst/>
          </a:prstGeom>
        </p:spPr>
        <p:txBody>
          <a:bodyPr wrap="none">
            <a:spAutoFit/>
          </a:bodyPr>
          <a:lstStyle/>
          <a:p>
            <a:r>
              <a:rPr lang="fr-FR" sz="3300" b="1" dirty="0"/>
              <a:t>L'histoire de </a:t>
            </a:r>
            <a:r>
              <a:rPr lang="fr-FR" sz="3300" b="1" dirty="0" err="1"/>
              <a:t>Mojibor</a:t>
            </a:r>
            <a:r>
              <a:rPr lang="fr-FR" sz="3300" b="1" dirty="0"/>
              <a:t>, 10 ans</a:t>
            </a:r>
          </a:p>
        </p:txBody>
      </p:sp>
      <p:sp>
        <p:nvSpPr>
          <p:cNvPr id="4" name="Rectangle 3">
            <a:extLst>
              <a:ext uri="{FF2B5EF4-FFF2-40B4-BE49-F238E27FC236}">
                <a16:creationId xmlns:a16="http://schemas.microsoft.com/office/drawing/2014/main" id="{ABB4D688-C90C-4F8A-8023-C5687A45F24C}"/>
              </a:ext>
            </a:extLst>
          </p:cNvPr>
          <p:cNvSpPr/>
          <p:nvPr/>
        </p:nvSpPr>
        <p:spPr>
          <a:xfrm>
            <a:off x="73781" y="1093961"/>
            <a:ext cx="1808359" cy="707886"/>
          </a:xfrm>
          <a:prstGeom prst="rect">
            <a:avLst/>
          </a:prstGeom>
        </p:spPr>
        <p:txBody>
          <a:bodyPr wrap="square">
            <a:spAutoFit/>
          </a:bodyPr>
          <a:lstStyle/>
          <a:p>
            <a:r>
              <a:rPr lang="en-US" sz="2000" dirty="0"/>
              <a:t>Avant </a:t>
            </a:r>
            <a:r>
              <a:rPr lang="en-US" sz="2000" dirty="0" err="1"/>
              <a:t>traitement</a:t>
            </a:r>
            <a:r>
              <a:rPr lang="en-US" sz="2000" dirty="0"/>
              <a:t> </a:t>
            </a:r>
            <a:r>
              <a:rPr lang="en-CA" sz="1600" dirty="0"/>
              <a:t> </a:t>
            </a:r>
          </a:p>
        </p:txBody>
      </p:sp>
      <p:sp>
        <p:nvSpPr>
          <p:cNvPr id="5" name="Rectangle 4">
            <a:extLst>
              <a:ext uri="{FF2B5EF4-FFF2-40B4-BE49-F238E27FC236}">
                <a16:creationId xmlns:a16="http://schemas.microsoft.com/office/drawing/2014/main" id="{B2EE4BE3-EACC-4CCF-A3B2-08BD00971C47}"/>
              </a:ext>
            </a:extLst>
          </p:cNvPr>
          <p:cNvSpPr/>
          <p:nvPr/>
        </p:nvSpPr>
        <p:spPr>
          <a:xfrm>
            <a:off x="4572000" y="787998"/>
            <a:ext cx="4572000" cy="369332"/>
          </a:xfrm>
          <a:prstGeom prst="rect">
            <a:avLst/>
          </a:prstGeom>
        </p:spPr>
        <p:txBody>
          <a:bodyPr>
            <a:spAutoFit/>
          </a:bodyPr>
          <a:lstStyle/>
          <a:p>
            <a:r>
              <a:rPr lang="fr-FR" dirty="0"/>
              <a:t>2 mois après le traitement</a:t>
            </a:r>
          </a:p>
        </p:txBody>
      </p:sp>
      <p:pic>
        <p:nvPicPr>
          <p:cNvPr id="6" name="6. 2 months after treatment">
            <a:hlinkClick r:id="" action="ppaction://media"/>
            <a:extLst>
              <a:ext uri="{FF2B5EF4-FFF2-40B4-BE49-F238E27FC236}">
                <a16:creationId xmlns:a16="http://schemas.microsoft.com/office/drawing/2014/main" id="{B494AEB6-9501-463E-B9A4-A72FA3719BC7}"/>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930682" y="1066669"/>
            <a:ext cx="1915171" cy="3482129"/>
          </a:xfrm>
          <a:prstGeom prst="rect">
            <a:avLst/>
          </a:prstGeom>
        </p:spPr>
      </p:pic>
    </p:spTree>
    <p:extLst>
      <p:ext uri="{BB962C8B-B14F-4D97-AF65-F5344CB8AC3E}">
        <p14:creationId xmlns:p14="http://schemas.microsoft.com/office/powerpoint/2010/main" val="179031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4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8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a:t>Que sont les soins communautaires?</a:t>
            </a:r>
          </a:p>
        </p:txBody>
      </p:sp>
      <p:sp>
        <p:nvSpPr>
          <p:cNvPr id="3" name="Content Placeholder 2"/>
          <p:cNvSpPr>
            <a:spLocks noGrp="1"/>
          </p:cNvSpPr>
          <p:nvPr>
            <p:ph idx="1"/>
          </p:nvPr>
        </p:nvSpPr>
        <p:spPr/>
        <p:txBody>
          <a:bodyPr/>
          <a:lstStyle/>
          <a:p>
            <a:r>
              <a:rPr lang="fr-FR" sz="2400" dirty="0"/>
              <a:t>OMS: "Implication des citoyens d’une communauté pour résoudre leurs propres problèmes"</a:t>
            </a:r>
          </a:p>
          <a:p>
            <a:pPr lvl="1"/>
            <a:r>
              <a:rPr lang="fr-FR" sz="2400" dirty="0"/>
              <a:t>La communauté peut être impliquée dans:</a:t>
            </a:r>
          </a:p>
          <a:p>
            <a:pPr lvl="2"/>
            <a:r>
              <a:rPr lang="fr-FR" sz="2100" dirty="0"/>
              <a:t>L’évaluation des besoins et la planification</a:t>
            </a:r>
          </a:p>
          <a:p>
            <a:pPr lvl="2"/>
            <a:r>
              <a:rPr lang="fr-FR" sz="2100" dirty="0"/>
              <a:t>La </a:t>
            </a:r>
            <a:r>
              <a:rPr lang="fr-FR" sz="2400" dirty="0"/>
              <a:t>mise en œuvre et la gestion quotidienne</a:t>
            </a:r>
          </a:p>
          <a:p>
            <a:pPr lvl="2"/>
            <a:r>
              <a:rPr lang="fr-FR" sz="2400" dirty="0"/>
              <a:t>L’évaluation du programme</a:t>
            </a:r>
            <a:endParaRPr lang="en-US" sz="2400" dirty="0"/>
          </a:p>
        </p:txBody>
      </p:sp>
    </p:spTree>
    <p:extLst>
      <p:ext uri="{BB962C8B-B14F-4D97-AF65-F5344CB8AC3E}">
        <p14:creationId xmlns:p14="http://schemas.microsoft.com/office/powerpoint/2010/main" val="3304279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Pourquoi utiliser les soins communautaires?</a:t>
            </a:r>
            <a:endParaRPr lang="en-US" dirty="0"/>
          </a:p>
        </p:txBody>
      </p:sp>
      <p:sp>
        <p:nvSpPr>
          <p:cNvPr id="3" name="Content Placeholder 2"/>
          <p:cNvSpPr>
            <a:spLocks noGrp="1"/>
          </p:cNvSpPr>
          <p:nvPr>
            <p:ph idx="1"/>
          </p:nvPr>
        </p:nvSpPr>
        <p:spPr>
          <a:xfrm>
            <a:off x="628650" y="1268016"/>
            <a:ext cx="7886700" cy="3263504"/>
          </a:xfrm>
        </p:spPr>
        <p:txBody>
          <a:bodyPr>
            <a:normAutofit/>
          </a:bodyPr>
          <a:lstStyle/>
          <a:p>
            <a:r>
              <a:rPr lang="fr-FR" sz="2400" dirty="0"/>
              <a:t>Intègre une approche centrée sur l'enfant et la famille</a:t>
            </a:r>
          </a:p>
          <a:p>
            <a:pPr lvl="1"/>
            <a:r>
              <a:rPr lang="fr-FR" sz="2000" dirty="0"/>
              <a:t>Modèle de soins qui amène les professionnels de la santé au domicile et réduit le fardeau des établissements de santé</a:t>
            </a:r>
          </a:p>
          <a:p>
            <a:r>
              <a:rPr lang="fr-FR" sz="2400" dirty="0"/>
              <a:t>Économies de coûts: les soins palliatifs précoces empêchent les patients d'épuiser leurs ressources limitées en cas d'hospitalisations inutiles et d'utilisation des services de santé</a:t>
            </a:r>
          </a:p>
          <a:p>
            <a:r>
              <a:rPr lang="fr-FR" sz="2400" dirty="0"/>
              <a:t>Les dépenses de santé catastrophiques sont l'une des principales raisons pour retomber dans l'extrême pauvreté</a:t>
            </a:r>
            <a:endParaRPr lang="en-US" sz="2400" dirty="0"/>
          </a:p>
        </p:txBody>
      </p:sp>
    </p:spTree>
    <p:extLst>
      <p:ext uri="{BB962C8B-B14F-4D97-AF65-F5344CB8AC3E}">
        <p14:creationId xmlns:p14="http://schemas.microsoft.com/office/powerpoint/2010/main" val="865512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Pourquoi utiliser les soins communautaires?</a:t>
            </a:r>
            <a:endParaRPr lang="en-US" dirty="0"/>
          </a:p>
        </p:txBody>
      </p:sp>
      <p:sp>
        <p:nvSpPr>
          <p:cNvPr id="3" name="Content Placeholder 2"/>
          <p:cNvSpPr>
            <a:spLocks noGrp="1"/>
          </p:cNvSpPr>
          <p:nvPr>
            <p:ph idx="1"/>
          </p:nvPr>
        </p:nvSpPr>
        <p:spPr/>
        <p:txBody>
          <a:bodyPr>
            <a:noAutofit/>
          </a:bodyPr>
          <a:lstStyle/>
          <a:p>
            <a:r>
              <a:rPr lang="fr-FR" sz="2800" dirty="0"/>
              <a:t>Démontrer qu'il est possible de prendre soin de ces enfants:</a:t>
            </a:r>
          </a:p>
          <a:p>
            <a:pPr lvl="1"/>
            <a:r>
              <a:rPr lang="fr-FR" sz="2400" dirty="0"/>
              <a:t>Les enfants atteints d'une maladie qui limite leur espérance de vie sont renvoyés de l'hôpital et se font dire «il n'y a plus rien à faire»</a:t>
            </a:r>
          </a:p>
          <a:p>
            <a:pPr lvl="1"/>
            <a:r>
              <a:rPr lang="fr-FR" sz="2400" dirty="0"/>
              <a:t>Les soins palliatifs montrent qu'il y a toujours quelque chose à faire et donne le pouvoir à la communauté de le faire</a:t>
            </a:r>
            <a:endParaRPr lang="en-US" sz="2400" dirty="0"/>
          </a:p>
        </p:txBody>
      </p:sp>
    </p:spTree>
    <p:extLst>
      <p:ext uri="{BB962C8B-B14F-4D97-AF65-F5344CB8AC3E}">
        <p14:creationId xmlns:p14="http://schemas.microsoft.com/office/powerpoint/2010/main" val="2409743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Développement</a:t>
            </a:r>
            <a:r>
              <a:rPr lang="en-US" dirty="0"/>
              <a:t> d'un </a:t>
            </a:r>
            <a:r>
              <a:rPr lang="en-US" dirty="0" err="1"/>
              <a:t>modèle</a:t>
            </a:r>
            <a:r>
              <a:rPr lang="en-US" dirty="0"/>
              <a:t> </a:t>
            </a:r>
            <a:r>
              <a:rPr lang="en-US" dirty="0" err="1"/>
              <a:t>communautaire</a:t>
            </a:r>
            <a:endParaRPr lang="en-US" dirty="0"/>
          </a:p>
        </p:txBody>
      </p:sp>
      <p:sp>
        <p:nvSpPr>
          <p:cNvPr id="3" name="Content Placeholder 2"/>
          <p:cNvSpPr>
            <a:spLocks noGrp="1"/>
          </p:cNvSpPr>
          <p:nvPr>
            <p:ph idx="1"/>
          </p:nvPr>
        </p:nvSpPr>
        <p:spPr/>
        <p:txBody>
          <a:bodyPr/>
          <a:lstStyle/>
          <a:p>
            <a:r>
              <a:rPr lang="fr-FR" sz="2800" dirty="0"/>
              <a:t>Étapes:</a:t>
            </a:r>
          </a:p>
          <a:p>
            <a:pPr lvl="1"/>
            <a:r>
              <a:rPr lang="fr-FR" sz="2000" dirty="0"/>
              <a:t>1. Évaluation des besoins</a:t>
            </a:r>
          </a:p>
          <a:p>
            <a:pPr lvl="1"/>
            <a:r>
              <a:rPr lang="fr-FR" sz="2000" dirty="0"/>
              <a:t>2. Sensibilisation et engagement de la communauté</a:t>
            </a:r>
          </a:p>
          <a:p>
            <a:pPr lvl="1"/>
            <a:r>
              <a:rPr lang="fr-FR" sz="2000" dirty="0"/>
              <a:t>3. Services de soins palliatifs cliniques</a:t>
            </a:r>
            <a:endParaRPr lang="en-US" sz="2000" dirty="0"/>
          </a:p>
        </p:txBody>
      </p:sp>
    </p:spTree>
    <p:extLst>
      <p:ext uri="{BB962C8B-B14F-4D97-AF65-F5344CB8AC3E}">
        <p14:creationId xmlns:p14="http://schemas.microsoft.com/office/powerpoint/2010/main" val="662271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 y="342553"/>
            <a:ext cx="7833360" cy="1257452"/>
          </a:xfrm>
        </p:spPr>
        <p:txBody>
          <a:bodyPr>
            <a:normAutofit/>
          </a:bodyPr>
          <a:lstStyle/>
          <a:p>
            <a:r>
              <a:rPr lang="fr-FR" sz="3600" dirty="0"/>
              <a:t>Étape 1: L'évaluation des besoins</a:t>
            </a:r>
            <a:endParaRPr lang="en-US" dirty="0"/>
          </a:p>
        </p:txBody>
      </p:sp>
      <p:sp>
        <p:nvSpPr>
          <p:cNvPr id="3" name="Content Placeholder 2"/>
          <p:cNvSpPr>
            <a:spLocks noGrp="1"/>
          </p:cNvSpPr>
          <p:nvPr>
            <p:ph idx="1"/>
          </p:nvPr>
        </p:nvSpPr>
        <p:spPr>
          <a:xfrm>
            <a:off x="396240" y="1828801"/>
            <a:ext cx="5491147" cy="2839064"/>
          </a:xfrm>
        </p:spPr>
        <p:txBody>
          <a:bodyPr>
            <a:normAutofit/>
          </a:bodyPr>
          <a:lstStyle/>
          <a:p>
            <a:endParaRPr lang="en-US" sz="1575" dirty="0"/>
          </a:p>
          <a:p>
            <a:endParaRPr lang="en-US" sz="1575" dirty="0"/>
          </a:p>
          <a:p>
            <a:pPr lvl="1"/>
            <a:endParaRPr lang="en-US" sz="1575" dirty="0"/>
          </a:p>
          <a:p>
            <a:pPr lvl="1"/>
            <a:endParaRPr lang="en-US" sz="1575" dirty="0"/>
          </a:p>
        </p:txBody>
      </p:sp>
      <p:pic>
        <p:nvPicPr>
          <p:cNvPr id="1026" name="Picture 2" descr="Image result for slum surv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314" y="1371209"/>
            <a:ext cx="3143250" cy="23574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lum worksh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366" y="1371209"/>
            <a:ext cx="3553925" cy="23574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77314" y="3728647"/>
            <a:ext cx="3143250" cy="646331"/>
          </a:xfrm>
          <a:prstGeom prst="rect">
            <a:avLst/>
          </a:prstGeom>
          <a:noFill/>
        </p:spPr>
        <p:txBody>
          <a:bodyPr wrap="square" rtlCol="0">
            <a:spAutoFit/>
          </a:bodyPr>
          <a:lstStyle/>
          <a:p>
            <a:r>
              <a:rPr lang="fr-FR" b="1" dirty="0"/>
              <a:t>Sondage auprès des membres de la communauté</a:t>
            </a:r>
          </a:p>
        </p:txBody>
      </p:sp>
      <p:sp>
        <p:nvSpPr>
          <p:cNvPr id="7" name="TextBox 6"/>
          <p:cNvSpPr txBox="1"/>
          <p:nvPr/>
        </p:nvSpPr>
        <p:spPr>
          <a:xfrm>
            <a:off x="4986366" y="3759424"/>
            <a:ext cx="3553925" cy="584775"/>
          </a:xfrm>
          <a:prstGeom prst="rect">
            <a:avLst/>
          </a:prstGeom>
          <a:noFill/>
        </p:spPr>
        <p:txBody>
          <a:bodyPr wrap="square" rtlCol="0">
            <a:spAutoFit/>
          </a:bodyPr>
          <a:lstStyle/>
          <a:p>
            <a:r>
              <a:rPr lang="en-US" sz="1600" b="1" dirty="0"/>
              <a:t>Atelier </a:t>
            </a:r>
            <a:r>
              <a:rPr lang="en-US" sz="1600" b="1" dirty="0" err="1"/>
              <a:t>auprès</a:t>
            </a:r>
            <a:r>
              <a:rPr lang="en-US" sz="1600" b="1" dirty="0"/>
              <a:t> de </a:t>
            </a:r>
            <a:r>
              <a:rPr lang="en-US" sz="1600" b="1" dirty="0" err="1"/>
              <a:t>tous</a:t>
            </a:r>
            <a:r>
              <a:rPr lang="en-US" sz="1600" b="1" dirty="0"/>
              <a:t> les </a:t>
            </a:r>
            <a:r>
              <a:rPr lang="en-US" sz="1600" b="1" dirty="0" err="1"/>
              <a:t>acteurs</a:t>
            </a:r>
            <a:r>
              <a:rPr lang="en-US" sz="1600" b="1" dirty="0"/>
              <a:t> </a:t>
            </a:r>
            <a:r>
              <a:rPr lang="en-US" sz="1600" b="1" dirty="0" err="1"/>
              <a:t>impliqués</a:t>
            </a:r>
            <a:endParaRPr lang="en-US" sz="1600" b="1" dirty="0"/>
          </a:p>
        </p:txBody>
      </p:sp>
    </p:spTree>
    <p:extLst>
      <p:ext uri="{BB962C8B-B14F-4D97-AF65-F5344CB8AC3E}">
        <p14:creationId xmlns:p14="http://schemas.microsoft.com/office/powerpoint/2010/main" val="4136204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CD4F-E480-8D42-85DE-BEA625B2627D}"/>
              </a:ext>
            </a:extLst>
          </p:cNvPr>
          <p:cNvSpPr>
            <a:spLocks noGrp="1"/>
          </p:cNvSpPr>
          <p:nvPr>
            <p:ph type="title"/>
          </p:nvPr>
        </p:nvSpPr>
        <p:spPr/>
        <p:txBody>
          <a:bodyPr>
            <a:normAutofit/>
          </a:bodyPr>
          <a:lstStyle/>
          <a:p>
            <a:r>
              <a:rPr lang="fr-FR" dirty="0"/>
              <a:t>L'Organisation mondiale de la santé</a:t>
            </a:r>
            <a:endParaRPr lang="en-CA" dirty="0"/>
          </a:p>
        </p:txBody>
      </p:sp>
      <p:sp>
        <p:nvSpPr>
          <p:cNvPr id="3" name="Content Placeholder 2">
            <a:extLst>
              <a:ext uri="{FF2B5EF4-FFF2-40B4-BE49-F238E27FC236}">
                <a16:creationId xmlns:a16="http://schemas.microsoft.com/office/drawing/2014/main" id="{4B4186EB-A28A-454C-A7CF-BCA324809FB8}"/>
              </a:ext>
            </a:extLst>
          </p:cNvPr>
          <p:cNvSpPr>
            <a:spLocks noGrp="1"/>
          </p:cNvSpPr>
          <p:nvPr>
            <p:ph idx="1"/>
          </p:nvPr>
        </p:nvSpPr>
        <p:spPr/>
        <p:txBody>
          <a:bodyPr/>
          <a:lstStyle/>
          <a:p>
            <a:r>
              <a:rPr lang="fr-FR" dirty="0"/>
              <a:t>Définit les soins palliatifs ainsi:</a:t>
            </a:r>
          </a:p>
          <a:p>
            <a:r>
              <a:rPr lang="fr-FR" dirty="0"/>
              <a:t>«La prévention et le soulagement de la souffrance au moyen d'une identification précoce, d'une évaluation et d'un traitement impeccables de la douleur et d'autres problèmes physiques, psychosociaux et spirituels»</a:t>
            </a:r>
          </a:p>
          <a:p>
            <a:endParaRPr lang="fr-FR" dirty="0"/>
          </a:p>
          <a:p>
            <a:r>
              <a:rPr lang="fr-FR" dirty="0"/>
              <a:t>Les soins palliatifs sont plus que des soins en fin de vie</a:t>
            </a:r>
          </a:p>
          <a:p>
            <a:r>
              <a:rPr lang="fr-FR" dirty="0"/>
              <a:t>Ce n'est pas seulement pour les patients dont le décès est imminent </a:t>
            </a:r>
            <a:endParaRPr lang="en-CA" dirty="0"/>
          </a:p>
        </p:txBody>
      </p:sp>
    </p:spTree>
    <p:extLst>
      <p:ext uri="{BB962C8B-B14F-4D97-AF65-F5344CB8AC3E}">
        <p14:creationId xmlns:p14="http://schemas.microsoft.com/office/powerpoint/2010/main" val="2190885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1376"/>
            <a:ext cx="7886700" cy="994172"/>
          </a:xfrm>
        </p:spPr>
        <p:txBody>
          <a:bodyPr>
            <a:noAutofit/>
          </a:bodyPr>
          <a:lstStyle/>
          <a:p>
            <a:pPr lvl="1" algn="l" defTabSz="685800" rtl="0">
              <a:lnSpc>
                <a:spcPct val="90000"/>
              </a:lnSpc>
              <a:spcBef>
                <a:spcPct val="0"/>
              </a:spcBef>
            </a:pPr>
            <a:r>
              <a:rPr lang="en-US" sz="3200" dirty="0" err="1">
                <a:latin typeface="+mj-lt"/>
              </a:rPr>
              <a:t>Étape</a:t>
            </a:r>
            <a:r>
              <a:rPr lang="en-US" sz="3200" dirty="0">
                <a:latin typeface="+mj-lt"/>
              </a:rPr>
              <a:t> 2: </a:t>
            </a:r>
            <a:r>
              <a:rPr lang="fr-FR" sz="3200" dirty="0">
                <a:latin typeface="+mj-lt"/>
              </a:rPr>
              <a:t>Sensibilisation et engagement de la communauté</a:t>
            </a:r>
            <a:br>
              <a:rPr lang="fr-FR" sz="3200" dirty="0">
                <a:latin typeface="+mj-lt"/>
              </a:rPr>
            </a:br>
            <a:endParaRPr lang="en-US" sz="3200" dirty="0">
              <a:latin typeface="+mj-lt"/>
            </a:endParaRPr>
          </a:p>
        </p:txBody>
      </p:sp>
      <p:sp>
        <p:nvSpPr>
          <p:cNvPr id="3" name="Content Placeholder 2"/>
          <p:cNvSpPr>
            <a:spLocks noGrp="1"/>
          </p:cNvSpPr>
          <p:nvPr>
            <p:ph idx="1"/>
          </p:nvPr>
        </p:nvSpPr>
        <p:spPr/>
        <p:txBody>
          <a:bodyPr>
            <a:normAutofit/>
          </a:bodyPr>
          <a:lstStyle/>
          <a:p>
            <a:r>
              <a:rPr lang="fr-FR" b="1" dirty="0"/>
              <a:t>Mythe: </a:t>
            </a:r>
            <a:r>
              <a:rPr lang="fr-FR" dirty="0"/>
              <a:t>Notre conviction que personne ne voudra aider</a:t>
            </a:r>
          </a:p>
          <a:p>
            <a:r>
              <a:rPr lang="fr-FR" b="1" dirty="0"/>
              <a:t>Fait:</a:t>
            </a:r>
            <a:r>
              <a:rPr lang="fr-FR" dirty="0"/>
              <a:t> Il y aura toujours des gens intéressés à aider les autres, indépendamment de leurs propres problèmes socioéconomiques</a:t>
            </a:r>
          </a:p>
          <a:p>
            <a:r>
              <a:rPr lang="fr-FR" dirty="0"/>
              <a:t>Un programme communautaire donne un exutoire à la compassion qui nous habite tous</a:t>
            </a:r>
          </a:p>
          <a:p>
            <a:r>
              <a:rPr lang="fr-FR" dirty="0"/>
              <a:t>Donne un exutoire à ceux qui veulent aider, mais qui ne savent pas comment s’y prendre</a:t>
            </a:r>
          </a:p>
          <a:p>
            <a:pPr lvl="1"/>
            <a:r>
              <a:rPr lang="fr-FR" dirty="0"/>
              <a:t>Ils sont habilités à aider</a:t>
            </a:r>
          </a:p>
          <a:p>
            <a:endParaRPr lang="en-US" dirty="0"/>
          </a:p>
          <a:p>
            <a:endParaRPr lang="en-US" dirty="0"/>
          </a:p>
        </p:txBody>
      </p:sp>
    </p:spTree>
    <p:extLst>
      <p:ext uri="{BB962C8B-B14F-4D97-AF65-F5344CB8AC3E}">
        <p14:creationId xmlns:p14="http://schemas.microsoft.com/office/powerpoint/2010/main" val="1064291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Étape 2: Sensibilisation de la communauté</a:t>
            </a:r>
          </a:p>
        </p:txBody>
      </p:sp>
      <p:sp>
        <p:nvSpPr>
          <p:cNvPr id="5" name="AutoShape 2" descr="Image result for slum worksho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p:cNvGrpSpPr/>
          <p:nvPr/>
        </p:nvGrpSpPr>
        <p:grpSpPr>
          <a:xfrm>
            <a:off x="925424" y="1306723"/>
            <a:ext cx="4084126" cy="2402377"/>
            <a:chOff x="4628553" y="1306723"/>
            <a:chExt cx="4084126" cy="2402377"/>
          </a:xfrm>
        </p:grpSpPr>
        <p:pic>
          <p:nvPicPr>
            <p:cNvPr id="4" name="Picture 4" descr="Image result for slum work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8553" y="1306723"/>
              <a:ext cx="3557915" cy="20013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48377" y="3370546"/>
              <a:ext cx="3364302" cy="338554"/>
            </a:xfrm>
            <a:prstGeom prst="rect">
              <a:avLst/>
            </a:prstGeom>
            <a:noFill/>
          </p:spPr>
          <p:txBody>
            <a:bodyPr wrap="square" rtlCol="0">
              <a:spAutoFit/>
            </a:bodyPr>
            <a:lstStyle/>
            <a:p>
              <a:r>
                <a:rPr lang="en-US" sz="1600" dirty="0"/>
                <a:t>Séances de </a:t>
              </a:r>
              <a:r>
                <a:rPr lang="en-US" sz="1600" dirty="0" err="1"/>
                <a:t>sensibilisation</a:t>
              </a:r>
              <a:endParaRPr lang="en-US" sz="1600" dirty="0"/>
            </a:p>
          </p:txBody>
        </p:sp>
      </p:grpSp>
      <p:grpSp>
        <p:nvGrpSpPr>
          <p:cNvPr id="9" name="Group 8"/>
          <p:cNvGrpSpPr/>
          <p:nvPr/>
        </p:nvGrpSpPr>
        <p:grpSpPr>
          <a:xfrm>
            <a:off x="5629796" y="1366498"/>
            <a:ext cx="2691892" cy="2342602"/>
            <a:chOff x="1075049" y="1289131"/>
            <a:chExt cx="2691892" cy="2342602"/>
          </a:xfrm>
        </p:grpSpPr>
        <p:pic>
          <p:nvPicPr>
            <p:cNvPr id="2052"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9" y="1289131"/>
              <a:ext cx="2691892" cy="20189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32474" y="3293179"/>
              <a:ext cx="2202763" cy="338554"/>
            </a:xfrm>
            <a:prstGeom prst="rect">
              <a:avLst/>
            </a:prstGeom>
            <a:noFill/>
          </p:spPr>
          <p:txBody>
            <a:bodyPr wrap="square" rtlCol="0">
              <a:spAutoFit/>
            </a:bodyPr>
            <a:lstStyle/>
            <a:p>
              <a:r>
                <a:rPr lang="en-US" sz="1600" dirty="0" err="1"/>
                <a:t>Partage</a:t>
              </a:r>
              <a:r>
                <a:rPr lang="en-US" sz="1600" dirty="0"/>
                <a:t> </a:t>
              </a:r>
              <a:r>
                <a:rPr lang="en-US" sz="1600" dirty="0" err="1"/>
                <a:t>dans</a:t>
              </a:r>
              <a:r>
                <a:rPr lang="en-US" sz="1600" dirty="0"/>
                <a:t> les </a:t>
              </a:r>
              <a:r>
                <a:rPr lang="en-US" sz="1600" dirty="0" err="1"/>
                <a:t>cours</a:t>
              </a:r>
              <a:endParaRPr lang="en-US" sz="1600" dirty="0"/>
            </a:p>
          </p:txBody>
        </p:sp>
      </p:grpSp>
    </p:spTree>
    <p:extLst>
      <p:ext uri="{BB962C8B-B14F-4D97-AF65-F5344CB8AC3E}">
        <p14:creationId xmlns:p14="http://schemas.microsoft.com/office/powerpoint/2010/main" val="3624510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Étape</a:t>
            </a:r>
            <a:r>
              <a:rPr lang="en-US" dirty="0"/>
              <a:t> 3: </a:t>
            </a:r>
            <a:r>
              <a:rPr lang="en-US" dirty="0" err="1"/>
              <a:t>Équipe</a:t>
            </a:r>
            <a:r>
              <a:rPr lang="en-US" dirty="0"/>
              <a:t> </a:t>
            </a:r>
            <a:r>
              <a:rPr lang="en-US" dirty="0" err="1"/>
              <a:t>clinique</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l="-40624" r="-40624"/>
          <a:stretch>
            <a:fillRect/>
          </a:stretch>
        </p:blipFill>
        <p:spPr/>
      </p:pic>
    </p:spTree>
    <p:extLst>
      <p:ext uri="{BB962C8B-B14F-4D97-AF65-F5344CB8AC3E}">
        <p14:creationId xmlns:p14="http://schemas.microsoft.com/office/powerpoint/2010/main" val="419532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4662"/>
            <a:ext cx="7886700" cy="994172"/>
          </a:xfrm>
        </p:spPr>
        <p:txBody>
          <a:bodyPr>
            <a:normAutofit/>
          </a:bodyPr>
          <a:lstStyle/>
          <a:p>
            <a:r>
              <a:rPr lang="en-US" dirty="0" err="1"/>
              <a:t>Équipe</a:t>
            </a:r>
            <a:r>
              <a:rPr lang="en-US" dirty="0"/>
              <a:t> </a:t>
            </a:r>
            <a:r>
              <a:rPr lang="en-US" dirty="0" err="1"/>
              <a:t>communautaire</a:t>
            </a:r>
            <a:endParaRPr lang="en-US" dirty="0"/>
          </a:p>
        </p:txBody>
      </p:sp>
      <p:sp>
        <p:nvSpPr>
          <p:cNvPr id="3" name="Content Placeholder 2"/>
          <p:cNvSpPr>
            <a:spLocks noGrp="1"/>
          </p:cNvSpPr>
          <p:nvPr>
            <p:ph idx="1"/>
          </p:nvPr>
        </p:nvSpPr>
        <p:spPr>
          <a:xfrm>
            <a:off x="628650" y="990191"/>
            <a:ext cx="6900863" cy="3519703"/>
          </a:xfrm>
        </p:spPr>
        <p:txBody>
          <a:bodyPr>
            <a:normAutofit fontScale="92500" lnSpcReduction="10000"/>
          </a:bodyPr>
          <a:lstStyle/>
          <a:p>
            <a:r>
              <a:rPr lang="fr-FR" b="1" dirty="0"/>
              <a:t>Agents de santé communautaire:</a:t>
            </a:r>
          </a:p>
          <a:p>
            <a:pPr lvl="1"/>
            <a:r>
              <a:rPr lang="fr-FR" dirty="0"/>
              <a:t>Fournissent les soins de base à domicile pris en charge par les professionnels de la santé</a:t>
            </a:r>
          </a:p>
          <a:p>
            <a:pPr lvl="1"/>
            <a:r>
              <a:rPr lang="fr-FR" dirty="0"/>
              <a:t>Visites à domicile</a:t>
            </a:r>
          </a:p>
          <a:p>
            <a:pPr lvl="1"/>
            <a:r>
              <a:rPr lang="fr-FR" dirty="0"/>
              <a:t>Suivis téléphoniques pour rester en contact avec les patients</a:t>
            </a:r>
          </a:p>
          <a:p>
            <a:r>
              <a:rPr lang="fr-FR" b="1" dirty="0"/>
              <a:t>Professionnels de la santé:</a:t>
            </a:r>
          </a:p>
          <a:p>
            <a:pPr lvl="1"/>
            <a:r>
              <a:rPr lang="fr-FR" dirty="0"/>
              <a:t>Médecins et infirmières assurent la supervision, les évaluations urgentes et élaborent des plans de traitement</a:t>
            </a:r>
          </a:p>
          <a:p>
            <a:r>
              <a:rPr lang="fr-FR" b="1" dirty="0"/>
              <a:t>Membres de la famille: </a:t>
            </a:r>
            <a:r>
              <a:rPr lang="fr-FR" dirty="0"/>
              <a:t>formation de base pour améliorer leurs connaissances sur les soins</a:t>
            </a:r>
          </a:p>
          <a:p>
            <a:r>
              <a:rPr lang="fr-FR" b="1" dirty="0"/>
              <a:t>Autres: </a:t>
            </a:r>
            <a:r>
              <a:rPr lang="fr-FR" dirty="0"/>
              <a:t>si possible</a:t>
            </a:r>
          </a:p>
          <a:p>
            <a:pPr lvl="1"/>
            <a:r>
              <a:rPr lang="fr-FR" b="1" dirty="0"/>
              <a:t>Physiothérapeute</a:t>
            </a:r>
            <a:r>
              <a:rPr lang="fr-FR" dirty="0"/>
              <a:t> (de Handicap International)</a:t>
            </a:r>
          </a:p>
          <a:p>
            <a:pPr lvl="1"/>
            <a:r>
              <a:rPr lang="fr-FR" b="1" dirty="0"/>
              <a:t>Conseiller psychosocial </a:t>
            </a:r>
            <a:r>
              <a:rPr lang="fr-FR" dirty="0"/>
              <a:t>/ travailleur social</a:t>
            </a:r>
            <a:endParaRPr lang="en-US" dirty="0"/>
          </a:p>
          <a:p>
            <a:pPr lvl="1"/>
            <a:endParaRPr lang="en-US" dirty="0"/>
          </a:p>
        </p:txBody>
      </p:sp>
    </p:spTree>
    <p:extLst>
      <p:ext uri="{BB962C8B-B14F-4D97-AF65-F5344CB8AC3E}">
        <p14:creationId xmlns:p14="http://schemas.microsoft.com/office/powerpoint/2010/main" val="4226200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B41C5C-0F34-4DDA-9D7C-5E717F35F6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01007" y="227693"/>
            <a:ext cx="4301693" cy="4422557"/>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4594" y="227693"/>
            <a:ext cx="3915950" cy="1008731"/>
          </a:xfrm>
        </p:spPr>
        <p:txBody>
          <a:bodyPr>
            <a:normAutofit fontScale="90000"/>
          </a:bodyPr>
          <a:lstStyle/>
          <a:p>
            <a:pPr algn="ctr"/>
            <a:r>
              <a:rPr lang="fr-FR" sz="2600" b="1" dirty="0"/>
              <a:t>Agents de santé communautaire </a:t>
            </a:r>
            <a:br>
              <a:rPr lang="fr-FR" sz="2600" b="1" dirty="0"/>
            </a:br>
            <a:r>
              <a:rPr lang="fr-FR" sz="2600" b="1" dirty="0"/>
              <a:t>(assistants en soins palliatifs)</a:t>
            </a:r>
            <a:endParaRPr lang="en-US" sz="2600" b="1" dirty="0"/>
          </a:p>
        </p:txBody>
      </p:sp>
      <p:pic>
        <p:nvPicPr>
          <p:cNvPr id="5" name="Picture 4">
            <a:extLst>
              <a:ext uri="{FF2B5EF4-FFF2-40B4-BE49-F238E27FC236}">
                <a16:creationId xmlns:a16="http://schemas.microsoft.com/office/drawing/2014/main" id="{B63AADBB-62D4-DB4B-A00D-732180436A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70084" y="516445"/>
            <a:ext cx="3191190" cy="3845052"/>
          </a:xfrm>
          <a:prstGeom prst="rect">
            <a:avLst/>
          </a:prstGeom>
        </p:spPr>
      </p:pic>
      <p:sp>
        <p:nvSpPr>
          <p:cNvPr id="3" name="Content Placeholder 2"/>
          <p:cNvSpPr>
            <a:spLocks noGrp="1"/>
          </p:cNvSpPr>
          <p:nvPr>
            <p:ph idx="1"/>
          </p:nvPr>
        </p:nvSpPr>
        <p:spPr>
          <a:xfrm>
            <a:off x="4793927" y="1417320"/>
            <a:ext cx="3926617" cy="3003759"/>
          </a:xfrm>
        </p:spPr>
        <p:txBody>
          <a:bodyPr>
            <a:normAutofit fontScale="77500" lnSpcReduction="20000"/>
          </a:bodyPr>
          <a:lstStyle/>
          <a:p>
            <a:pPr marL="171450" lvl="2">
              <a:lnSpc>
                <a:spcPct val="120000"/>
              </a:lnSpc>
              <a:spcBef>
                <a:spcPts val="750"/>
              </a:spcBef>
            </a:pPr>
            <a:r>
              <a:rPr lang="fr-FR" sz="2600" dirty="0"/>
              <a:t>Membres de la communauté locale formés pour dispenser des soins de base (formation de base de 10 jours)</a:t>
            </a:r>
          </a:p>
          <a:p>
            <a:pPr marL="171450" lvl="2">
              <a:lnSpc>
                <a:spcPct val="120000"/>
              </a:lnSpc>
              <a:spcBef>
                <a:spcPts val="750"/>
              </a:spcBef>
            </a:pPr>
            <a:r>
              <a:rPr lang="fr-FR" sz="2600" dirty="0"/>
              <a:t>Se baigner, se nourrir</a:t>
            </a:r>
          </a:p>
          <a:p>
            <a:pPr marL="171450" lvl="2">
              <a:lnSpc>
                <a:spcPct val="120000"/>
              </a:lnSpc>
              <a:spcBef>
                <a:spcPts val="750"/>
              </a:spcBef>
            </a:pPr>
            <a:r>
              <a:rPr lang="fr-FR" sz="2600" dirty="0"/>
              <a:t>Exercices d'étirement et de ROM</a:t>
            </a:r>
          </a:p>
          <a:p>
            <a:pPr marL="171450" lvl="2">
              <a:lnSpc>
                <a:spcPct val="120000"/>
              </a:lnSpc>
              <a:spcBef>
                <a:spcPts val="750"/>
              </a:spcBef>
            </a:pPr>
            <a:r>
              <a:rPr lang="fr-FR" sz="2600" dirty="0"/>
              <a:t>Prise des médicaments</a:t>
            </a:r>
          </a:p>
          <a:p>
            <a:pPr marL="171450" lvl="2">
              <a:lnSpc>
                <a:spcPct val="120000"/>
              </a:lnSpc>
              <a:spcBef>
                <a:spcPts val="750"/>
              </a:spcBef>
            </a:pPr>
            <a:r>
              <a:rPr lang="fr-FR" sz="2600" dirty="0"/>
              <a:t>Soutien affectif</a:t>
            </a:r>
            <a:endParaRPr lang="en-US" sz="1500" dirty="0"/>
          </a:p>
        </p:txBody>
      </p:sp>
    </p:spTree>
    <p:extLst>
      <p:ext uri="{BB962C8B-B14F-4D97-AF65-F5344CB8AC3E}">
        <p14:creationId xmlns:p14="http://schemas.microsoft.com/office/powerpoint/2010/main" val="1123423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3839B-E0A6-AB46-81BE-FDE42ABA76E4}"/>
              </a:ext>
            </a:extLst>
          </p:cNvPr>
          <p:cNvSpPr>
            <a:spLocks noGrp="1"/>
          </p:cNvSpPr>
          <p:nvPr>
            <p:ph type="title"/>
          </p:nvPr>
        </p:nvSpPr>
        <p:spPr>
          <a:xfrm>
            <a:off x="4815841" y="159409"/>
            <a:ext cx="4104640" cy="1356971"/>
          </a:xfrm>
        </p:spPr>
        <p:txBody>
          <a:bodyPr vert="horz" lIns="91440" tIns="45720" rIns="91440" bIns="45720" rtlCol="0" anchor="b">
            <a:normAutofit fontScale="90000"/>
          </a:bodyPr>
          <a:lstStyle/>
          <a:p>
            <a:pPr defTabSz="914400"/>
            <a:r>
              <a:rPr lang="fr-FR" sz="4700" dirty="0"/>
              <a:t>Agents de santé communautaire</a:t>
            </a:r>
          </a:p>
        </p:txBody>
      </p:sp>
      <p:sp>
        <p:nvSpPr>
          <p:cNvPr id="3" name="Content Placeholder 2">
            <a:extLst>
              <a:ext uri="{FF2B5EF4-FFF2-40B4-BE49-F238E27FC236}">
                <a16:creationId xmlns:a16="http://schemas.microsoft.com/office/drawing/2014/main" id="{990E855D-CD26-704A-979C-FACDD98A1879}"/>
              </a:ext>
            </a:extLst>
          </p:cNvPr>
          <p:cNvSpPr>
            <a:spLocks noGrp="1"/>
          </p:cNvSpPr>
          <p:nvPr>
            <p:ph idx="1"/>
          </p:nvPr>
        </p:nvSpPr>
        <p:spPr>
          <a:xfrm>
            <a:off x="4506755" y="1624993"/>
            <a:ext cx="5156200" cy="2987039"/>
          </a:xfrm>
        </p:spPr>
        <p:txBody>
          <a:bodyPr vert="horz" lIns="91440" tIns="45720" rIns="91440" bIns="45720" rtlCol="0" anchor="t">
            <a:noAutofit/>
          </a:bodyPr>
          <a:lstStyle/>
          <a:p>
            <a:r>
              <a:rPr lang="fr-FR" sz="2200" dirty="0"/>
              <a:t>Améliorer la </a:t>
            </a:r>
            <a:r>
              <a:rPr lang="fr-FR" sz="2200" dirty="0" err="1"/>
              <a:t>littératie</a:t>
            </a:r>
            <a:r>
              <a:rPr lang="fr-FR" sz="2200" dirty="0"/>
              <a:t> en santé</a:t>
            </a:r>
          </a:p>
          <a:p>
            <a:r>
              <a:rPr lang="fr-FR" sz="2200" dirty="0"/>
              <a:t>Savoir accéder aux services de santé</a:t>
            </a:r>
          </a:p>
          <a:p>
            <a:r>
              <a:rPr lang="fr-FR" sz="2200" dirty="0"/>
              <a:t>Accompagner les patients aux rendez-vous</a:t>
            </a:r>
          </a:p>
          <a:p>
            <a:r>
              <a:rPr lang="fr-FR" sz="2200" dirty="0"/>
              <a:t>S'assurer du respect des recommandations de l'hôpital</a:t>
            </a:r>
          </a:p>
          <a:p>
            <a:pPr lvl="1"/>
            <a:r>
              <a:rPr lang="fr-FR" dirty="0"/>
              <a:t>Praticabilité des recommandations</a:t>
            </a:r>
          </a:p>
        </p:txBody>
      </p:sp>
      <p:sp>
        <p:nvSpPr>
          <p:cNvPr id="20" name="Freeform: Shape 15">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51435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AB24B2-8807-9441-8AE1-BE5E42EB0B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0"/>
            <a:ext cx="4629565" cy="51435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305787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3839B-E0A6-AB46-81BE-FDE42ABA76E4}"/>
              </a:ext>
            </a:extLst>
          </p:cNvPr>
          <p:cNvSpPr>
            <a:spLocks noGrp="1"/>
          </p:cNvSpPr>
          <p:nvPr>
            <p:ph type="title"/>
          </p:nvPr>
        </p:nvSpPr>
        <p:spPr>
          <a:xfrm>
            <a:off x="4815841" y="0"/>
            <a:ext cx="4104640" cy="920091"/>
          </a:xfrm>
        </p:spPr>
        <p:txBody>
          <a:bodyPr vert="horz" lIns="91440" tIns="45720" rIns="91440" bIns="45720" rtlCol="0" anchor="b">
            <a:normAutofit/>
          </a:bodyPr>
          <a:lstStyle/>
          <a:p>
            <a:r>
              <a:rPr lang="en-US" sz="4400" b="1" dirty="0"/>
              <a:t>Rayan: 11 </a:t>
            </a:r>
            <a:r>
              <a:rPr lang="en-US" sz="4400" b="1" dirty="0" err="1"/>
              <a:t>mois</a:t>
            </a:r>
            <a:endParaRPr lang="en-US" sz="4400" b="1" dirty="0"/>
          </a:p>
        </p:txBody>
      </p:sp>
      <p:sp>
        <p:nvSpPr>
          <p:cNvPr id="3" name="Content Placeholder 2">
            <a:extLst>
              <a:ext uri="{FF2B5EF4-FFF2-40B4-BE49-F238E27FC236}">
                <a16:creationId xmlns:a16="http://schemas.microsoft.com/office/drawing/2014/main" id="{990E855D-CD26-704A-979C-FACDD98A1879}"/>
              </a:ext>
            </a:extLst>
          </p:cNvPr>
          <p:cNvSpPr>
            <a:spLocks noGrp="1"/>
          </p:cNvSpPr>
          <p:nvPr>
            <p:ph idx="1"/>
          </p:nvPr>
        </p:nvSpPr>
        <p:spPr>
          <a:xfrm>
            <a:off x="4507098" y="912134"/>
            <a:ext cx="4722125" cy="3830320"/>
          </a:xfrm>
        </p:spPr>
        <p:txBody>
          <a:bodyPr vert="horz" lIns="91440" tIns="45720" rIns="91440" bIns="45720" rtlCol="0" anchor="t">
            <a:noAutofit/>
          </a:bodyPr>
          <a:lstStyle/>
          <a:p>
            <a:pPr defTabSz="914400">
              <a:spcBef>
                <a:spcPts val="1000"/>
              </a:spcBef>
            </a:pPr>
            <a:r>
              <a:rPr lang="fr-FR" sz="2000" dirty="0"/>
              <a:t>Pieds bots bilatéraux</a:t>
            </a:r>
          </a:p>
          <a:p>
            <a:pPr defTabSz="914400">
              <a:spcBef>
                <a:spcPts val="1000"/>
              </a:spcBef>
            </a:pPr>
            <a:r>
              <a:rPr lang="fr-FR" sz="2000" dirty="0"/>
              <a:t>Référé pour des soins palliatifs car il était «handicapé»</a:t>
            </a:r>
          </a:p>
          <a:p>
            <a:pPr defTabSz="914400">
              <a:spcBef>
                <a:spcPts val="1000"/>
              </a:spcBef>
            </a:pPr>
            <a:r>
              <a:rPr lang="fr-FR" sz="2000" dirty="0"/>
              <a:t>Mère seule avec 3 enfants (3 ans, 2 ans et </a:t>
            </a:r>
            <a:r>
              <a:rPr lang="fr-FR" sz="2000" dirty="0" err="1"/>
              <a:t>Rayan</a:t>
            </a:r>
            <a:r>
              <a:rPr lang="fr-FR" sz="2000" dirty="0"/>
              <a:t>)</a:t>
            </a:r>
          </a:p>
          <a:p>
            <a:pPr defTabSz="914400">
              <a:spcBef>
                <a:spcPts val="1000"/>
              </a:spcBef>
            </a:pPr>
            <a:r>
              <a:rPr lang="fr-FR" sz="2000" dirty="0"/>
              <a:t>Les agents de santé communautaires ont permis :</a:t>
            </a:r>
          </a:p>
          <a:p>
            <a:pPr lvl="1" defTabSz="914400">
              <a:spcBef>
                <a:spcPts val="1000"/>
              </a:spcBef>
            </a:pPr>
            <a:r>
              <a:rPr lang="fr-FR" sz="1700" dirty="0"/>
              <a:t>De trouver un programme d’ortho</a:t>
            </a:r>
          </a:p>
          <a:p>
            <a:pPr lvl="1" defTabSz="914400">
              <a:spcBef>
                <a:spcPts val="1000"/>
              </a:spcBef>
            </a:pPr>
            <a:r>
              <a:rPr lang="fr-FR" sz="1700" dirty="0"/>
              <a:t>D’organiser les déplacement pour les rendez-vous et les soins pour les autres enfants</a:t>
            </a:r>
          </a:p>
          <a:p>
            <a:pPr lvl="1" defTabSz="914400">
              <a:spcBef>
                <a:spcPts val="1000"/>
              </a:spcBef>
            </a:pPr>
            <a:r>
              <a:rPr lang="fr-FR" sz="1700" dirty="0"/>
              <a:t>D’assurer un suivi mensuel avec l</a:t>
            </a:r>
            <a:r>
              <a:rPr lang="en-US" sz="1700" dirty="0"/>
              <a:t>’</a:t>
            </a:r>
            <a:r>
              <a:rPr lang="en-US" sz="1700" dirty="0" err="1"/>
              <a:t>équipe</a:t>
            </a:r>
            <a:r>
              <a:rPr lang="en-US" sz="1700" dirty="0"/>
              <a:t> </a:t>
            </a:r>
            <a:r>
              <a:rPr lang="en-US" sz="1700" dirty="0" err="1"/>
              <a:t>d’ortho</a:t>
            </a:r>
            <a:endParaRPr lang="fr-FR" sz="1700" dirty="0"/>
          </a:p>
        </p:txBody>
      </p:sp>
      <p:pic>
        <p:nvPicPr>
          <p:cNvPr id="4" name="Picture 3">
            <a:extLst>
              <a:ext uri="{FF2B5EF4-FFF2-40B4-BE49-F238E27FC236}">
                <a16:creationId xmlns:a16="http://schemas.microsoft.com/office/drawing/2014/main" id="{2DAB24B2-8807-9441-8AE1-BE5E42EB0B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0"/>
            <a:ext cx="4629565" cy="51435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561572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CA" dirty="0"/>
              <a:t>Considérations sur les soins palliatifs pour les migrants et autres groupes marginalisés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3217813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703DBC-C5E5-964C-8859-73D144FA9B80}"/>
              </a:ext>
            </a:extLst>
          </p:cNvPr>
          <p:cNvSpPr>
            <a:spLocks noGrp="1"/>
          </p:cNvSpPr>
          <p:nvPr>
            <p:ph type="title"/>
          </p:nvPr>
        </p:nvSpPr>
        <p:spPr/>
        <p:txBody>
          <a:bodyPr/>
          <a:lstStyle/>
          <a:p>
            <a:r>
              <a:rPr lang="en-US" dirty="0" err="1"/>
              <a:t>Compétence</a:t>
            </a:r>
            <a:r>
              <a:rPr lang="en-US" dirty="0"/>
              <a:t> </a:t>
            </a:r>
            <a:r>
              <a:rPr lang="en-US" dirty="0" err="1"/>
              <a:t>culturelle</a:t>
            </a:r>
            <a:endParaRPr lang="en-US" dirty="0"/>
          </a:p>
        </p:txBody>
      </p:sp>
      <p:sp>
        <p:nvSpPr>
          <p:cNvPr id="5" name="Content Placeholder 4">
            <a:extLst>
              <a:ext uri="{FF2B5EF4-FFF2-40B4-BE49-F238E27FC236}">
                <a16:creationId xmlns:a16="http://schemas.microsoft.com/office/drawing/2014/main" id="{E9F3FF47-6EF6-5D4C-877E-4B7E4529E318}"/>
              </a:ext>
            </a:extLst>
          </p:cNvPr>
          <p:cNvSpPr>
            <a:spLocks noGrp="1"/>
          </p:cNvSpPr>
          <p:nvPr>
            <p:ph idx="1"/>
          </p:nvPr>
        </p:nvSpPr>
        <p:spPr/>
        <p:txBody>
          <a:bodyPr>
            <a:normAutofit lnSpcReduction="10000"/>
          </a:bodyPr>
          <a:lstStyle/>
          <a:p>
            <a:r>
              <a:rPr lang="fr-CA" dirty="0"/>
              <a:t>Défini comme un ensemble d'attitudes, de comportements et de compétences qui vous permettent de travailler avec succès dans un environnement interculturel.</a:t>
            </a:r>
          </a:p>
          <a:p>
            <a:pPr lvl="1"/>
            <a:r>
              <a:rPr lang="fr-CA" dirty="0"/>
              <a:t>Soyez conscient de votre identité et de vos préjugés culturels</a:t>
            </a:r>
          </a:p>
          <a:p>
            <a:r>
              <a:rPr lang="fr-CA" dirty="0"/>
              <a:t>Aptitude à gérer la dynamique du traitement des personnes d'origines diverses</a:t>
            </a:r>
          </a:p>
          <a:p>
            <a:r>
              <a:rPr lang="fr-CA" dirty="0"/>
              <a:t>Respect des croyances et des pratiques de santé des populations diverses</a:t>
            </a:r>
          </a:p>
          <a:p>
            <a:r>
              <a:rPr lang="fr-CA" dirty="0"/>
              <a:t>Comprendre et évaluer la diversité culturelle et linguistique et les besoins de nos patients et de nos familles	</a:t>
            </a:r>
          </a:p>
        </p:txBody>
      </p:sp>
    </p:spTree>
    <p:extLst>
      <p:ext uri="{BB962C8B-B14F-4D97-AF65-F5344CB8AC3E}">
        <p14:creationId xmlns:p14="http://schemas.microsoft.com/office/powerpoint/2010/main" val="2707600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FE3F-E3CF-4B4C-A3C3-C757F3976E1E}"/>
              </a:ext>
            </a:extLst>
          </p:cNvPr>
          <p:cNvSpPr>
            <a:spLocks noGrp="1"/>
          </p:cNvSpPr>
          <p:nvPr>
            <p:ph type="title"/>
          </p:nvPr>
        </p:nvSpPr>
        <p:spPr/>
        <p:txBody>
          <a:bodyPr/>
          <a:lstStyle/>
          <a:p>
            <a:r>
              <a:rPr lang="en-US" dirty="0" err="1"/>
              <a:t>Pratiques</a:t>
            </a:r>
            <a:r>
              <a:rPr lang="en-US" dirty="0"/>
              <a:t> </a:t>
            </a:r>
            <a:r>
              <a:rPr lang="en-US" dirty="0" err="1"/>
              <a:t>culturellement</a:t>
            </a:r>
            <a:r>
              <a:rPr lang="en-US" dirty="0"/>
              <a:t> </a:t>
            </a:r>
            <a:r>
              <a:rPr lang="en-US" dirty="0" err="1"/>
              <a:t>compétentes</a:t>
            </a:r>
            <a:endParaRPr lang="en-US" dirty="0"/>
          </a:p>
        </p:txBody>
      </p:sp>
      <p:sp>
        <p:nvSpPr>
          <p:cNvPr id="3" name="Content Placeholder 2">
            <a:extLst>
              <a:ext uri="{FF2B5EF4-FFF2-40B4-BE49-F238E27FC236}">
                <a16:creationId xmlns:a16="http://schemas.microsoft.com/office/drawing/2014/main" id="{7EEEE73E-3ED7-4F42-BD57-4C418F253D46}"/>
              </a:ext>
            </a:extLst>
          </p:cNvPr>
          <p:cNvSpPr>
            <a:spLocks noGrp="1"/>
          </p:cNvSpPr>
          <p:nvPr>
            <p:ph idx="1"/>
          </p:nvPr>
        </p:nvSpPr>
        <p:spPr/>
        <p:txBody>
          <a:bodyPr>
            <a:normAutofit fontScale="92500"/>
          </a:bodyPr>
          <a:lstStyle/>
          <a:p>
            <a:r>
              <a:rPr lang="fr-CA" sz="2400" dirty="0"/>
              <a:t>Considérer le contexte culturel du patient lors de la discussion et de la fourniture de conseils médicaux et de traitement</a:t>
            </a:r>
          </a:p>
          <a:p>
            <a:pPr lvl="1"/>
            <a:r>
              <a:rPr lang="fr-CA" sz="2000" dirty="0"/>
              <a:t>Pourquoi cette maladie est-elle arrivée à mon enfant?</a:t>
            </a:r>
          </a:p>
          <a:p>
            <a:r>
              <a:rPr lang="fr-CA" sz="2400" dirty="0"/>
              <a:t>Comment devraient-ils agir en tant que parent?</a:t>
            </a:r>
          </a:p>
          <a:p>
            <a:r>
              <a:rPr lang="fr-CA" sz="2400" dirty="0"/>
              <a:t>Ajustez votre communication pour vous assurer qu'elle permet aux patients de comprendre leurs options de traitement.</a:t>
            </a:r>
          </a:p>
          <a:p>
            <a:pPr lvl="1"/>
            <a:r>
              <a:rPr lang="fr-CA" sz="2000" dirty="0"/>
              <a:t>Former une relation de confiance qui permet aux patients de se sentir</a:t>
            </a:r>
          </a:p>
          <a:p>
            <a:pPr lvl="2"/>
            <a:r>
              <a:rPr lang="fr-CA" sz="1600" dirty="0"/>
              <a:t>Respecté</a:t>
            </a:r>
          </a:p>
          <a:p>
            <a:pPr lvl="2"/>
            <a:r>
              <a:rPr lang="fr-CA" sz="1600" dirty="0"/>
              <a:t>Leurs préoccupations sont comprises</a:t>
            </a:r>
          </a:p>
        </p:txBody>
      </p:sp>
    </p:spTree>
    <p:extLst>
      <p:ext uri="{BB962C8B-B14F-4D97-AF65-F5344CB8AC3E}">
        <p14:creationId xmlns:p14="http://schemas.microsoft.com/office/powerpoint/2010/main" val="1265723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240882"/>
            <a:ext cx="3249230" cy="4634664"/>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F17BA9-91ED-5C4E-92B7-1F53578F547F}"/>
              </a:ext>
            </a:extLst>
          </p:cNvPr>
          <p:cNvSpPr>
            <a:spLocks noGrp="1"/>
          </p:cNvSpPr>
          <p:nvPr>
            <p:ph type="title"/>
          </p:nvPr>
        </p:nvSpPr>
        <p:spPr>
          <a:xfrm>
            <a:off x="505677" y="685800"/>
            <a:ext cx="2743200" cy="2165684"/>
          </a:xfrm>
        </p:spPr>
        <p:txBody>
          <a:bodyPr vert="horz" lIns="91440" tIns="45720" rIns="91440" bIns="45720" rtlCol="0" anchor="b">
            <a:normAutofit/>
          </a:bodyPr>
          <a:lstStyle/>
          <a:p>
            <a:pPr algn="ctr" defTabSz="914400"/>
            <a:r>
              <a:rPr lang="fr-FR" sz="3600" dirty="0">
                <a:solidFill>
                  <a:srgbClr val="FFFFFF"/>
                </a:solidFill>
              </a:rPr>
              <a:t>Le secteur de la santé humanitaire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2932700"/>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B3F6ED78-0319-AB46-A7F6-4C3668896E0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254489" y="340285"/>
            <a:ext cx="4915159" cy="3403747"/>
          </a:xfrm>
          <a:prstGeom prst="rect">
            <a:avLst/>
          </a:prstGeom>
        </p:spPr>
      </p:pic>
      <p:sp>
        <p:nvSpPr>
          <p:cNvPr id="4" name="TextBox 3"/>
          <p:cNvSpPr txBox="1"/>
          <p:nvPr/>
        </p:nvSpPr>
        <p:spPr>
          <a:xfrm>
            <a:off x="4155656" y="822980"/>
            <a:ext cx="4724184" cy="2246769"/>
          </a:xfrm>
          <a:prstGeom prst="rect">
            <a:avLst/>
          </a:prstGeom>
          <a:noFill/>
        </p:spPr>
        <p:txBody>
          <a:bodyPr wrap="square" rtlCol="0">
            <a:spAutoFit/>
          </a:bodyPr>
          <a:lstStyle/>
          <a:p>
            <a:pPr algn="ctr"/>
            <a:r>
              <a:rPr lang="fr-FR" sz="3200" b="1" dirty="0"/>
              <a:t>But de MSF</a:t>
            </a:r>
          </a:p>
          <a:p>
            <a:endParaRPr lang="fr-FR" dirty="0"/>
          </a:p>
          <a:p>
            <a:r>
              <a:rPr lang="fr-FR" dirty="0"/>
              <a:t>L'objectif général de MSF est de préserver la vie et d'alléger les souffrances tout en protégeant la dignité humaine et en cherchant à rétablir la capacité des individus à prendre leurs propres décisions.</a:t>
            </a:r>
            <a:endParaRPr lang="en-US" dirty="0"/>
          </a:p>
        </p:txBody>
      </p:sp>
      <p:sp>
        <p:nvSpPr>
          <p:cNvPr id="3" name="Frame 2">
            <a:extLst>
              <a:ext uri="{FF2B5EF4-FFF2-40B4-BE49-F238E27FC236}">
                <a16:creationId xmlns:a16="http://schemas.microsoft.com/office/drawing/2014/main" id="{6BA82F5F-3775-084C-B7F2-BB3FF00F134F}"/>
              </a:ext>
            </a:extLst>
          </p:cNvPr>
          <p:cNvSpPr/>
          <p:nvPr/>
        </p:nvSpPr>
        <p:spPr>
          <a:xfrm>
            <a:off x="7191828" y="1636727"/>
            <a:ext cx="1525451" cy="2540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Frame 6">
            <a:extLst>
              <a:ext uri="{FF2B5EF4-FFF2-40B4-BE49-F238E27FC236}">
                <a16:creationId xmlns:a16="http://schemas.microsoft.com/office/drawing/2014/main" id="{DD8581A2-2C82-B24A-848B-060C5395EDC5}"/>
              </a:ext>
            </a:extLst>
          </p:cNvPr>
          <p:cNvSpPr/>
          <p:nvPr/>
        </p:nvSpPr>
        <p:spPr>
          <a:xfrm>
            <a:off x="4472334" y="1890726"/>
            <a:ext cx="2273905" cy="31157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500098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EF97-770E-0D49-BBC8-2FC2FD52D40C}"/>
              </a:ext>
            </a:extLst>
          </p:cNvPr>
          <p:cNvSpPr>
            <a:spLocks noGrp="1"/>
          </p:cNvSpPr>
          <p:nvPr>
            <p:ph type="title"/>
          </p:nvPr>
        </p:nvSpPr>
        <p:spPr/>
        <p:txBody>
          <a:bodyPr/>
          <a:lstStyle/>
          <a:p>
            <a:r>
              <a:rPr lang="en-US" dirty="0" err="1"/>
              <a:t>Pratiques</a:t>
            </a:r>
            <a:r>
              <a:rPr lang="en-US" dirty="0"/>
              <a:t> </a:t>
            </a:r>
            <a:r>
              <a:rPr lang="en-US" dirty="0" err="1"/>
              <a:t>culturellement</a:t>
            </a:r>
            <a:r>
              <a:rPr lang="en-US" dirty="0"/>
              <a:t> </a:t>
            </a:r>
            <a:r>
              <a:rPr lang="en-US" dirty="0" err="1"/>
              <a:t>compétentes</a:t>
            </a:r>
            <a:endParaRPr lang="en-US" dirty="0"/>
          </a:p>
        </p:txBody>
      </p:sp>
      <p:sp>
        <p:nvSpPr>
          <p:cNvPr id="3" name="Content Placeholder 2">
            <a:extLst>
              <a:ext uri="{FF2B5EF4-FFF2-40B4-BE49-F238E27FC236}">
                <a16:creationId xmlns:a16="http://schemas.microsoft.com/office/drawing/2014/main" id="{5870C4CD-1FE7-3A4A-9EE9-13D8E096AD4B}"/>
              </a:ext>
            </a:extLst>
          </p:cNvPr>
          <p:cNvSpPr>
            <a:spLocks noGrp="1"/>
          </p:cNvSpPr>
          <p:nvPr>
            <p:ph idx="1"/>
          </p:nvPr>
        </p:nvSpPr>
        <p:spPr/>
        <p:txBody>
          <a:bodyPr/>
          <a:lstStyle/>
          <a:p>
            <a:r>
              <a:rPr lang="en-US" dirty="0" err="1"/>
              <a:t>Sois</a:t>
            </a:r>
            <a:r>
              <a:rPr lang="en-US" dirty="0"/>
              <a:t> patient</a:t>
            </a:r>
          </a:p>
          <a:p>
            <a:r>
              <a:rPr lang="en-US" dirty="0" err="1"/>
              <a:t>Écoutez</a:t>
            </a:r>
            <a:r>
              <a:rPr lang="en-US" dirty="0"/>
              <a:t> la perspective de la </a:t>
            </a:r>
            <a:r>
              <a:rPr lang="en-US" dirty="0" err="1"/>
              <a:t>famille</a:t>
            </a:r>
            <a:endParaRPr lang="en-US" dirty="0"/>
          </a:p>
          <a:p>
            <a:r>
              <a:rPr lang="en-US" dirty="0" err="1"/>
              <a:t>Soyez</a:t>
            </a:r>
            <a:r>
              <a:rPr lang="en-US" dirty="0"/>
              <a:t> </a:t>
            </a:r>
            <a:r>
              <a:rPr lang="en-US" dirty="0" err="1"/>
              <a:t>ouvert</a:t>
            </a:r>
            <a:r>
              <a:rPr lang="en-US" dirty="0"/>
              <a:t> aux </a:t>
            </a:r>
            <a:r>
              <a:rPr lang="en-US" dirty="0" err="1"/>
              <a:t>idées</a:t>
            </a:r>
            <a:r>
              <a:rPr lang="en-US" dirty="0"/>
              <a:t> de la </a:t>
            </a:r>
            <a:r>
              <a:rPr lang="en-US" dirty="0" err="1"/>
              <a:t>famille</a:t>
            </a:r>
            <a:endParaRPr lang="en-US" dirty="0"/>
          </a:p>
          <a:p>
            <a:r>
              <a:rPr lang="en-US" dirty="0" err="1"/>
              <a:t>Soyez</a:t>
            </a:r>
            <a:r>
              <a:rPr lang="en-US" dirty="0"/>
              <a:t> flexible, </a:t>
            </a:r>
            <a:r>
              <a:rPr lang="en-US" dirty="0" err="1"/>
              <a:t>n'imposez</a:t>
            </a:r>
            <a:r>
              <a:rPr lang="en-US" dirty="0"/>
              <a:t> pas </a:t>
            </a:r>
            <a:r>
              <a:rPr lang="en-US" dirty="0" err="1"/>
              <a:t>votre</a:t>
            </a:r>
            <a:r>
              <a:rPr lang="en-US" dirty="0"/>
              <a:t> perspective</a:t>
            </a:r>
          </a:p>
          <a:p>
            <a:r>
              <a:rPr lang="en-US" dirty="0" err="1"/>
              <a:t>Être</a:t>
            </a:r>
            <a:r>
              <a:rPr lang="en-US" dirty="0"/>
              <a:t> conscient des </a:t>
            </a:r>
            <a:r>
              <a:rPr lang="en-US" dirty="0" err="1"/>
              <a:t>normes</a:t>
            </a:r>
            <a:r>
              <a:rPr lang="en-US" dirty="0"/>
              <a:t> </a:t>
            </a:r>
            <a:r>
              <a:rPr lang="en-US" dirty="0" err="1"/>
              <a:t>culturelles</a:t>
            </a:r>
            <a:r>
              <a:rPr lang="en-US" dirty="0"/>
              <a:t>: contact </a:t>
            </a:r>
            <a:r>
              <a:rPr lang="en-US" dirty="0" err="1"/>
              <a:t>visuel</a:t>
            </a:r>
            <a:r>
              <a:rPr lang="en-US" dirty="0"/>
              <a:t>, </a:t>
            </a:r>
            <a:r>
              <a:rPr lang="en-US" dirty="0" err="1"/>
              <a:t>espace</a:t>
            </a:r>
            <a:r>
              <a:rPr lang="en-US" dirty="0"/>
              <a:t> </a:t>
            </a:r>
            <a:r>
              <a:rPr lang="en-US" dirty="0" err="1"/>
              <a:t>corporel</a:t>
            </a:r>
            <a:r>
              <a:rPr lang="en-US" dirty="0"/>
              <a:t>, </a:t>
            </a:r>
            <a:r>
              <a:rPr lang="en-US" dirty="0" err="1"/>
              <a:t>rôles</a:t>
            </a:r>
            <a:r>
              <a:rPr lang="en-US" dirty="0"/>
              <a:t> de genre</a:t>
            </a:r>
          </a:p>
          <a:p>
            <a:pPr lvl="1"/>
            <a:r>
              <a:rPr lang="en-US" dirty="0"/>
              <a:t>Comment les </a:t>
            </a:r>
            <a:r>
              <a:rPr lang="en-US" dirty="0" err="1"/>
              <a:t>décisions</a:t>
            </a:r>
            <a:r>
              <a:rPr lang="en-US" dirty="0"/>
              <a:t> </a:t>
            </a:r>
            <a:r>
              <a:rPr lang="en-US" dirty="0" err="1"/>
              <a:t>sont</a:t>
            </a:r>
            <a:r>
              <a:rPr lang="en-US" dirty="0"/>
              <a:t> </a:t>
            </a:r>
            <a:r>
              <a:rPr lang="en-US" dirty="0" err="1"/>
              <a:t>prises</a:t>
            </a:r>
            <a:endParaRPr lang="en-US" dirty="0"/>
          </a:p>
          <a:p>
            <a:pPr lvl="1"/>
            <a:r>
              <a:rPr lang="en-US" dirty="0" err="1"/>
              <a:t>Croyances</a:t>
            </a:r>
            <a:r>
              <a:rPr lang="en-US" dirty="0"/>
              <a:t> sur le temps et le </a:t>
            </a:r>
            <a:r>
              <a:rPr lang="en-US" dirty="0" err="1"/>
              <a:t>destin</a:t>
            </a:r>
            <a:endParaRPr lang="en-US" dirty="0"/>
          </a:p>
        </p:txBody>
      </p:sp>
    </p:spTree>
    <p:extLst>
      <p:ext uri="{BB962C8B-B14F-4D97-AF65-F5344CB8AC3E}">
        <p14:creationId xmlns:p14="http://schemas.microsoft.com/office/powerpoint/2010/main" val="2390533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EF97-770E-0D49-BBC8-2FC2FD52D40C}"/>
              </a:ext>
            </a:extLst>
          </p:cNvPr>
          <p:cNvSpPr>
            <a:spLocks noGrp="1"/>
          </p:cNvSpPr>
          <p:nvPr>
            <p:ph type="title"/>
          </p:nvPr>
        </p:nvSpPr>
        <p:spPr/>
        <p:txBody>
          <a:bodyPr/>
          <a:lstStyle/>
          <a:p>
            <a:r>
              <a:rPr lang="en-US" dirty="0" err="1"/>
              <a:t>Pratiques</a:t>
            </a:r>
            <a:r>
              <a:rPr lang="en-US" dirty="0"/>
              <a:t> </a:t>
            </a:r>
            <a:r>
              <a:rPr lang="en-US" dirty="0" err="1"/>
              <a:t>culturellement</a:t>
            </a:r>
            <a:r>
              <a:rPr lang="en-US" dirty="0"/>
              <a:t> </a:t>
            </a:r>
            <a:r>
              <a:rPr lang="en-US" dirty="0" err="1"/>
              <a:t>compétentes</a:t>
            </a:r>
            <a:endParaRPr lang="en-US" dirty="0"/>
          </a:p>
        </p:txBody>
      </p:sp>
      <p:sp>
        <p:nvSpPr>
          <p:cNvPr id="3" name="Content Placeholder 2">
            <a:extLst>
              <a:ext uri="{FF2B5EF4-FFF2-40B4-BE49-F238E27FC236}">
                <a16:creationId xmlns:a16="http://schemas.microsoft.com/office/drawing/2014/main" id="{5870C4CD-1FE7-3A4A-9EE9-13D8E096AD4B}"/>
              </a:ext>
            </a:extLst>
          </p:cNvPr>
          <p:cNvSpPr>
            <a:spLocks noGrp="1"/>
          </p:cNvSpPr>
          <p:nvPr>
            <p:ph idx="1"/>
          </p:nvPr>
        </p:nvSpPr>
        <p:spPr/>
        <p:txBody>
          <a:bodyPr>
            <a:normAutofit/>
          </a:bodyPr>
          <a:lstStyle/>
          <a:p>
            <a:r>
              <a:rPr lang="en-US" dirty="0" err="1"/>
              <a:t>Obtenir</a:t>
            </a:r>
            <a:r>
              <a:rPr lang="en-US" dirty="0"/>
              <a:t> des </a:t>
            </a:r>
            <a:r>
              <a:rPr lang="en-US" dirty="0" err="1"/>
              <a:t>informations</a:t>
            </a:r>
            <a:r>
              <a:rPr lang="en-US" dirty="0"/>
              <a:t> </a:t>
            </a:r>
            <a:r>
              <a:rPr lang="en-US" dirty="0" err="1"/>
              <a:t>générales</a:t>
            </a:r>
            <a:r>
              <a:rPr lang="en-US" dirty="0"/>
              <a:t> sur la culture du patient</a:t>
            </a:r>
          </a:p>
          <a:p>
            <a:r>
              <a:rPr lang="en-US" dirty="0" err="1"/>
              <a:t>Historique</a:t>
            </a:r>
            <a:r>
              <a:rPr lang="en-US" dirty="0"/>
              <a:t>: </a:t>
            </a:r>
            <a:r>
              <a:rPr lang="en-US" dirty="0" err="1"/>
              <a:t>prêter</a:t>
            </a:r>
            <a:r>
              <a:rPr lang="en-US" dirty="0"/>
              <a:t> </a:t>
            </a:r>
            <a:r>
              <a:rPr lang="en-US" dirty="0" err="1"/>
              <a:t>une</a:t>
            </a:r>
            <a:r>
              <a:rPr lang="en-US" dirty="0"/>
              <a:t> attention </a:t>
            </a:r>
            <a:r>
              <a:rPr lang="en-US" dirty="0" err="1"/>
              <a:t>particulière</a:t>
            </a:r>
            <a:r>
              <a:rPr lang="en-US" dirty="0"/>
              <a:t> </a:t>
            </a:r>
            <a:r>
              <a:rPr lang="en-US" dirty="0" err="1"/>
              <a:t>à</a:t>
            </a:r>
            <a:endParaRPr lang="en-US" dirty="0"/>
          </a:p>
          <a:p>
            <a:pPr lvl="1"/>
            <a:r>
              <a:rPr lang="en-US" dirty="0"/>
              <a:t>Aliments</a:t>
            </a:r>
          </a:p>
          <a:p>
            <a:pPr lvl="1"/>
            <a:r>
              <a:rPr lang="en-US" dirty="0"/>
              <a:t>Attitudes aux </a:t>
            </a:r>
            <a:r>
              <a:rPr lang="en-US" dirty="0" err="1"/>
              <a:t>médicaments</a:t>
            </a:r>
            <a:endParaRPr lang="en-US" dirty="0"/>
          </a:p>
          <a:p>
            <a:pPr lvl="1"/>
            <a:r>
              <a:rPr lang="en-US" dirty="0"/>
              <a:t>Perceptions de la </a:t>
            </a:r>
            <a:r>
              <a:rPr lang="en-US" dirty="0" err="1"/>
              <a:t>douleur</a:t>
            </a:r>
            <a:endParaRPr lang="en-US" dirty="0"/>
          </a:p>
          <a:p>
            <a:r>
              <a:rPr lang="en-US" dirty="0"/>
              <a:t>Encourager et adapter les </a:t>
            </a:r>
            <a:r>
              <a:rPr lang="en-US" dirty="0" err="1"/>
              <a:t>pratiques</a:t>
            </a:r>
            <a:r>
              <a:rPr lang="en-US" dirty="0"/>
              <a:t> </a:t>
            </a:r>
            <a:r>
              <a:rPr lang="en-US" dirty="0" err="1"/>
              <a:t>culturelles</a:t>
            </a:r>
            <a:endParaRPr lang="en-US" dirty="0"/>
          </a:p>
          <a:p>
            <a:r>
              <a:rPr lang="en-US" dirty="0" err="1"/>
              <a:t>Acceptez</a:t>
            </a:r>
            <a:r>
              <a:rPr lang="en-US" dirty="0"/>
              <a:t> que </a:t>
            </a:r>
            <a:r>
              <a:rPr lang="en-US" dirty="0" err="1"/>
              <a:t>vous</a:t>
            </a:r>
            <a:r>
              <a:rPr lang="en-US" dirty="0"/>
              <a:t> </a:t>
            </a:r>
            <a:r>
              <a:rPr lang="en-US" dirty="0" err="1"/>
              <a:t>fassiez</a:t>
            </a:r>
            <a:r>
              <a:rPr lang="en-US" dirty="0"/>
              <a:t> des </a:t>
            </a:r>
            <a:r>
              <a:rPr lang="en-US" dirty="0" err="1"/>
              <a:t>erreurs</a:t>
            </a:r>
            <a:r>
              <a:rPr lang="en-US" dirty="0"/>
              <a:t>: </a:t>
            </a:r>
            <a:r>
              <a:rPr lang="en-US" dirty="0" err="1"/>
              <a:t>excusez-vous</a:t>
            </a:r>
            <a:r>
              <a:rPr lang="en-US" dirty="0"/>
              <a:t> et </a:t>
            </a:r>
            <a:r>
              <a:rPr lang="en-US" dirty="0" err="1"/>
              <a:t>soyez</a:t>
            </a:r>
            <a:r>
              <a:rPr lang="en-US" dirty="0"/>
              <a:t> prêt </a:t>
            </a:r>
            <a:r>
              <a:rPr lang="en-US" dirty="0" err="1"/>
              <a:t>à</a:t>
            </a:r>
            <a:r>
              <a:rPr lang="en-US" dirty="0"/>
              <a:t> </a:t>
            </a:r>
            <a:r>
              <a:rPr lang="en-US" dirty="0" err="1"/>
              <a:t>apprendre</a:t>
            </a:r>
            <a:endParaRPr lang="en-US" dirty="0"/>
          </a:p>
        </p:txBody>
      </p:sp>
    </p:spTree>
    <p:extLst>
      <p:ext uri="{BB962C8B-B14F-4D97-AF65-F5344CB8AC3E}">
        <p14:creationId xmlns:p14="http://schemas.microsoft.com/office/powerpoint/2010/main" val="30972534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FFD7-FBB4-6145-B309-5461B335002E}"/>
              </a:ext>
            </a:extLst>
          </p:cNvPr>
          <p:cNvSpPr>
            <a:spLocks noGrp="1"/>
          </p:cNvSpPr>
          <p:nvPr>
            <p:ph type="title"/>
          </p:nvPr>
        </p:nvSpPr>
        <p:spPr/>
        <p:txBody>
          <a:bodyPr>
            <a:normAutofit/>
          </a:bodyPr>
          <a:lstStyle/>
          <a:p>
            <a:r>
              <a:rPr lang="en-US" dirty="0" err="1"/>
              <a:t>Quelques</a:t>
            </a:r>
            <a:r>
              <a:rPr lang="en-US" dirty="0"/>
              <a:t> questions et </a:t>
            </a:r>
            <a:r>
              <a:rPr lang="en-US" dirty="0" err="1"/>
              <a:t>déclarations</a:t>
            </a:r>
            <a:r>
              <a:rPr lang="en-US" dirty="0"/>
              <a:t> </a:t>
            </a:r>
            <a:r>
              <a:rPr lang="en-US" dirty="0" err="1"/>
              <a:t>utiles</a:t>
            </a:r>
            <a:endParaRPr lang="en-US" dirty="0"/>
          </a:p>
        </p:txBody>
      </p:sp>
      <p:sp>
        <p:nvSpPr>
          <p:cNvPr id="3" name="Content Placeholder 2">
            <a:extLst>
              <a:ext uri="{FF2B5EF4-FFF2-40B4-BE49-F238E27FC236}">
                <a16:creationId xmlns:a16="http://schemas.microsoft.com/office/drawing/2014/main" id="{9AA4E49E-AD86-2945-8A75-69DC3AAE9028}"/>
              </a:ext>
            </a:extLst>
          </p:cNvPr>
          <p:cNvSpPr>
            <a:spLocks noGrp="1"/>
          </p:cNvSpPr>
          <p:nvPr>
            <p:ph idx="1"/>
          </p:nvPr>
        </p:nvSpPr>
        <p:spPr/>
        <p:txBody>
          <a:bodyPr/>
          <a:lstStyle/>
          <a:p>
            <a:r>
              <a:rPr lang="en-CA" dirty="0" err="1"/>
              <a:t>Selon</a:t>
            </a:r>
            <a:r>
              <a:rPr lang="en-CA" dirty="0"/>
              <a:t> </a:t>
            </a:r>
            <a:r>
              <a:rPr lang="en-CA" dirty="0" err="1"/>
              <a:t>vous</a:t>
            </a:r>
            <a:r>
              <a:rPr lang="en-CA" dirty="0"/>
              <a:t>, quelle </a:t>
            </a:r>
            <a:r>
              <a:rPr lang="en-CA" dirty="0" err="1"/>
              <a:t>est</a:t>
            </a:r>
            <a:r>
              <a:rPr lang="en-CA" dirty="0"/>
              <a:t> la cause de la </a:t>
            </a:r>
            <a:r>
              <a:rPr lang="en-CA" dirty="0" err="1"/>
              <a:t>maladie</a:t>
            </a:r>
            <a:r>
              <a:rPr lang="en-CA" dirty="0"/>
              <a:t>?</a:t>
            </a:r>
          </a:p>
          <a:p>
            <a:r>
              <a:rPr lang="en-CA" dirty="0" err="1"/>
              <a:t>Pourquoi</a:t>
            </a:r>
            <a:r>
              <a:rPr lang="en-CA" dirty="0"/>
              <a:t> </a:t>
            </a:r>
            <a:r>
              <a:rPr lang="en-CA" dirty="0" err="1"/>
              <a:t>est-ce</a:t>
            </a:r>
            <a:r>
              <a:rPr lang="en-CA" dirty="0"/>
              <a:t> </a:t>
            </a:r>
            <a:r>
              <a:rPr lang="en-CA" dirty="0" err="1"/>
              <a:t>arrivé</a:t>
            </a:r>
            <a:r>
              <a:rPr lang="en-CA" dirty="0"/>
              <a:t> </a:t>
            </a:r>
            <a:r>
              <a:rPr lang="en-CA" dirty="0" err="1"/>
              <a:t>à</a:t>
            </a:r>
            <a:r>
              <a:rPr lang="en-CA" dirty="0"/>
              <a:t> </a:t>
            </a:r>
            <a:r>
              <a:rPr lang="en-CA" dirty="0" err="1"/>
              <a:t>votre</a:t>
            </a:r>
            <a:r>
              <a:rPr lang="en-CA" dirty="0"/>
              <a:t> enfant?</a:t>
            </a:r>
          </a:p>
          <a:p>
            <a:r>
              <a:rPr lang="en-CA" dirty="0" err="1"/>
              <a:t>Quel</a:t>
            </a:r>
            <a:r>
              <a:rPr lang="en-CA" dirty="0"/>
              <a:t> </a:t>
            </a:r>
            <a:r>
              <a:rPr lang="en-CA" dirty="0" err="1"/>
              <a:t>est</a:t>
            </a:r>
            <a:r>
              <a:rPr lang="en-CA" dirty="0"/>
              <a:t> </a:t>
            </a:r>
            <a:r>
              <a:rPr lang="en-CA" dirty="0" err="1"/>
              <a:t>l'impact</a:t>
            </a:r>
            <a:r>
              <a:rPr lang="en-CA" dirty="0"/>
              <a:t> de la </a:t>
            </a:r>
            <a:r>
              <a:rPr lang="en-CA" dirty="0" err="1"/>
              <a:t>maladie</a:t>
            </a:r>
            <a:r>
              <a:rPr lang="en-CA" dirty="0"/>
              <a:t> sur la vie de </a:t>
            </a:r>
            <a:r>
              <a:rPr lang="en-CA" dirty="0" err="1"/>
              <a:t>votre</a:t>
            </a:r>
            <a:r>
              <a:rPr lang="en-CA" dirty="0"/>
              <a:t> enfant, </a:t>
            </a:r>
            <a:r>
              <a:rPr lang="en-CA" dirty="0" err="1"/>
              <a:t>votre</a:t>
            </a:r>
            <a:r>
              <a:rPr lang="en-CA" dirty="0"/>
              <a:t> </a:t>
            </a:r>
            <a:r>
              <a:rPr lang="en-CA" dirty="0" err="1"/>
              <a:t>famille</a:t>
            </a:r>
            <a:r>
              <a:rPr lang="en-CA" dirty="0"/>
              <a:t>?</a:t>
            </a:r>
          </a:p>
          <a:p>
            <a:r>
              <a:rPr lang="en-CA" dirty="0"/>
              <a:t>"</a:t>
            </a:r>
            <a:r>
              <a:rPr lang="en-CA" dirty="0" err="1"/>
              <a:t>Cela</a:t>
            </a:r>
            <a:r>
              <a:rPr lang="en-CA" dirty="0"/>
              <a:t> </a:t>
            </a:r>
            <a:r>
              <a:rPr lang="en-CA" dirty="0" err="1"/>
              <a:t>doit</a:t>
            </a:r>
            <a:r>
              <a:rPr lang="en-CA" dirty="0"/>
              <a:t> </a:t>
            </a:r>
            <a:r>
              <a:rPr lang="en-CA" dirty="0" err="1"/>
              <a:t>être</a:t>
            </a:r>
            <a:r>
              <a:rPr lang="en-CA" dirty="0"/>
              <a:t> </a:t>
            </a:r>
            <a:r>
              <a:rPr lang="en-CA" dirty="0" err="1"/>
              <a:t>très</a:t>
            </a:r>
            <a:r>
              <a:rPr lang="en-CA" dirty="0"/>
              <a:t> difficile pour </a:t>
            </a:r>
            <a:r>
              <a:rPr lang="en-CA" dirty="0" err="1"/>
              <a:t>vous</a:t>
            </a:r>
            <a:r>
              <a:rPr lang="en-CA" dirty="0"/>
              <a:t>"</a:t>
            </a:r>
          </a:p>
          <a:p>
            <a:r>
              <a:rPr lang="en-CA" dirty="0"/>
              <a:t>Comment </a:t>
            </a:r>
            <a:r>
              <a:rPr lang="en-CA" dirty="0" err="1"/>
              <a:t>vous</a:t>
            </a:r>
            <a:r>
              <a:rPr lang="en-CA" dirty="0"/>
              <a:t> </a:t>
            </a:r>
            <a:r>
              <a:rPr lang="en-CA" dirty="0" err="1"/>
              <a:t>sentez-vous</a:t>
            </a:r>
            <a:r>
              <a:rPr lang="en-CA" dirty="0"/>
              <a:t> </a:t>
            </a:r>
            <a:r>
              <a:rPr lang="en-CA" dirty="0" err="1"/>
              <a:t>à</a:t>
            </a:r>
            <a:r>
              <a:rPr lang="en-CA" dirty="0"/>
              <a:t> </a:t>
            </a:r>
            <a:r>
              <a:rPr lang="en-CA" dirty="0" err="1"/>
              <a:t>ce</a:t>
            </a:r>
            <a:r>
              <a:rPr lang="en-CA" dirty="0"/>
              <a:t> </a:t>
            </a:r>
            <a:r>
              <a:rPr lang="en-CA" dirty="0" err="1"/>
              <a:t>sujet</a:t>
            </a:r>
            <a:r>
              <a:rPr lang="en-CA" dirty="0"/>
              <a:t>?</a:t>
            </a:r>
            <a:endParaRPr lang="en-US" dirty="0"/>
          </a:p>
        </p:txBody>
      </p:sp>
    </p:spTree>
    <p:extLst>
      <p:ext uri="{BB962C8B-B14F-4D97-AF65-F5344CB8AC3E}">
        <p14:creationId xmlns:p14="http://schemas.microsoft.com/office/powerpoint/2010/main" val="3917628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dirty="0"/>
              <a:t>Quelles sont les expériences des migrants en matière de soins palliatifs?</a:t>
            </a:r>
          </a:p>
        </p:txBody>
      </p:sp>
      <p:sp>
        <p:nvSpPr>
          <p:cNvPr id="3" name="Content Placeholder 2"/>
          <p:cNvSpPr>
            <a:spLocks noGrp="1"/>
          </p:cNvSpPr>
          <p:nvPr>
            <p:ph idx="1"/>
          </p:nvPr>
        </p:nvSpPr>
        <p:spPr>
          <a:xfrm>
            <a:off x="787940" y="1369219"/>
            <a:ext cx="7727410" cy="2745581"/>
          </a:xfrm>
        </p:spPr>
        <p:txBody>
          <a:bodyPr>
            <a:normAutofit lnSpcReduction="10000"/>
          </a:bodyPr>
          <a:lstStyle/>
          <a:p>
            <a:r>
              <a:rPr lang="fr-CA" sz="2400" dirty="0"/>
              <a:t>Désir de rentrer au pays d'origine pour des soins de fin de vie</a:t>
            </a:r>
          </a:p>
          <a:p>
            <a:pPr lvl="1"/>
            <a:r>
              <a:rPr lang="fr-CA" sz="2100" dirty="0"/>
              <a:t>Lieu ancestral - important dans de nombreuses cultures</a:t>
            </a:r>
          </a:p>
          <a:p>
            <a:pPr lvl="1"/>
            <a:r>
              <a:rPr lang="fr-CA" sz="2100" dirty="0"/>
              <a:t>L'enterrement dans le pays d'origine constituent la meilleure option</a:t>
            </a:r>
          </a:p>
          <a:p>
            <a:r>
              <a:rPr lang="fr-CA" sz="2400" dirty="0"/>
              <a:t>Mais peut-être ne voudrez-vous pas rentrer au pays d'origine s’ils perçoivent mieux les soins</a:t>
            </a:r>
          </a:p>
          <a:p>
            <a:pPr lvl="1"/>
            <a:r>
              <a:rPr lang="fr-CA" sz="2100" dirty="0"/>
              <a:t>"Il serait mort si on ne le amenait pas ici"</a:t>
            </a:r>
            <a:endParaRPr lang="fr-CA" sz="2000" dirty="0"/>
          </a:p>
        </p:txBody>
      </p:sp>
      <p:sp>
        <p:nvSpPr>
          <p:cNvPr id="4" name="TextBox 3"/>
          <p:cNvSpPr txBox="1"/>
          <p:nvPr/>
        </p:nvSpPr>
        <p:spPr>
          <a:xfrm>
            <a:off x="2227634" y="3956217"/>
            <a:ext cx="6916366" cy="523220"/>
          </a:xfrm>
          <a:prstGeom prst="rect">
            <a:avLst/>
          </a:prstGeom>
          <a:noFill/>
        </p:spPr>
        <p:txBody>
          <a:bodyPr wrap="square" rtlCol="0">
            <a:spAutoFit/>
          </a:bodyPr>
          <a:lstStyle/>
          <a:p>
            <a:r>
              <a:rPr lang="en-US" sz="1400" b="1" dirty="0"/>
              <a:t>Bray Y, Goodyear-Smith F, </a:t>
            </a:r>
            <a:r>
              <a:rPr lang="en-US" sz="1400" b="1" dirty="0" err="1"/>
              <a:t>Gott</a:t>
            </a:r>
            <a:r>
              <a:rPr lang="en-US" sz="1400" b="1" dirty="0"/>
              <a:t> M. Transnationals’ Experience of Dying in their Adopted Country: A Systematic Review. Journal of Palliative Medicine. 2014 Aug 15;18(1):76–81.</a:t>
            </a:r>
          </a:p>
        </p:txBody>
      </p:sp>
    </p:spTree>
    <p:extLst>
      <p:ext uri="{BB962C8B-B14F-4D97-AF65-F5344CB8AC3E}">
        <p14:creationId xmlns:p14="http://schemas.microsoft.com/office/powerpoint/2010/main" val="2130602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Préférences</a:t>
            </a:r>
            <a:r>
              <a:rPr lang="en-US" dirty="0"/>
              <a:t> de fin de vie:</a:t>
            </a:r>
          </a:p>
        </p:txBody>
      </p:sp>
      <p:sp>
        <p:nvSpPr>
          <p:cNvPr id="3" name="Content Placeholder 2"/>
          <p:cNvSpPr>
            <a:spLocks noGrp="1"/>
          </p:cNvSpPr>
          <p:nvPr>
            <p:ph idx="1"/>
          </p:nvPr>
        </p:nvSpPr>
        <p:spPr/>
        <p:txBody>
          <a:bodyPr/>
          <a:lstStyle/>
          <a:p>
            <a:r>
              <a:rPr lang="en-US" dirty="0" err="1"/>
              <a:t>Effectuer</a:t>
            </a:r>
            <a:r>
              <a:rPr lang="en-US" dirty="0"/>
              <a:t> des </a:t>
            </a:r>
            <a:r>
              <a:rPr lang="en-US" dirty="0" err="1"/>
              <a:t>activités</a:t>
            </a:r>
            <a:r>
              <a:rPr lang="en-US" dirty="0"/>
              <a:t> et des </a:t>
            </a:r>
            <a:r>
              <a:rPr lang="en-US" dirty="0" err="1"/>
              <a:t>pratiques</a:t>
            </a:r>
            <a:r>
              <a:rPr lang="en-US" dirty="0"/>
              <a:t> de fin de vie </a:t>
            </a:r>
            <a:r>
              <a:rPr lang="en-US" dirty="0" err="1"/>
              <a:t>à</a:t>
            </a:r>
            <a:r>
              <a:rPr lang="en-US" dirty="0"/>
              <a:t> </a:t>
            </a:r>
            <a:r>
              <a:rPr lang="en-US" dirty="0" err="1"/>
              <a:t>partir</a:t>
            </a:r>
            <a:r>
              <a:rPr lang="en-US" dirty="0"/>
              <a:t> du pays </a:t>
            </a:r>
            <a:r>
              <a:rPr lang="en-US" dirty="0" err="1"/>
              <a:t>d'origine</a:t>
            </a:r>
            <a:endParaRPr lang="en-US" dirty="0"/>
          </a:p>
          <a:p>
            <a:pPr lvl="1"/>
            <a:r>
              <a:rPr lang="en-US" dirty="0" err="1"/>
              <a:t>Reconnecter</a:t>
            </a:r>
            <a:r>
              <a:rPr lang="en-US" dirty="0"/>
              <a:t> avec </a:t>
            </a:r>
            <a:r>
              <a:rPr lang="en-US" dirty="0" err="1"/>
              <a:t>leurs</a:t>
            </a:r>
            <a:r>
              <a:rPr lang="en-US" dirty="0"/>
              <a:t> </a:t>
            </a:r>
            <a:r>
              <a:rPr lang="en-US" dirty="0" err="1"/>
              <a:t>racines</a:t>
            </a:r>
            <a:endParaRPr lang="en-US" dirty="0"/>
          </a:p>
          <a:p>
            <a:pPr lvl="1"/>
            <a:r>
              <a:rPr lang="en-US" dirty="0" err="1"/>
              <a:t>Transmettez</a:t>
            </a:r>
            <a:r>
              <a:rPr lang="en-US" dirty="0"/>
              <a:t>-les </a:t>
            </a:r>
            <a:r>
              <a:rPr lang="en-US" dirty="0" err="1"/>
              <a:t>à</a:t>
            </a:r>
            <a:r>
              <a:rPr lang="en-US" dirty="0"/>
              <a:t> la </a:t>
            </a:r>
            <a:r>
              <a:rPr lang="en-US" dirty="0" err="1"/>
              <a:t>génération</a:t>
            </a:r>
            <a:r>
              <a:rPr lang="en-US" dirty="0"/>
              <a:t> </a:t>
            </a:r>
            <a:r>
              <a:rPr lang="en-US" dirty="0" err="1"/>
              <a:t>suivante</a:t>
            </a:r>
            <a:r>
              <a:rPr lang="en-US" dirty="0"/>
              <a:t> pour </a:t>
            </a:r>
            <a:r>
              <a:rPr lang="en-US" dirty="0" err="1"/>
              <a:t>qu'ils</a:t>
            </a:r>
            <a:r>
              <a:rPr lang="en-US" dirty="0"/>
              <a:t> ne </a:t>
            </a:r>
            <a:r>
              <a:rPr lang="en-US" dirty="0" err="1"/>
              <a:t>soient</a:t>
            </a:r>
            <a:r>
              <a:rPr lang="en-US" dirty="0"/>
              <a:t> pas perdus</a:t>
            </a:r>
          </a:p>
          <a:p>
            <a:r>
              <a:rPr lang="en-US" dirty="0" err="1"/>
              <a:t>Maintenir</a:t>
            </a:r>
            <a:r>
              <a:rPr lang="en-US" dirty="0"/>
              <a:t> les relations </a:t>
            </a:r>
            <a:r>
              <a:rPr lang="en-US" dirty="0" err="1"/>
              <a:t>familiales</a:t>
            </a:r>
            <a:r>
              <a:rPr lang="en-US" dirty="0"/>
              <a:t> via Skype, Facetime, les </a:t>
            </a:r>
            <a:r>
              <a:rPr lang="en-US" dirty="0" err="1"/>
              <a:t>appels</a:t>
            </a:r>
            <a:r>
              <a:rPr lang="en-US" dirty="0"/>
              <a:t> </a:t>
            </a:r>
            <a:r>
              <a:rPr lang="en-US" dirty="0" err="1"/>
              <a:t>téléphoniques</a:t>
            </a:r>
            <a:r>
              <a:rPr lang="en-US" dirty="0"/>
              <a:t> et les </a:t>
            </a:r>
            <a:r>
              <a:rPr lang="en-US" dirty="0" err="1"/>
              <a:t>textes</a:t>
            </a:r>
            <a:r>
              <a:rPr lang="en-US" dirty="0"/>
              <a:t> </a:t>
            </a:r>
            <a:r>
              <a:rPr lang="en-US" dirty="0" err="1"/>
              <a:t>est</a:t>
            </a:r>
            <a:r>
              <a:rPr lang="en-US" dirty="0"/>
              <a:t> important</a:t>
            </a:r>
          </a:p>
        </p:txBody>
      </p:sp>
    </p:spTree>
    <p:extLst>
      <p:ext uri="{BB962C8B-B14F-4D97-AF65-F5344CB8AC3E}">
        <p14:creationId xmlns:p14="http://schemas.microsoft.com/office/powerpoint/2010/main" val="27824543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Considérations</a:t>
            </a:r>
            <a:r>
              <a:rPr lang="en-US" dirty="0"/>
              <a:t> </a:t>
            </a:r>
            <a:r>
              <a:rPr lang="en-US" dirty="0" err="1"/>
              <a:t>culturelles</a:t>
            </a:r>
            <a:endParaRPr lang="en-US" dirty="0"/>
          </a:p>
        </p:txBody>
      </p:sp>
      <p:sp>
        <p:nvSpPr>
          <p:cNvPr id="3" name="Content Placeholder 2"/>
          <p:cNvSpPr>
            <a:spLocks noGrp="1"/>
          </p:cNvSpPr>
          <p:nvPr>
            <p:ph idx="1"/>
          </p:nvPr>
        </p:nvSpPr>
        <p:spPr>
          <a:xfrm>
            <a:off x="628650" y="1268016"/>
            <a:ext cx="7886700" cy="3263504"/>
          </a:xfrm>
        </p:spPr>
        <p:txBody>
          <a:bodyPr>
            <a:normAutofit lnSpcReduction="10000"/>
          </a:bodyPr>
          <a:lstStyle/>
          <a:p>
            <a:r>
              <a:rPr lang="en-US" sz="2800" dirty="0" err="1"/>
              <a:t>Manque</a:t>
            </a:r>
            <a:r>
              <a:rPr lang="en-US" sz="2800" dirty="0"/>
              <a:t> de </a:t>
            </a:r>
            <a:r>
              <a:rPr lang="en-US" sz="2800" dirty="0" err="1"/>
              <a:t>connaissance</a:t>
            </a:r>
            <a:r>
              <a:rPr lang="en-US" sz="2800" dirty="0"/>
              <a:t> du </a:t>
            </a:r>
            <a:r>
              <a:rPr lang="en-US" sz="2800" dirty="0" err="1"/>
              <a:t>soutien</a:t>
            </a:r>
            <a:r>
              <a:rPr lang="en-US" sz="2800" dirty="0"/>
              <a:t> </a:t>
            </a:r>
            <a:r>
              <a:rPr lang="en-US" sz="2800" dirty="0" err="1"/>
              <a:t>disponible</a:t>
            </a:r>
            <a:r>
              <a:rPr lang="en-US" sz="2800" dirty="0"/>
              <a:t> du </a:t>
            </a:r>
            <a:r>
              <a:rPr lang="en-US" sz="2800" dirty="0" err="1"/>
              <a:t>système</a:t>
            </a:r>
            <a:r>
              <a:rPr lang="en-US" sz="2800" dirty="0"/>
              <a:t> de santé</a:t>
            </a:r>
          </a:p>
          <a:p>
            <a:pPr lvl="1"/>
            <a:r>
              <a:rPr lang="en-US" sz="2400" dirty="0"/>
              <a:t>Sous-</a:t>
            </a:r>
            <a:r>
              <a:rPr lang="en-US" sz="2400" dirty="0" err="1"/>
              <a:t>référé</a:t>
            </a:r>
            <a:r>
              <a:rPr lang="en-US" sz="2400" dirty="0"/>
              <a:t> aux </a:t>
            </a:r>
            <a:r>
              <a:rPr lang="en-US" sz="2400" dirty="0" err="1"/>
              <a:t>soins</a:t>
            </a:r>
            <a:r>
              <a:rPr lang="en-US" sz="2400" dirty="0"/>
              <a:t> </a:t>
            </a:r>
            <a:r>
              <a:rPr lang="en-US" sz="2400" dirty="0" err="1"/>
              <a:t>palliatifs</a:t>
            </a:r>
            <a:endParaRPr lang="en-US" sz="2400" dirty="0"/>
          </a:p>
          <a:p>
            <a:r>
              <a:rPr lang="en-US" sz="2800" dirty="0"/>
              <a:t>Questions </a:t>
            </a:r>
            <a:r>
              <a:rPr lang="en-US" sz="2800" dirty="0" err="1"/>
              <a:t>culturelles</a:t>
            </a:r>
            <a:endParaRPr lang="en-US" sz="2800" dirty="0"/>
          </a:p>
          <a:p>
            <a:pPr lvl="1"/>
            <a:r>
              <a:rPr lang="en-US" sz="2400" dirty="0"/>
              <a:t>Bain et </a:t>
            </a:r>
            <a:r>
              <a:rPr lang="en-US" sz="2400" dirty="0" err="1"/>
              <a:t>Nettoyage</a:t>
            </a:r>
            <a:endParaRPr lang="en-US" sz="2400" dirty="0"/>
          </a:p>
          <a:p>
            <a:pPr lvl="1"/>
            <a:r>
              <a:rPr lang="en-US" sz="2400" dirty="0"/>
              <a:t>Importance de la </a:t>
            </a:r>
            <a:r>
              <a:rPr lang="en-US" sz="2400" dirty="0" err="1"/>
              <a:t>présence</a:t>
            </a:r>
            <a:r>
              <a:rPr lang="en-US" sz="2400" dirty="0"/>
              <a:t> </a:t>
            </a:r>
            <a:r>
              <a:rPr lang="en-US" sz="2400" dirty="0" err="1"/>
              <a:t>familiale</a:t>
            </a:r>
            <a:r>
              <a:rPr lang="en-US" sz="2400" dirty="0"/>
              <a:t> </a:t>
            </a:r>
            <a:r>
              <a:rPr lang="en-US" sz="2400" dirty="0" err="1"/>
              <a:t>à</a:t>
            </a:r>
            <a:r>
              <a:rPr lang="en-US" sz="2400" dirty="0"/>
              <a:t> </a:t>
            </a:r>
            <a:r>
              <a:rPr lang="en-US" sz="2400" dirty="0" err="1"/>
              <a:t>l'approche</a:t>
            </a:r>
            <a:r>
              <a:rPr lang="en-US" sz="2400" dirty="0"/>
              <a:t> de la mort</a:t>
            </a:r>
          </a:p>
          <a:p>
            <a:pPr lvl="2"/>
            <a:r>
              <a:rPr lang="en-US" sz="2000" dirty="0"/>
              <a:t>Informer </a:t>
            </a:r>
            <a:r>
              <a:rPr lang="en-US" sz="2000" dirty="0" err="1"/>
              <a:t>clairement</a:t>
            </a:r>
            <a:r>
              <a:rPr lang="en-US" sz="2000" dirty="0"/>
              <a:t> la </a:t>
            </a:r>
            <a:r>
              <a:rPr lang="en-US" sz="2000" dirty="0" err="1"/>
              <a:t>famille</a:t>
            </a:r>
            <a:r>
              <a:rPr lang="en-US" sz="2000" dirty="0"/>
              <a:t> </a:t>
            </a:r>
            <a:r>
              <a:rPr lang="en-US" sz="2000" dirty="0" err="1"/>
              <a:t>lorsqu'il</a:t>
            </a:r>
            <a:r>
              <a:rPr lang="en-US" sz="2000" dirty="0"/>
              <a:t> </a:t>
            </a:r>
            <a:r>
              <a:rPr lang="en-US" sz="2000" dirty="0" err="1"/>
              <a:t>est</a:t>
            </a:r>
            <a:r>
              <a:rPr lang="en-US" sz="2000" dirty="0"/>
              <a:t> </a:t>
            </a:r>
            <a:r>
              <a:rPr lang="en-US" sz="2000" dirty="0" err="1"/>
              <a:t>clair</a:t>
            </a:r>
            <a:r>
              <a:rPr lang="en-US" sz="2000" dirty="0"/>
              <a:t> que </a:t>
            </a:r>
            <a:r>
              <a:rPr lang="en-US" sz="2000" dirty="0" err="1"/>
              <a:t>l'enfant</a:t>
            </a:r>
            <a:r>
              <a:rPr lang="en-US" sz="2000" dirty="0"/>
              <a:t> </a:t>
            </a:r>
            <a:r>
              <a:rPr lang="en-US" sz="2000" dirty="0" err="1"/>
              <a:t>est</a:t>
            </a:r>
            <a:r>
              <a:rPr lang="en-US" sz="2000" dirty="0"/>
              <a:t> </a:t>
            </a:r>
            <a:r>
              <a:rPr lang="en-US" sz="2000" dirty="0" err="1"/>
              <a:t>en</a:t>
            </a:r>
            <a:r>
              <a:rPr lang="en-US" sz="2000" dirty="0"/>
              <a:t> fin de vie</a:t>
            </a:r>
            <a:endParaRPr lang="en-US" sz="1600" dirty="0"/>
          </a:p>
        </p:txBody>
      </p:sp>
      <p:sp>
        <p:nvSpPr>
          <p:cNvPr id="4" name="TextBox 3">
            <a:extLst>
              <a:ext uri="{FF2B5EF4-FFF2-40B4-BE49-F238E27FC236}">
                <a16:creationId xmlns:a16="http://schemas.microsoft.com/office/drawing/2014/main" id="{06BEF7CB-6026-594F-AB51-BC025D5D18A0}"/>
              </a:ext>
            </a:extLst>
          </p:cNvPr>
          <p:cNvSpPr txBox="1"/>
          <p:nvPr/>
        </p:nvSpPr>
        <p:spPr>
          <a:xfrm>
            <a:off x="2329841" y="4531520"/>
            <a:ext cx="6513534" cy="461665"/>
          </a:xfrm>
          <a:prstGeom prst="rect">
            <a:avLst/>
          </a:prstGeom>
          <a:noFill/>
        </p:spPr>
        <p:txBody>
          <a:bodyPr wrap="square" rtlCol="0">
            <a:spAutoFit/>
          </a:bodyPr>
          <a:lstStyle/>
          <a:p>
            <a:r>
              <a:rPr lang="en-CA" sz="1200" dirty="0" err="1"/>
              <a:t>Shanmugasundaram</a:t>
            </a:r>
            <a:r>
              <a:rPr lang="en-CA" sz="1200" dirty="0"/>
              <a:t> S, O’Connor M. Palliative Care Services for Indian Migrants in Australia: Experiences of the Family of Terminally Ill Patients. Indian J </a:t>
            </a:r>
            <a:r>
              <a:rPr lang="en-CA" sz="1200" dirty="0" err="1"/>
              <a:t>Palliat</a:t>
            </a:r>
            <a:r>
              <a:rPr lang="en-CA" sz="1200" dirty="0"/>
              <a:t> Care. 2009;15(1):76–83.</a:t>
            </a:r>
            <a:endParaRPr lang="en-CA" dirty="0">
              <a:effectLst/>
            </a:endParaRPr>
          </a:p>
        </p:txBody>
      </p:sp>
    </p:spTree>
    <p:extLst>
      <p:ext uri="{BB962C8B-B14F-4D97-AF65-F5344CB8AC3E}">
        <p14:creationId xmlns:p14="http://schemas.microsoft.com/office/powerpoint/2010/main" val="11923448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3775-D0A2-A54B-B885-758DDEB52C30}"/>
              </a:ext>
            </a:extLst>
          </p:cNvPr>
          <p:cNvSpPr>
            <a:spLocks noGrp="1"/>
          </p:cNvSpPr>
          <p:nvPr>
            <p:ph type="title"/>
          </p:nvPr>
        </p:nvSpPr>
        <p:spPr/>
        <p:txBody>
          <a:bodyPr/>
          <a:lstStyle/>
          <a:p>
            <a:r>
              <a:rPr lang="fr-CA" dirty="0"/>
              <a:t>Expériences de Soignants</a:t>
            </a:r>
          </a:p>
        </p:txBody>
      </p:sp>
      <p:sp>
        <p:nvSpPr>
          <p:cNvPr id="3" name="Content Placeholder 2">
            <a:extLst>
              <a:ext uri="{FF2B5EF4-FFF2-40B4-BE49-F238E27FC236}">
                <a16:creationId xmlns:a16="http://schemas.microsoft.com/office/drawing/2014/main" id="{EB7BA9B6-46BF-BB4A-918B-5A5DEC2E11BE}"/>
              </a:ext>
            </a:extLst>
          </p:cNvPr>
          <p:cNvSpPr>
            <a:spLocks noGrp="1"/>
          </p:cNvSpPr>
          <p:nvPr>
            <p:ph idx="1"/>
          </p:nvPr>
        </p:nvSpPr>
        <p:spPr/>
        <p:txBody>
          <a:bodyPr/>
          <a:lstStyle/>
          <a:p>
            <a:r>
              <a:rPr lang="fr-CA" dirty="0"/>
              <a:t>La famille a le sentiment de devoir apporter beaucoup de soins</a:t>
            </a:r>
          </a:p>
          <a:p>
            <a:pPr lvl="1"/>
            <a:r>
              <a:rPr lang="fr-CA" dirty="0"/>
              <a:t>Dernière chance de faire quelque chose pour leur proche</a:t>
            </a:r>
          </a:p>
          <a:p>
            <a:pPr lvl="1"/>
            <a:r>
              <a:rPr lang="fr-CA" dirty="0"/>
              <a:t>Peut refuser les soins de répit pour cette raison</a:t>
            </a:r>
          </a:p>
          <a:p>
            <a:pPr lvl="1"/>
            <a:r>
              <a:rPr lang="fr-CA" dirty="0"/>
              <a:t>Manque de connaissances sur les services et supports disponibles</a:t>
            </a:r>
          </a:p>
          <a:p>
            <a:r>
              <a:rPr lang="fr-CA" dirty="0"/>
              <a:t>Attentes du système de santé</a:t>
            </a:r>
          </a:p>
          <a:p>
            <a:r>
              <a:rPr lang="fr-CA" dirty="0"/>
              <a:t>Fatigue physique liée à la prestation de soins</a:t>
            </a:r>
          </a:p>
          <a:p>
            <a:r>
              <a:rPr lang="fr-CA" dirty="0"/>
              <a:t>Stress mental de la prestation de soins</a:t>
            </a:r>
          </a:p>
          <a:p>
            <a:pPr lvl="1"/>
            <a:r>
              <a:rPr lang="fr-CA" dirty="0"/>
              <a:t>Pression pour faire tous les soins</a:t>
            </a:r>
          </a:p>
        </p:txBody>
      </p:sp>
    </p:spTree>
    <p:extLst>
      <p:ext uri="{BB962C8B-B14F-4D97-AF65-F5344CB8AC3E}">
        <p14:creationId xmlns:p14="http://schemas.microsoft.com/office/powerpoint/2010/main" val="30347162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1DEC4-9453-9C4A-92D1-393B4F98A6E7}"/>
              </a:ext>
            </a:extLst>
          </p:cNvPr>
          <p:cNvSpPr>
            <a:spLocks noGrp="1"/>
          </p:cNvSpPr>
          <p:nvPr>
            <p:ph type="title"/>
          </p:nvPr>
        </p:nvSpPr>
        <p:spPr/>
        <p:txBody>
          <a:bodyPr>
            <a:normAutofit/>
          </a:bodyPr>
          <a:lstStyle/>
          <a:p>
            <a:r>
              <a:rPr lang="en-US" sz="3600" b="1" dirty="0"/>
              <a:t>Résumé</a:t>
            </a:r>
          </a:p>
        </p:txBody>
      </p:sp>
      <p:sp>
        <p:nvSpPr>
          <p:cNvPr id="3" name="Content Placeholder 2">
            <a:extLst>
              <a:ext uri="{FF2B5EF4-FFF2-40B4-BE49-F238E27FC236}">
                <a16:creationId xmlns:a16="http://schemas.microsoft.com/office/drawing/2014/main" id="{F0E9198B-C93F-0A49-9D4A-B5C00C79163A}"/>
              </a:ext>
            </a:extLst>
          </p:cNvPr>
          <p:cNvSpPr>
            <a:spLocks noGrp="1"/>
          </p:cNvSpPr>
          <p:nvPr>
            <p:ph idx="1"/>
          </p:nvPr>
        </p:nvSpPr>
        <p:spPr>
          <a:xfrm>
            <a:off x="628650" y="1268016"/>
            <a:ext cx="5475874" cy="3263504"/>
          </a:xfrm>
        </p:spPr>
        <p:txBody>
          <a:bodyPr>
            <a:normAutofit fontScale="92500"/>
          </a:bodyPr>
          <a:lstStyle/>
          <a:p>
            <a:r>
              <a:rPr lang="fr-FR" dirty="0"/>
              <a:t>Il est nécessaire d'étendre la portée des soins de santé humanitaires au-delà du cliché de sauver des vies</a:t>
            </a:r>
          </a:p>
          <a:p>
            <a:r>
              <a:rPr lang="fr-FR" dirty="0"/>
              <a:t>Les soins palliatifs peuvent atteindre l'objectif de soulager la souffrance lors des crises humanitaires</a:t>
            </a:r>
          </a:p>
          <a:p>
            <a:r>
              <a:rPr lang="fr-FR" dirty="0"/>
              <a:t>Crise des réfugiés </a:t>
            </a:r>
            <a:r>
              <a:rPr lang="fr-FR" dirty="0" err="1"/>
              <a:t>Rohingyas</a:t>
            </a:r>
            <a:endParaRPr lang="fr-FR" dirty="0"/>
          </a:p>
          <a:p>
            <a:pPr lvl="1"/>
            <a:r>
              <a:rPr lang="fr-FR" dirty="0"/>
              <a:t>Analyse de terrain rapide</a:t>
            </a:r>
          </a:p>
          <a:p>
            <a:pPr lvl="1"/>
            <a:r>
              <a:rPr lang="fr-FR" dirty="0"/>
              <a:t>Programmes communautaires</a:t>
            </a:r>
          </a:p>
          <a:p>
            <a:r>
              <a:rPr lang="en-US" dirty="0"/>
              <a:t>Les </a:t>
            </a:r>
            <a:r>
              <a:rPr lang="en-US" dirty="0" err="1"/>
              <a:t>besoins</a:t>
            </a:r>
            <a:r>
              <a:rPr lang="en-US" dirty="0"/>
              <a:t> des migrants et comment nous </a:t>
            </a:r>
            <a:r>
              <a:rPr lang="en-US" dirty="0" err="1"/>
              <a:t>pouvons</a:t>
            </a:r>
            <a:r>
              <a:rPr lang="en-US" dirty="0"/>
              <a:t> </a:t>
            </a:r>
            <a:r>
              <a:rPr lang="en-US" dirty="0" err="1"/>
              <a:t>fournir</a:t>
            </a:r>
            <a:r>
              <a:rPr lang="en-US" dirty="0"/>
              <a:t> des </a:t>
            </a:r>
            <a:r>
              <a:rPr lang="en-US" dirty="0" err="1"/>
              <a:t>soins</a:t>
            </a:r>
            <a:r>
              <a:rPr lang="en-US" dirty="0"/>
              <a:t> </a:t>
            </a:r>
            <a:r>
              <a:rPr lang="en-US" dirty="0" err="1"/>
              <a:t>culturellement</a:t>
            </a:r>
            <a:r>
              <a:rPr lang="en-US" dirty="0"/>
              <a:t> </a:t>
            </a:r>
            <a:r>
              <a:rPr lang="en-US" dirty="0" err="1"/>
              <a:t>compétents</a:t>
            </a:r>
            <a:endParaRPr lang="en-US" dirty="0"/>
          </a:p>
        </p:txBody>
      </p:sp>
      <p:pic>
        <p:nvPicPr>
          <p:cNvPr id="4" name="Content Placeholder 3">
            <a:extLst>
              <a:ext uri="{FF2B5EF4-FFF2-40B4-BE49-F238E27FC236}">
                <a16:creationId xmlns:a16="http://schemas.microsoft.com/office/drawing/2014/main" id="{130BC5D5-25E4-6F4A-A662-2FC9AE7CBB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71260" y="885525"/>
            <a:ext cx="1409592" cy="1930948"/>
          </a:xfrm>
          <a:prstGeom prst="rect">
            <a:avLst/>
          </a:prstGeom>
        </p:spPr>
      </p:pic>
      <p:sp>
        <p:nvSpPr>
          <p:cNvPr id="5" name="TextBox 4">
            <a:extLst>
              <a:ext uri="{FF2B5EF4-FFF2-40B4-BE49-F238E27FC236}">
                <a16:creationId xmlns:a16="http://schemas.microsoft.com/office/drawing/2014/main" id="{6DD33342-090B-5C45-9997-460BE0F80894}"/>
              </a:ext>
            </a:extLst>
          </p:cNvPr>
          <p:cNvSpPr txBox="1"/>
          <p:nvPr/>
        </p:nvSpPr>
        <p:spPr>
          <a:xfrm>
            <a:off x="6104524" y="1624558"/>
            <a:ext cx="1133472" cy="646331"/>
          </a:xfrm>
          <a:prstGeom prst="rect">
            <a:avLst/>
          </a:prstGeom>
          <a:noFill/>
        </p:spPr>
        <p:txBody>
          <a:bodyPr wrap="square" rtlCol="0">
            <a:spAutoFit/>
          </a:bodyPr>
          <a:lstStyle/>
          <a:p>
            <a:r>
              <a:rPr lang="en-CA" b="1" dirty="0" err="1"/>
              <a:t>Sauver</a:t>
            </a:r>
            <a:r>
              <a:rPr lang="en-CA" b="1" dirty="0"/>
              <a:t> des vies</a:t>
            </a:r>
          </a:p>
        </p:txBody>
      </p:sp>
      <p:sp>
        <p:nvSpPr>
          <p:cNvPr id="6" name="TextBox 5">
            <a:extLst>
              <a:ext uri="{FF2B5EF4-FFF2-40B4-BE49-F238E27FC236}">
                <a16:creationId xmlns:a16="http://schemas.microsoft.com/office/drawing/2014/main" id="{CB7E93E8-C471-9C46-AF15-9BDA3E5D9F93}"/>
              </a:ext>
            </a:extLst>
          </p:cNvPr>
          <p:cNvSpPr txBox="1"/>
          <p:nvPr/>
        </p:nvSpPr>
        <p:spPr>
          <a:xfrm>
            <a:off x="7679334" y="1624558"/>
            <a:ext cx="1464666" cy="646331"/>
          </a:xfrm>
          <a:prstGeom prst="rect">
            <a:avLst/>
          </a:prstGeom>
          <a:noFill/>
        </p:spPr>
        <p:txBody>
          <a:bodyPr wrap="square" rtlCol="0">
            <a:spAutoFit/>
          </a:bodyPr>
          <a:lstStyle/>
          <a:p>
            <a:r>
              <a:rPr lang="en-CA" b="1" dirty="0" err="1"/>
              <a:t>Soulager</a:t>
            </a:r>
            <a:r>
              <a:rPr lang="en-CA" b="1" dirty="0"/>
              <a:t> la </a:t>
            </a:r>
            <a:r>
              <a:rPr lang="en-CA" b="1" dirty="0" err="1"/>
              <a:t>souffrance</a:t>
            </a:r>
            <a:endParaRPr lang="en-CA" b="1" dirty="0"/>
          </a:p>
        </p:txBody>
      </p:sp>
      <p:pic>
        <p:nvPicPr>
          <p:cNvPr id="7" name="Picture 6">
            <a:extLst>
              <a:ext uri="{FF2B5EF4-FFF2-40B4-BE49-F238E27FC236}">
                <a16:creationId xmlns:a16="http://schemas.microsoft.com/office/drawing/2014/main" id="{9A271516-DEA8-4544-8520-23668E55E51F}"/>
              </a:ext>
            </a:extLst>
          </p:cNvPr>
          <p:cNvPicPr>
            <a:picLocks noChangeAspect="1"/>
          </p:cNvPicPr>
          <p:nvPr/>
        </p:nvPicPr>
        <p:blipFill>
          <a:blip r:embed="rId3"/>
          <a:stretch>
            <a:fillRect/>
          </a:stretch>
        </p:blipFill>
        <p:spPr>
          <a:xfrm>
            <a:off x="6860814" y="3042914"/>
            <a:ext cx="1220038" cy="1694731"/>
          </a:xfrm>
          <a:prstGeom prst="rect">
            <a:avLst/>
          </a:prstGeom>
        </p:spPr>
      </p:pic>
    </p:spTree>
    <p:extLst>
      <p:ext uri="{BB962C8B-B14F-4D97-AF65-F5344CB8AC3E}">
        <p14:creationId xmlns:p14="http://schemas.microsoft.com/office/powerpoint/2010/main" val="18794504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14512B-6CC6-3249-847F-A0D6E1BB122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b="-2"/>
          <a:stretch/>
        </p:blipFill>
        <p:spPr>
          <a:xfrm rot="5400000">
            <a:off x="4174214" y="173943"/>
            <a:ext cx="5143500" cy="4795614"/>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9144000" cy="5143500"/>
          </a:xfrm>
          <a:prstGeom prst="rect">
            <a:avLst/>
          </a:prstGeom>
        </p:spPr>
      </p:pic>
      <p:sp>
        <p:nvSpPr>
          <p:cNvPr id="2" name="Title 1">
            <a:extLst>
              <a:ext uri="{FF2B5EF4-FFF2-40B4-BE49-F238E27FC236}">
                <a16:creationId xmlns:a16="http://schemas.microsoft.com/office/drawing/2014/main" id="{488888CB-05C3-4539-8EE3-062B601A7899}"/>
              </a:ext>
            </a:extLst>
          </p:cNvPr>
          <p:cNvSpPr>
            <a:spLocks noGrp="1"/>
          </p:cNvSpPr>
          <p:nvPr>
            <p:ph type="title"/>
          </p:nvPr>
        </p:nvSpPr>
        <p:spPr>
          <a:xfrm>
            <a:off x="330200" y="122588"/>
            <a:ext cx="4635500" cy="983748"/>
          </a:xfrm>
        </p:spPr>
        <p:txBody>
          <a:bodyPr>
            <a:normAutofit/>
          </a:bodyPr>
          <a:lstStyle/>
          <a:p>
            <a:r>
              <a:rPr lang="en-US" sz="3100" b="1" dirty="0" err="1">
                <a:solidFill>
                  <a:srgbClr val="000000"/>
                </a:solidFill>
                <a:latin typeface="+mn-lt"/>
              </a:rPr>
              <a:t>Quelques</a:t>
            </a:r>
            <a:r>
              <a:rPr lang="en-US" sz="3100" b="1" dirty="0">
                <a:solidFill>
                  <a:srgbClr val="000000"/>
                </a:solidFill>
                <a:latin typeface="+mn-lt"/>
              </a:rPr>
              <a:t> </a:t>
            </a:r>
            <a:r>
              <a:rPr lang="en-US" sz="3100" b="1" dirty="0" err="1">
                <a:solidFill>
                  <a:srgbClr val="000000"/>
                </a:solidFill>
                <a:latin typeface="+mn-lt"/>
              </a:rPr>
              <a:t>pistes</a:t>
            </a:r>
            <a:r>
              <a:rPr lang="en-US" sz="3100" b="1" dirty="0">
                <a:solidFill>
                  <a:srgbClr val="000000"/>
                </a:solidFill>
                <a:latin typeface="+mn-lt"/>
              </a:rPr>
              <a:t> de </a:t>
            </a:r>
            <a:r>
              <a:rPr lang="en-US" sz="3100" b="1" dirty="0" err="1">
                <a:solidFill>
                  <a:srgbClr val="000000"/>
                </a:solidFill>
                <a:latin typeface="+mn-lt"/>
              </a:rPr>
              <a:t>réflexion</a:t>
            </a:r>
            <a:r>
              <a:rPr lang="en-US" sz="3100" b="1" dirty="0">
                <a:solidFill>
                  <a:srgbClr val="000000"/>
                </a:solidFill>
                <a:latin typeface="+mn-lt"/>
              </a:rPr>
              <a:t> …</a:t>
            </a:r>
          </a:p>
        </p:txBody>
      </p:sp>
      <p:sp>
        <p:nvSpPr>
          <p:cNvPr id="3" name="Content Placeholder 2">
            <a:extLst>
              <a:ext uri="{FF2B5EF4-FFF2-40B4-BE49-F238E27FC236}">
                <a16:creationId xmlns:a16="http://schemas.microsoft.com/office/drawing/2014/main" id="{E3F9FB44-E13A-490B-993F-C1D1699DF570}"/>
              </a:ext>
            </a:extLst>
          </p:cNvPr>
          <p:cNvSpPr>
            <a:spLocks noGrp="1"/>
          </p:cNvSpPr>
          <p:nvPr>
            <p:ph idx="1"/>
          </p:nvPr>
        </p:nvSpPr>
        <p:spPr>
          <a:xfrm>
            <a:off x="152400" y="1106336"/>
            <a:ext cx="4551679" cy="3689184"/>
          </a:xfrm>
        </p:spPr>
        <p:txBody>
          <a:bodyPr anchor="ctr">
            <a:normAutofit fontScale="92500"/>
          </a:bodyPr>
          <a:lstStyle/>
          <a:p>
            <a:pPr>
              <a:buFont typeface="Wingdings" panose="05000000000000000000" pitchFamily="2" charset="2"/>
              <a:buChar char="§"/>
            </a:pPr>
            <a:r>
              <a:rPr lang="fr-FR" sz="2400" dirty="0">
                <a:solidFill>
                  <a:srgbClr val="000000"/>
                </a:solidFill>
              </a:rPr>
              <a:t>Comment pouvons-nous élargir le champ de la santé humanitaire en sauvant des vies tout en atténuant les souffrances et en luttant contre les maladies chroniques?</a:t>
            </a:r>
          </a:p>
          <a:p>
            <a:pPr>
              <a:buFont typeface="Wingdings" panose="05000000000000000000" pitchFamily="2" charset="2"/>
              <a:buChar char="§"/>
            </a:pPr>
            <a:endParaRPr lang="fr-FR" sz="2400" dirty="0">
              <a:solidFill>
                <a:srgbClr val="000000"/>
              </a:solidFill>
            </a:endParaRPr>
          </a:p>
          <a:p>
            <a:pPr>
              <a:buFont typeface="Wingdings" panose="05000000000000000000" pitchFamily="2" charset="2"/>
              <a:buChar char="§"/>
            </a:pPr>
            <a:r>
              <a:rPr lang="fr-FR" sz="2400" dirty="0">
                <a:solidFill>
                  <a:srgbClr val="000000"/>
                </a:solidFill>
              </a:rPr>
              <a:t>Quel est le rôle de la communauté pédiatrique dans la discussion autour des besoins des enfants atteints de maladies chroniques dans ces situations?</a:t>
            </a:r>
            <a:endParaRPr lang="en-US" sz="2400" dirty="0">
              <a:solidFill>
                <a:srgbClr val="000000"/>
              </a:solidFill>
            </a:endParaRPr>
          </a:p>
        </p:txBody>
      </p:sp>
    </p:spTree>
    <p:extLst>
      <p:ext uri="{BB962C8B-B14F-4D97-AF65-F5344CB8AC3E}">
        <p14:creationId xmlns:p14="http://schemas.microsoft.com/office/powerpoint/2010/main" val="1516106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883F0-CFD5-694D-A461-7577BA324CD7}"/>
              </a:ext>
            </a:extLst>
          </p:cNvPr>
          <p:cNvSpPr>
            <a:spLocks noGrp="1"/>
          </p:cNvSpPr>
          <p:nvPr>
            <p:ph type="title"/>
          </p:nvPr>
        </p:nvSpPr>
        <p:spPr>
          <a:xfrm>
            <a:off x="491831" y="466884"/>
            <a:ext cx="3629303" cy="3317715"/>
          </a:xfrm>
        </p:spPr>
        <p:txBody>
          <a:bodyPr>
            <a:normAutofit/>
          </a:bodyPr>
          <a:lstStyle/>
          <a:p>
            <a:r>
              <a:rPr lang="fr-FR" sz="3600" dirty="0"/>
              <a:t>Éditorial 2017: «Soins palliatifs en médecine humanitaire»</a:t>
            </a:r>
          </a:p>
        </p:txBody>
      </p:sp>
      <p:sp>
        <p:nvSpPr>
          <p:cNvPr id="23" name="Oval 22">
            <a:extLst>
              <a:ext uri="{FF2B5EF4-FFF2-40B4-BE49-F238E27FC236}">
                <a16:creationId xmlns:a16="http://schemas.microsoft.com/office/drawing/2014/main" id="{C99A8FB7-A79B-4BC9-9D56-B79587F6AA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70" y="1987977"/>
            <a:ext cx="2338578" cy="233857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23893E2-3349-46D7-A7AA-B9E447957F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7644" y="0"/>
            <a:ext cx="3148545" cy="273765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2610F16-2987-8646-928C-B6ADF19070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p:blipFill>
        <p:spPr>
          <a:xfrm>
            <a:off x="4477014" y="2111421"/>
            <a:ext cx="2091690" cy="209169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Picture 8">
            <a:extLst>
              <a:ext uri="{FF2B5EF4-FFF2-40B4-BE49-F238E27FC236}">
                <a16:creationId xmlns:a16="http://schemas.microsoft.com/office/drawing/2014/main" id="{D380D53C-5BFE-3949-8D50-1697A9E65EA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01"/>
          <a:stretch/>
        </p:blipFill>
        <p:spPr>
          <a:xfrm>
            <a:off x="6120452" y="1"/>
            <a:ext cx="3025737" cy="2614841"/>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27" name="Freeform: Shape 26">
            <a:extLst>
              <a:ext uri="{FF2B5EF4-FFF2-40B4-BE49-F238E27FC236}">
                <a16:creationId xmlns:a16="http://schemas.microsoft.com/office/drawing/2014/main" id="{2B7592FE-10D1-4664-B623-353F47C8DF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6099" y="3024187"/>
            <a:ext cx="2477901" cy="2119313"/>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F554224-0357-CB4D-A8E5-2659EE2F977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8"/>
          <a:stretch/>
        </p:blipFill>
        <p:spPr>
          <a:xfrm>
            <a:off x="6789816" y="3147912"/>
            <a:ext cx="2354184" cy="1995597"/>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3" name="TextBox 2">
            <a:extLst>
              <a:ext uri="{FF2B5EF4-FFF2-40B4-BE49-F238E27FC236}">
                <a16:creationId xmlns:a16="http://schemas.microsoft.com/office/drawing/2014/main" id="{48583D95-385F-9948-B227-30A2448E5552}"/>
              </a:ext>
            </a:extLst>
          </p:cNvPr>
          <p:cNvSpPr txBox="1"/>
          <p:nvPr/>
        </p:nvSpPr>
        <p:spPr>
          <a:xfrm>
            <a:off x="4653446" y="4233486"/>
            <a:ext cx="1738825" cy="369332"/>
          </a:xfrm>
          <a:prstGeom prst="rect">
            <a:avLst/>
          </a:prstGeom>
          <a:solidFill>
            <a:schemeClr val="bg1">
              <a:lumMod val="75000"/>
              <a:lumOff val="25000"/>
            </a:schemeClr>
          </a:solidFill>
        </p:spPr>
        <p:txBody>
          <a:bodyPr wrap="square" rtlCol="0">
            <a:spAutoFit/>
          </a:bodyPr>
          <a:lstStyle/>
          <a:p>
            <a:r>
              <a:rPr lang="en-US" dirty="0"/>
              <a:t>Dr. James Smith</a:t>
            </a:r>
          </a:p>
        </p:txBody>
      </p:sp>
      <p:sp>
        <p:nvSpPr>
          <p:cNvPr id="4" name="TextBox 3">
            <a:extLst>
              <a:ext uri="{FF2B5EF4-FFF2-40B4-BE49-F238E27FC236}">
                <a16:creationId xmlns:a16="http://schemas.microsoft.com/office/drawing/2014/main" id="{28EF640F-C209-6443-9352-54105C547757}"/>
              </a:ext>
            </a:extLst>
          </p:cNvPr>
          <p:cNvSpPr txBox="1"/>
          <p:nvPr/>
        </p:nvSpPr>
        <p:spPr>
          <a:xfrm>
            <a:off x="6913533" y="4774173"/>
            <a:ext cx="2230467" cy="369332"/>
          </a:xfrm>
          <a:prstGeom prst="rect">
            <a:avLst/>
          </a:prstGeom>
          <a:solidFill>
            <a:schemeClr val="bg1">
              <a:tint val="95000"/>
              <a:satMod val="170000"/>
            </a:schemeClr>
          </a:solidFill>
        </p:spPr>
        <p:txBody>
          <a:bodyPr wrap="square" rtlCol="0">
            <a:spAutoFit/>
          </a:bodyPr>
          <a:lstStyle/>
          <a:p>
            <a:r>
              <a:rPr lang="en-CA" dirty="0" err="1"/>
              <a:t>Dr</a:t>
            </a:r>
            <a:r>
              <a:rPr lang="en-CA" dirty="0"/>
              <a:t> </a:t>
            </a:r>
            <a:r>
              <a:rPr lang="en-CA" dirty="0" err="1"/>
              <a:t>Tammam</a:t>
            </a:r>
            <a:r>
              <a:rPr lang="en-CA" dirty="0"/>
              <a:t> </a:t>
            </a:r>
            <a:r>
              <a:rPr lang="en-CA" dirty="0" err="1"/>
              <a:t>Aloudat</a:t>
            </a:r>
            <a:endParaRPr lang="en-US" dirty="0"/>
          </a:p>
        </p:txBody>
      </p:sp>
    </p:spTree>
    <p:extLst>
      <p:ext uri="{BB962C8B-B14F-4D97-AF65-F5344CB8AC3E}">
        <p14:creationId xmlns:p14="http://schemas.microsoft.com/office/powerpoint/2010/main" val="196680797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331970" y="3728458"/>
            <a:ext cx="4629150" cy="707886"/>
          </a:xfrm>
          <a:prstGeom prst="rect">
            <a:avLst/>
          </a:prstGeom>
          <a:noFill/>
        </p:spPr>
        <p:txBody>
          <a:bodyPr wrap="square" rtlCol="0">
            <a:spAutoFit/>
          </a:bodyPr>
          <a:lstStyle/>
          <a:p>
            <a:r>
              <a:rPr lang="fr-FR" sz="2000" dirty="0"/>
              <a:t>Charte humanitaire et normes minimales en réponse humanitaire</a:t>
            </a:r>
            <a:endParaRPr lang="en-US" sz="2000" dirty="0"/>
          </a:p>
        </p:txBody>
      </p:sp>
      <p:sp>
        <p:nvSpPr>
          <p:cNvPr id="2" name="Title 1">
            <a:extLst>
              <a:ext uri="{FF2B5EF4-FFF2-40B4-BE49-F238E27FC236}">
                <a16:creationId xmlns:a16="http://schemas.microsoft.com/office/drawing/2014/main" id="{337E4FBD-78F3-0B4C-AC5C-208268051BA0}"/>
              </a:ext>
            </a:extLst>
          </p:cNvPr>
          <p:cNvSpPr>
            <a:spLocks noGrp="1"/>
          </p:cNvSpPr>
          <p:nvPr>
            <p:ph type="title"/>
          </p:nvPr>
        </p:nvSpPr>
        <p:spPr>
          <a:xfrm>
            <a:off x="1036947" y="2568261"/>
            <a:ext cx="7070105" cy="1068307"/>
          </a:xfrm>
        </p:spPr>
        <p:txBody>
          <a:bodyPr vert="horz" lIns="91440" tIns="45720" rIns="91440" bIns="45720" rtlCol="0" anchor="b">
            <a:normAutofit/>
          </a:bodyPr>
          <a:lstStyle/>
          <a:p>
            <a:pPr algn="ctr" defTabSz="914400"/>
            <a:r>
              <a:rPr lang="en-US" sz="3800">
                <a:solidFill>
                  <a:srgbClr val="1B1B1B"/>
                </a:solidFill>
              </a:rPr>
              <a:t>Humanitarian Health Policy Makers</a:t>
            </a:r>
          </a:p>
        </p:txBody>
      </p:sp>
      <p:sp>
        <p:nvSpPr>
          <p:cNvPr id="44" name="Oval 43">
            <a:extLst>
              <a:ext uri="{FF2B5EF4-FFF2-40B4-BE49-F238E27FC236}">
                <a16:creationId xmlns:a16="http://schemas.microsoft.com/office/drawing/2014/main" id="{FBC3EAFD-A275-4F9B-8F62-72B6678F35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1394" y="699989"/>
            <a:ext cx="1847573" cy="1864552"/>
          </a:xfrm>
          <a:prstGeom prst="ellipse">
            <a:avLst/>
          </a:prstGeom>
          <a:solidFill>
            <a:srgbClr val="505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6E64A6D-2B9F-4AAD-AB42-A61BAF01AC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8194" y="951270"/>
            <a:ext cx="1467612" cy="1464794"/>
          </a:xfrm>
          <a:prstGeom prst="ellipse">
            <a:avLst/>
          </a:prstGeom>
          <a:solidFill>
            <a:srgbClr val="FFFFFF"/>
          </a:solidFill>
          <a:ln>
            <a:solidFill>
              <a:srgbClr val="505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5464FB19-EC4F-534D-B5C9-C307282FCC5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3886200" y="997867"/>
            <a:ext cx="1371600" cy="1371600"/>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48" name="Picture 47">
            <a:extLst>
              <a:ext uri="{FF2B5EF4-FFF2-40B4-BE49-F238E27FC236}">
                <a16:creationId xmlns:a16="http://schemas.microsoft.com/office/drawing/2014/main" id="{C51881DD-AD85-41BE-8A49-C2FB45800E1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rcRect/>
          <a:stretch>
            <a:fillRect/>
          </a:stretch>
        </p:blipFill>
        <p:spPr>
          <a:xfrm>
            <a:off x="3645060" y="672145"/>
            <a:ext cx="1920240" cy="1920240"/>
          </a:xfrm>
          <a:custGeom>
            <a:avLst/>
            <a:gdLst>
              <a:gd name="connsiteX0" fmla="*/ 2008598 w 4017196"/>
              <a:gd name="connsiteY0" fmla="*/ 0 h 4017196"/>
              <a:gd name="connsiteX1" fmla="*/ 4017196 w 4017196"/>
              <a:gd name="connsiteY1" fmla="*/ 2008598 h 4017196"/>
              <a:gd name="connsiteX2" fmla="*/ 2008598 w 4017196"/>
              <a:gd name="connsiteY2" fmla="*/ 4017196 h 4017196"/>
              <a:gd name="connsiteX3" fmla="*/ 0 w 4017196"/>
              <a:gd name="connsiteY3" fmla="*/ 2008598 h 4017196"/>
              <a:gd name="connsiteX4" fmla="*/ 2008598 w 4017196"/>
              <a:gd name="connsiteY4" fmla="*/ 0 h 401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196" h="4017196">
                <a:moveTo>
                  <a:pt x="2008598" y="0"/>
                </a:moveTo>
                <a:cubicBezTo>
                  <a:pt x="3117916" y="0"/>
                  <a:pt x="4017196" y="899280"/>
                  <a:pt x="4017196" y="2008598"/>
                </a:cubicBezTo>
                <a:cubicBezTo>
                  <a:pt x="4017196" y="3117916"/>
                  <a:pt x="3117916" y="4017196"/>
                  <a:pt x="2008598" y="4017196"/>
                </a:cubicBezTo>
                <a:cubicBezTo>
                  <a:pt x="899280" y="4017196"/>
                  <a:pt x="0" y="3117916"/>
                  <a:pt x="0" y="2008598"/>
                </a:cubicBezTo>
                <a:cubicBezTo>
                  <a:pt x="0" y="899280"/>
                  <a:pt x="899280" y="0"/>
                  <a:pt x="2008598" y="0"/>
                </a:cubicBezTo>
                <a:close/>
              </a:path>
            </a:pathLst>
          </a:custGeom>
        </p:spPr>
      </p:pic>
      <p:cxnSp>
        <p:nvCxnSpPr>
          <p:cNvPr id="50" name="Straight Connector 49">
            <a:extLst>
              <a:ext uri="{FF2B5EF4-FFF2-40B4-BE49-F238E27FC236}">
                <a16:creationId xmlns:a16="http://schemas.microsoft.com/office/drawing/2014/main" id="{9AD20FE8-ED02-4CDE-83B1-A1436305C3D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1970" y="3728458"/>
            <a:ext cx="480060" cy="0"/>
          </a:xfrm>
          <a:prstGeom prst="line">
            <a:avLst/>
          </a:prstGeom>
          <a:ln w="28575">
            <a:solidFill>
              <a:srgbClr val="ACE17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CE88D69-E05C-EC4F-BC10-551DF6EF579C}"/>
              </a:ext>
            </a:extLst>
          </p:cNvPr>
          <p:cNvPicPr>
            <a:picLocks noChangeAspect="1"/>
          </p:cNvPicPr>
          <p:nvPr/>
        </p:nvPicPr>
        <p:blipFill>
          <a:blip r:embed="rId5"/>
          <a:stretch>
            <a:fillRect/>
          </a:stretch>
        </p:blipFill>
        <p:spPr>
          <a:xfrm>
            <a:off x="0" y="2744084"/>
            <a:ext cx="9144000" cy="984374"/>
          </a:xfrm>
          <a:prstGeom prst="rect">
            <a:avLst/>
          </a:prstGeom>
        </p:spPr>
      </p:pic>
      <p:sp>
        <p:nvSpPr>
          <p:cNvPr id="11" name="TextBox 10">
            <a:extLst>
              <a:ext uri="{FF2B5EF4-FFF2-40B4-BE49-F238E27FC236}">
                <a16:creationId xmlns:a16="http://schemas.microsoft.com/office/drawing/2014/main" id="{445354EC-2E7D-454E-89B9-C461D4599D47}"/>
              </a:ext>
            </a:extLst>
          </p:cNvPr>
          <p:cNvSpPr txBox="1"/>
          <p:nvPr/>
        </p:nvSpPr>
        <p:spPr>
          <a:xfrm>
            <a:off x="280416" y="292608"/>
            <a:ext cx="8680704" cy="830997"/>
          </a:xfrm>
          <a:prstGeom prst="rect">
            <a:avLst/>
          </a:prstGeom>
          <a:noFill/>
        </p:spPr>
        <p:txBody>
          <a:bodyPr wrap="square" rtlCol="0">
            <a:spAutoFit/>
          </a:bodyPr>
          <a:lstStyle/>
          <a:p>
            <a:r>
              <a:rPr lang="fr-FR" sz="2400" dirty="0"/>
              <a:t>Quelles sont les politiques dans le secteur de la santé humanitaire liées aux soins palliatifs?</a:t>
            </a:r>
            <a:endParaRPr lang="en-CA" sz="2800" dirty="0"/>
          </a:p>
        </p:txBody>
      </p:sp>
      <p:cxnSp>
        <p:nvCxnSpPr>
          <p:cNvPr id="4" name="Straight Connector 3">
            <a:extLst>
              <a:ext uri="{FF2B5EF4-FFF2-40B4-BE49-F238E27FC236}">
                <a16:creationId xmlns:a16="http://schemas.microsoft.com/office/drawing/2014/main" id="{6381F052-B0A6-3044-A3C2-D1E9522242F6}"/>
              </a:ext>
            </a:extLst>
          </p:cNvPr>
          <p:cNvCxnSpPr/>
          <p:nvPr/>
        </p:nvCxnSpPr>
        <p:spPr>
          <a:xfrm>
            <a:off x="6721323" y="3260876"/>
            <a:ext cx="1937657"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7947621-2A01-B941-A4B0-78775729B386}"/>
              </a:ext>
            </a:extLst>
          </p:cNvPr>
          <p:cNvCxnSpPr>
            <a:cxnSpLocks/>
          </p:cNvCxnSpPr>
          <p:nvPr/>
        </p:nvCxnSpPr>
        <p:spPr>
          <a:xfrm>
            <a:off x="4491599" y="4393417"/>
            <a:ext cx="236640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81F052-B0A6-3044-A3C2-D1E9522242F6}"/>
              </a:ext>
            </a:extLst>
          </p:cNvPr>
          <p:cNvCxnSpPr/>
          <p:nvPr/>
        </p:nvCxnSpPr>
        <p:spPr>
          <a:xfrm>
            <a:off x="6721323" y="4051623"/>
            <a:ext cx="1937657"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483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84A4E-7A53-994A-9444-7E3FD0181536}"/>
              </a:ext>
            </a:extLst>
          </p:cNvPr>
          <p:cNvSpPr>
            <a:spLocks noGrp="1"/>
          </p:cNvSpPr>
          <p:nvPr>
            <p:ph type="title"/>
          </p:nvPr>
        </p:nvSpPr>
        <p:spPr>
          <a:xfrm>
            <a:off x="505677" y="685800"/>
            <a:ext cx="2743200" cy="2165684"/>
          </a:xfrm>
        </p:spPr>
        <p:txBody>
          <a:bodyPr vert="horz" lIns="91440" tIns="45720" rIns="91440" bIns="45720" rtlCol="0" anchor="b">
            <a:normAutofit fontScale="90000"/>
          </a:bodyPr>
          <a:lstStyle/>
          <a:p>
            <a:pPr algn="ctr" defTabSz="914400"/>
            <a:r>
              <a:rPr lang="fr-FR" sz="3600" dirty="0"/>
              <a:t>Les obstacles aux soins palliatifs dans les situations humanitaires</a:t>
            </a:r>
          </a:p>
        </p:txBody>
      </p:sp>
      <p:pic>
        <p:nvPicPr>
          <p:cNvPr id="4" name="Picture 3">
            <a:extLst>
              <a:ext uri="{FF2B5EF4-FFF2-40B4-BE49-F238E27FC236}">
                <a16:creationId xmlns:a16="http://schemas.microsoft.com/office/drawing/2014/main" id="{D495D2E6-FFCC-214C-9CE2-42E879579F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7647" y="369429"/>
            <a:ext cx="4410597" cy="4410597"/>
          </a:xfrm>
          <a:prstGeom prst="rect">
            <a:avLst/>
          </a:prstGeom>
        </p:spPr>
      </p:pic>
    </p:spTree>
    <p:extLst>
      <p:ext uri="{BB962C8B-B14F-4D97-AF65-F5344CB8AC3E}">
        <p14:creationId xmlns:p14="http://schemas.microsoft.com/office/powerpoint/2010/main" val="2200121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46D7F-C330-3541-92B0-1B6C30A99687}"/>
              </a:ext>
            </a:extLst>
          </p:cNvPr>
          <p:cNvSpPr>
            <a:spLocks noGrp="1"/>
          </p:cNvSpPr>
          <p:nvPr>
            <p:ph type="title"/>
          </p:nvPr>
        </p:nvSpPr>
        <p:spPr>
          <a:xfrm>
            <a:off x="628650" y="273843"/>
            <a:ext cx="7886700" cy="994173"/>
          </a:xfrm>
        </p:spPr>
        <p:txBody>
          <a:bodyPr>
            <a:normAutofit/>
          </a:bodyPr>
          <a:lstStyle/>
          <a:p>
            <a:r>
              <a:rPr lang="fr-FR" dirty="0"/>
              <a:t>Ethos et choix des priorités</a:t>
            </a:r>
            <a:endParaRPr lang="en-CA" dirty="0"/>
          </a:p>
        </p:txBody>
      </p:sp>
      <p:sp>
        <p:nvSpPr>
          <p:cNvPr id="3" name="Content Placeholder 2">
            <a:extLst>
              <a:ext uri="{FF2B5EF4-FFF2-40B4-BE49-F238E27FC236}">
                <a16:creationId xmlns:a16="http://schemas.microsoft.com/office/drawing/2014/main" id="{9F2B92EB-9C86-C84B-B018-1917C1C7DA65}"/>
              </a:ext>
            </a:extLst>
          </p:cNvPr>
          <p:cNvSpPr>
            <a:spLocks noGrp="1"/>
          </p:cNvSpPr>
          <p:nvPr>
            <p:ph idx="1"/>
          </p:nvPr>
        </p:nvSpPr>
        <p:spPr>
          <a:xfrm>
            <a:off x="628650" y="1369218"/>
            <a:ext cx="2848355" cy="3263504"/>
          </a:xfrm>
        </p:spPr>
        <p:txBody>
          <a:bodyPr>
            <a:normAutofit/>
          </a:bodyPr>
          <a:lstStyle/>
          <a:p>
            <a:r>
              <a:rPr lang="fr-FR" sz="1800" dirty="0"/>
              <a:t>Comment décidons-nous </a:t>
            </a:r>
            <a:r>
              <a:rPr lang="fr-FR" sz="1800" b="1" dirty="0"/>
              <a:t>d’optimiser les ressources </a:t>
            </a:r>
            <a:r>
              <a:rPr lang="fr-FR" sz="1800" dirty="0"/>
              <a:t>dans les contextes humanitaires?</a:t>
            </a:r>
          </a:p>
          <a:p>
            <a:endParaRPr lang="fr-FR" sz="1800" dirty="0"/>
          </a:p>
          <a:p>
            <a:r>
              <a:rPr lang="fr-FR" sz="1800" dirty="0"/>
              <a:t>Devrions-nous donner la priorité aux efforts visant à </a:t>
            </a:r>
            <a:r>
              <a:rPr lang="fr-FR" sz="1800" b="1" dirty="0"/>
              <a:t>sauver des vies </a:t>
            </a:r>
            <a:r>
              <a:rPr lang="fr-FR" sz="1800" dirty="0"/>
              <a:t>en </a:t>
            </a:r>
            <a:r>
              <a:rPr lang="fr-FR" sz="1800" b="1" dirty="0"/>
              <a:t>réduisant la souffrance</a:t>
            </a:r>
            <a:r>
              <a:rPr lang="fr-FR" sz="1800" dirty="0"/>
              <a:t>?</a:t>
            </a:r>
            <a:endParaRPr lang="en-CA" sz="1800" dirty="0"/>
          </a:p>
        </p:txBody>
      </p:sp>
      <p:pic>
        <p:nvPicPr>
          <p:cNvPr id="4" name="Picture 3">
            <a:extLst>
              <a:ext uri="{FF2B5EF4-FFF2-40B4-BE49-F238E27FC236}">
                <a16:creationId xmlns:a16="http://schemas.microsoft.com/office/drawing/2014/main" id="{49D81319-9CD4-A841-857D-40AE2D610239}"/>
              </a:ext>
            </a:extLst>
          </p:cNvPr>
          <p:cNvPicPr>
            <a:picLocks noChangeAspect="1"/>
          </p:cNvPicPr>
          <p:nvPr/>
        </p:nvPicPr>
        <p:blipFill rotWithShape="1">
          <a:blip r:embed="rId3">
            <a:extLst/>
          </a:blip>
          <a:srcRect r="7728"/>
          <a:stretch/>
        </p:blipFill>
        <p:spPr>
          <a:xfrm>
            <a:off x="3840480" y="1428210"/>
            <a:ext cx="4674870" cy="3204511"/>
          </a:xfrm>
          <a:prstGeom prst="rect">
            <a:avLst/>
          </a:prstGeom>
        </p:spPr>
      </p:pic>
      <p:sp>
        <p:nvSpPr>
          <p:cNvPr id="5" name="TextBox 4">
            <a:extLst>
              <a:ext uri="{FF2B5EF4-FFF2-40B4-BE49-F238E27FC236}">
                <a16:creationId xmlns:a16="http://schemas.microsoft.com/office/drawing/2014/main" id="{0DE3BF23-0BD0-A346-9106-35E8B1AE27F1}"/>
              </a:ext>
            </a:extLst>
          </p:cNvPr>
          <p:cNvSpPr txBox="1"/>
          <p:nvPr/>
        </p:nvSpPr>
        <p:spPr>
          <a:xfrm>
            <a:off x="3840481" y="2043414"/>
            <a:ext cx="1683596" cy="369332"/>
          </a:xfrm>
          <a:prstGeom prst="rect">
            <a:avLst/>
          </a:prstGeom>
          <a:noFill/>
        </p:spPr>
        <p:txBody>
          <a:bodyPr wrap="square" rtlCol="0">
            <a:spAutoFit/>
          </a:bodyPr>
          <a:lstStyle/>
          <a:p>
            <a:r>
              <a:rPr lang="fr-FR" dirty="0"/>
              <a:t>Sauver des vies</a:t>
            </a:r>
            <a:endParaRPr lang="en-US" dirty="0"/>
          </a:p>
        </p:txBody>
      </p:sp>
      <p:sp>
        <p:nvSpPr>
          <p:cNvPr id="6" name="TextBox 5">
            <a:extLst>
              <a:ext uri="{FF2B5EF4-FFF2-40B4-BE49-F238E27FC236}">
                <a16:creationId xmlns:a16="http://schemas.microsoft.com/office/drawing/2014/main" id="{E4B173EB-79F2-9841-85EE-1ED4C0E7194B}"/>
              </a:ext>
            </a:extLst>
          </p:cNvPr>
          <p:cNvSpPr txBox="1"/>
          <p:nvPr/>
        </p:nvSpPr>
        <p:spPr>
          <a:xfrm>
            <a:off x="7140102" y="1766415"/>
            <a:ext cx="1478603" cy="646331"/>
          </a:xfrm>
          <a:prstGeom prst="rect">
            <a:avLst/>
          </a:prstGeom>
          <a:noFill/>
        </p:spPr>
        <p:txBody>
          <a:bodyPr wrap="square" rtlCol="0">
            <a:spAutoFit/>
          </a:bodyPr>
          <a:lstStyle/>
          <a:p>
            <a:r>
              <a:rPr lang="en-US" dirty="0" err="1"/>
              <a:t>Alléger</a:t>
            </a:r>
            <a:r>
              <a:rPr lang="en-US" dirty="0"/>
              <a:t> les </a:t>
            </a:r>
            <a:r>
              <a:rPr lang="en-US" dirty="0" err="1"/>
              <a:t>souffrances</a:t>
            </a:r>
            <a:endParaRPr lang="en-US" dirty="0"/>
          </a:p>
        </p:txBody>
      </p:sp>
    </p:spTree>
    <p:extLst>
      <p:ext uri="{BB962C8B-B14F-4D97-AF65-F5344CB8AC3E}">
        <p14:creationId xmlns:p14="http://schemas.microsoft.com/office/powerpoint/2010/main" val="416221354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20331</TotalTime>
  <Words>12400</Words>
  <Application>Microsoft Office PowerPoint</Application>
  <PresentationFormat>Affichage à l'écran (16:9)</PresentationFormat>
  <Paragraphs>1046</Paragraphs>
  <Slides>58</Slides>
  <Notes>57</Notes>
  <HiddenSlides>0</HiddenSlides>
  <MMClips>2</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58</vt:i4>
      </vt:variant>
    </vt:vector>
  </HeadingPairs>
  <TitlesOfParts>
    <vt:vector size="66" baseType="lpstr">
      <vt:lpstr>Arial</vt:lpstr>
      <vt:lpstr>Calibri</vt:lpstr>
      <vt:lpstr>Calibri Light</vt:lpstr>
      <vt:lpstr>Times New Roman</vt:lpstr>
      <vt:lpstr>Vrinda</vt:lpstr>
      <vt:lpstr>Wingdings</vt:lpstr>
      <vt:lpstr>Custom Design</vt:lpstr>
      <vt:lpstr>1_Custom Design</vt:lpstr>
      <vt:lpstr>Besoins et défis des soins palliatifs pédiatriques offerts aux personnes réfugiées et marginalisées</vt:lpstr>
      <vt:lpstr>Objectifs</vt:lpstr>
      <vt:lpstr>Pourquoi les soins palliatifs sont-ils nécessaires dans les crises humanitaires?</vt:lpstr>
      <vt:lpstr>L'Organisation mondiale de la santé</vt:lpstr>
      <vt:lpstr>Le secteur de la santé humanitaire</vt:lpstr>
      <vt:lpstr>Éditorial 2017: «Soins palliatifs en médecine humanitaire»</vt:lpstr>
      <vt:lpstr>Humanitarian Health Policy Makers</vt:lpstr>
      <vt:lpstr>Les obstacles aux soins palliatifs dans les situations humanitaires</vt:lpstr>
      <vt:lpstr>Ethos et choix des priorités</vt:lpstr>
      <vt:lpstr>Présentation PowerPoint</vt:lpstr>
      <vt:lpstr>Un accent sur les résultats quantifiables</vt:lpstr>
      <vt:lpstr>Présentation PowerPoint</vt:lpstr>
      <vt:lpstr>Expertise et Conseils</vt:lpstr>
      <vt:lpstr>Compréhension culturelle</vt:lpstr>
      <vt:lpstr>La crise des réfugiés Rohingya à Cox’s Bazar, au Bangladesh</vt:lpstr>
      <vt:lpstr>Où est le Bangladesh?</vt:lpstr>
      <vt:lpstr>Présentation PowerPoint</vt:lpstr>
      <vt:lpstr>Présentation PowerPoint</vt:lpstr>
      <vt:lpstr>«La crise humanitaire provoquée par l’escalade de la violence dans l’État de Rakhine au Myanmar cause des souffrances catastrophiques.»</vt:lpstr>
      <vt:lpstr>Et les soins aux enfants souffrant d’une maladie chronique? Une crise négligée </vt:lpstr>
      <vt:lpstr>Les limitations de ressources augmentent la portée des patients nécessitant un traitement non curatif</vt:lpstr>
      <vt:lpstr>Les maladies non transmissibles</vt:lpstr>
      <vt:lpstr>Défi: Le manque de données sur la situation actuelle</vt:lpstr>
      <vt:lpstr>Analyse de terrain rapide</vt:lpstr>
      <vt:lpstr>Analyse de terrain rapide</vt:lpstr>
      <vt:lpstr>Résultats: Conditions médicales</vt:lpstr>
      <vt:lpstr>Résultats: Soulagement de la douleur</vt:lpstr>
      <vt:lpstr>Présentation PowerPoint</vt:lpstr>
      <vt:lpstr>Accès aux soins de santé</vt:lpstr>
      <vt:lpstr>Besoins fondamentaux et essentiels</vt:lpstr>
      <vt:lpstr>Besoins des soignants</vt:lpstr>
      <vt:lpstr>Développer des programmes communautaires pour répondre à ces besoins</vt:lpstr>
      <vt:lpstr>Présentation PowerPoint</vt:lpstr>
      <vt:lpstr>Présentation PowerPoint</vt:lpstr>
      <vt:lpstr>Que sont les soins communautaires?</vt:lpstr>
      <vt:lpstr>Pourquoi utiliser les soins communautaires?</vt:lpstr>
      <vt:lpstr>Pourquoi utiliser les soins communautaires?</vt:lpstr>
      <vt:lpstr>Développement d'un modèle communautaire</vt:lpstr>
      <vt:lpstr>Étape 1: L'évaluation des besoins</vt:lpstr>
      <vt:lpstr>Étape 2: Sensibilisation et engagement de la communauté </vt:lpstr>
      <vt:lpstr>Étape 2: Sensibilisation de la communauté</vt:lpstr>
      <vt:lpstr>Étape 3: Équipe clinique</vt:lpstr>
      <vt:lpstr>Équipe communautaire</vt:lpstr>
      <vt:lpstr>Agents de santé communautaire  (assistants en soins palliatifs)</vt:lpstr>
      <vt:lpstr>Agents de santé communautaire</vt:lpstr>
      <vt:lpstr>Rayan: 11 mois</vt:lpstr>
      <vt:lpstr>Considérations sur les soins palliatifs pour les migrants et autres groupes marginalisés</vt:lpstr>
      <vt:lpstr>Compétence culturelle</vt:lpstr>
      <vt:lpstr>Pratiques culturellement compétentes</vt:lpstr>
      <vt:lpstr>Pratiques culturellement compétentes</vt:lpstr>
      <vt:lpstr>Pratiques culturellement compétentes</vt:lpstr>
      <vt:lpstr>Quelques questions et déclarations utiles</vt:lpstr>
      <vt:lpstr>Quelles sont les expériences des migrants en matière de soins palliatifs?</vt:lpstr>
      <vt:lpstr>Préférences de fin de vie:</vt:lpstr>
      <vt:lpstr>Considérations culturelles</vt:lpstr>
      <vt:lpstr>Expériences de Soignants</vt:lpstr>
      <vt:lpstr>Résumé</vt:lpstr>
      <vt:lpstr>Quelques pistes de réflexion …</vt:lpstr>
    </vt:vector>
  </TitlesOfParts>
  <Company>CPD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learning best happens  What should we know about learning to be better teachers?    10 minutes … 5 tips</dc:title>
  <dc:creator>Sandra Jarvis-Selinger</dc:creator>
  <cp:lastModifiedBy>Emmanuelle Vanbesien</cp:lastModifiedBy>
  <cp:revision>516</cp:revision>
  <cp:lastPrinted>2016-05-25T05:30:53Z</cp:lastPrinted>
  <dcterms:created xsi:type="dcterms:W3CDTF">2012-06-27T10:59:33Z</dcterms:created>
  <dcterms:modified xsi:type="dcterms:W3CDTF">2019-10-14T06:42:50Z</dcterms:modified>
</cp:coreProperties>
</file>