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64" r:id="rId6"/>
    <p:sldId id="259" r:id="rId7"/>
    <p:sldId id="261" r:id="rId8"/>
    <p:sldId id="266" r:id="rId9"/>
    <p:sldId id="268" r:id="rId10"/>
    <p:sldId id="265" r:id="rId11"/>
    <p:sldId id="269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0663-02EC-4299-830C-90EF4C8F6730}" type="datetimeFigureOut">
              <a:rPr lang="fr-BE" smtClean="0"/>
              <a:t>14-10-19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FBECF-7036-4207-A4F9-D31A35F0B8B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91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FBECF-7036-4207-A4F9-D31A35F0B8BA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90291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FBECF-7036-4207-A4F9-D31A35F0B8BA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424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essica.frippiat@huderf.be" TargetMode="External"/><Relationship Id="rId2" Type="http://schemas.openxmlformats.org/officeDocument/2006/relationships/hyperlink" Target="mailto:Harmony.dussart@huderf.b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2035" y="1700808"/>
            <a:ext cx="7772400" cy="1955303"/>
          </a:xfrm>
        </p:spPr>
        <p:txBody>
          <a:bodyPr/>
          <a:lstStyle/>
          <a:p>
            <a:r>
              <a:rPr lang="fr-BE" sz="3600" dirty="0" smtClean="0"/>
              <a:t>Les ressources du psychologue qui accompagne des enfants qui risquent de mourir</a:t>
            </a:r>
            <a:endParaRPr lang="fr-BE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47835" y="4149080"/>
            <a:ext cx="6400800" cy="1219200"/>
          </a:xfrm>
        </p:spPr>
        <p:txBody>
          <a:bodyPr>
            <a:normAutofit fontScale="62500" lnSpcReduction="20000"/>
          </a:bodyPr>
          <a:lstStyle/>
          <a:p>
            <a:r>
              <a:rPr lang="fr-BE" dirty="0" err="1" smtClean="0"/>
              <a:t>Harmony</a:t>
            </a:r>
            <a:r>
              <a:rPr lang="fr-BE" dirty="0" smtClean="0"/>
              <a:t> Dussart - Jessica </a:t>
            </a:r>
            <a:r>
              <a:rPr lang="fr-BE" dirty="0" err="1" smtClean="0"/>
              <a:t>Frippiat</a:t>
            </a:r>
            <a:r>
              <a:rPr lang="fr-BE" dirty="0" smtClean="0"/>
              <a:t> </a:t>
            </a:r>
          </a:p>
          <a:p>
            <a:r>
              <a:rPr lang="fr-BE" dirty="0" smtClean="0"/>
              <a:t>Unité de psychologie</a:t>
            </a:r>
          </a:p>
          <a:p>
            <a:r>
              <a:rPr lang="fr-BE" dirty="0" smtClean="0"/>
              <a:t>Hôpital Universitaire des Enfants Reine Fabiola,</a:t>
            </a:r>
          </a:p>
          <a:p>
            <a:r>
              <a:rPr lang="fr-BE" dirty="0" smtClean="0"/>
              <a:t>Hôpital Erasme-ULB</a:t>
            </a:r>
          </a:p>
          <a:p>
            <a:r>
              <a:rPr lang="fr-BE" dirty="0" smtClean="0"/>
              <a:t> Bruxelles</a:t>
            </a:r>
          </a:p>
          <a:p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2555776" y="6237312"/>
            <a:ext cx="4632915" cy="45702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8ème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congrès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international du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Réseau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Francophone</a:t>
            </a:r>
          </a:p>
          <a:p>
            <a:pPr algn="ctr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de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Soins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Palliatifs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Pédiatriques</a:t>
            </a:r>
            <a:endParaRPr lang="en-US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Liège</a:t>
            </a:r>
          </a:p>
          <a:p>
            <a:pPr algn="ctr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5 </a:t>
            </a: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octobre</a:t>
            </a: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2018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723" y="188640"/>
            <a:ext cx="362902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1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00200"/>
          </a:xfrm>
        </p:spPr>
        <p:txBody>
          <a:bodyPr/>
          <a:lstStyle/>
          <a:p>
            <a:r>
              <a:rPr lang="fr-BE" sz="3600" dirty="0" smtClean="0"/>
              <a:t>Conclusions 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7355160" cy="4137323"/>
          </a:xfrm>
        </p:spPr>
        <p:txBody>
          <a:bodyPr>
            <a:normAutofit/>
          </a:bodyPr>
          <a:lstStyle/>
          <a:p>
            <a:r>
              <a:rPr lang="fr-BE" dirty="0" smtClean="0"/>
              <a:t>Généralisation à la fonction soignante? </a:t>
            </a:r>
            <a:endParaRPr lang="fr-BE" dirty="0"/>
          </a:p>
          <a:p>
            <a:r>
              <a:rPr lang="fr-BE" dirty="0" smtClean="0"/>
              <a:t>Expérience et formation</a:t>
            </a:r>
          </a:p>
          <a:p>
            <a:r>
              <a:rPr lang="fr-BE" dirty="0" smtClean="0"/>
              <a:t>Lien </a:t>
            </a:r>
            <a:r>
              <a:rPr lang="fr-BE" dirty="0"/>
              <a:t>et </a:t>
            </a:r>
            <a:r>
              <a:rPr lang="fr-BE" dirty="0" smtClean="0"/>
              <a:t>solidarité</a:t>
            </a:r>
          </a:p>
          <a:p>
            <a:r>
              <a:rPr lang="fr-BE" dirty="0" smtClean="0"/>
              <a:t>Reconnaissance institutionnelle</a:t>
            </a:r>
          </a:p>
          <a:p>
            <a:r>
              <a:rPr lang="fr-BE" dirty="0" smtClean="0"/>
              <a:t>Renoncement</a:t>
            </a:r>
          </a:p>
          <a:p>
            <a:r>
              <a:rPr lang="fr-BE" dirty="0" smtClean="0"/>
              <a:t>Questionnement existentiels</a:t>
            </a:r>
          </a:p>
          <a:p>
            <a:r>
              <a:rPr lang="fr-BE" dirty="0"/>
              <a:t>C</a:t>
            </a:r>
            <a:r>
              <a:rPr lang="fr-BE" dirty="0" smtClean="0"/>
              <a:t>heminement personnel</a:t>
            </a:r>
          </a:p>
          <a:p>
            <a:r>
              <a:rPr lang="fr-BE" dirty="0" smtClean="0"/>
              <a:t>Impact sur la maternité</a:t>
            </a:r>
          </a:p>
          <a:p>
            <a:r>
              <a:rPr lang="fr-BE" dirty="0" smtClean="0"/>
              <a:t>Accomplissement professionnel</a:t>
            </a:r>
          </a:p>
          <a:p>
            <a:endParaRPr lang="fr-BE" dirty="0" smtClean="0"/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9873" r="4451" b="12725"/>
          <a:stretch/>
        </p:blipFill>
        <p:spPr bwMode="auto">
          <a:xfrm rot="5400000">
            <a:off x="6827923" y="741029"/>
            <a:ext cx="2352583" cy="153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2022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 algn="ctr">
              <a:buNone/>
            </a:pPr>
            <a:r>
              <a:rPr lang="fr-BE" dirty="0" smtClean="0"/>
              <a:t>Merci pour votre attention </a:t>
            </a:r>
          </a:p>
          <a:p>
            <a:pPr marL="0" indent="0" algn="ctr">
              <a:buNone/>
            </a:pPr>
            <a:r>
              <a:rPr lang="fr-BE" dirty="0" smtClean="0">
                <a:hlinkClick r:id="rId2"/>
              </a:rPr>
              <a:t>Harmony.dussart@huderf.be</a:t>
            </a:r>
            <a:endParaRPr lang="fr-BE" dirty="0" smtClean="0"/>
          </a:p>
          <a:p>
            <a:pPr marL="0" indent="0" algn="ctr">
              <a:buNone/>
            </a:pPr>
            <a:r>
              <a:rPr lang="fr-BE" dirty="0" smtClean="0">
                <a:hlinkClick r:id="rId3"/>
              </a:rPr>
              <a:t>Jessica.frippiat@huderf.be</a:t>
            </a:r>
            <a:endParaRPr lang="fr-BE" dirty="0" smtClean="0"/>
          </a:p>
          <a:p>
            <a:pPr marL="0" indent="0" algn="ctr">
              <a:buNone/>
            </a:pP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9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40768"/>
          </a:xfrm>
        </p:spPr>
        <p:txBody>
          <a:bodyPr/>
          <a:lstStyle/>
          <a:p>
            <a:r>
              <a:rPr lang="fr-BE" sz="3600" dirty="0" smtClean="0"/>
              <a:t>Bibliographie</a:t>
            </a:r>
            <a:br>
              <a:rPr lang="fr-BE" sz="3600" dirty="0" smtClean="0"/>
            </a:b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 fontScale="47500" lnSpcReduction="20000"/>
          </a:bodyPr>
          <a:lstStyle/>
          <a:p>
            <a:r>
              <a:rPr lang="fr-BE" dirty="0"/>
              <a:t>Bartoli S., Seigneur E., Confrontation avec l’enfant sujet en soins palliatifs. Mt pédiatrie 2012 ; 15(1) :5-10.</a:t>
            </a:r>
          </a:p>
          <a:p>
            <a:r>
              <a:rPr lang="fr-BE" dirty="0" err="1"/>
              <a:t>Daune</a:t>
            </a:r>
            <a:r>
              <a:rPr lang="fr-BE" dirty="0"/>
              <a:t> F., Ben </a:t>
            </a:r>
            <a:r>
              <a:rPr lang="fr-BE" dirty="0" err="1"/>
              <a:t>Soussan</a:t>
            </a:r>
            <a:r>
              <a:rPr lang="fr-BE" dirty="0"/>
              <a:t> P., Corps en souffrance, psychismes en présence. Cancer et psy(s), </a:t>
            </a:r>
            <a:r>
              <a:rPr lang="fr-BE" dirty="0" err="1"/>
              <a:t>Erès</a:t>
            </a:r>
            <a:r>
              <a:rPr lang="fr-BE" dirty="0"/>
              <a:t>, 2017.</a:t>
            </a:r>
          </a:p>
          <a:p>
            <a:r>
              <a:rPr lang="fr-BE" dirty="0" err="1"/>
              <a:t>Delaunoy</a:t>
            </a:r>
            <a:r>
              <a:rPr lang="fr-BE" dirty="0"/>
              <a:t> J., Quand la mort rôde, in </a:t>
            </a:r>
            <a:r>
              <a:rPr lang="fr-BE" dirty="0" err="1"/>
              <a:t>Daune</a:t>
            </a:r>
            <a:r>
              <a:rPr lang="fr-BE" dirty="0"/>
              <a:t> F., Ben </a:t>
            </a:r>
            <a:r>
              <a:rPr lang="fr-BE" dirty="0" err="1"/>
              <a:t>Soussan</a:t>
            </a:r>
            <a:r>
              <a:rPr lang="fr-BE" dirty="0"/>
              <a:t> P., Corps en souffrance, psychismes en présence. Cancer et psy(s), Eres, 2017.</a:t>
            </a:r>
          </a:p>
          <a:p>
            <a:r>
              <a:rPr lang="fr-BE" dirty="0" err="1"/>
              <a:t>Derome</a:t>
            </a:r>
            <a:r>
              <a:rPr lang="fr-BE" dirty="0"/>
              <a:t> M., Lefebvre A., </a:t>
            </a:r>
            <a:r>
              <a:rPr lang="fr-BE" dirty="0" err="1"/>
              <a:t>Ferrey</a:t>
            </a:r>
            <a:r>
              <a:rPr lang="fr-BE" dirty="0"/>
              <a:t> K., Être en vérité auprès des adolescents en fin de vie ou qui risquent de mourir, Frontières, Volume 29, Numéro 1, 2017. </a:t>
            </a:r>
          </a:p>
          <a:p>
            <a:r>
              <a:rPr lang="fr-BE" dirty="0"/>
              <a:t>Doucet C., La clinique des soins palliatifs au regard du problème métapsychologique de la mort, Evolution psychiatrique, 70, 2005, 605-612. </a:t>
            </a:r>
          </a:p>
          <a:p>
            <a:r>
              <a:rPr lang="fr-BE" dirty="0" err="1"/>
              <a:t>Flaush</a:t>
            </a:r>
            <a:r>
              <a:rPr lang="fr-BE" dirty="0"/>
              <a:t> A., Rencontre avec l’étrangeté, in </a:t>
            </a:r>
            <a:r>
              <a:rPr lang="fr-BE" dirty="0" err="1"/>
              <a:t>Daune</a:t>
            </a:r>
            <a:r>
              <a:rPr lang="fr-BE" dirty="0"/>
              <a:t> F., Ben </a:t>
            </a:r>
            <a:r>
              <a:rPr lang="fr-BE" dirty="0" err="1"/>
              <a:t>Soussan</a:t>
            </a:r>
            <a:r>
              <a:rPr lang="fr-BE" dirty="0"/>
              <a:t> P., Corps en souffrance, psychismes en présence. Cancer et psy(s), Eres, 2017.</a:t>
            </a:r>
          </a:p>
          <a:p>
            <a:r>
              <a:rPr lang="fr-BE" dirty="0"/>
              <a:t>Khan M., Le soi caché. Gallimard, Paris, 1976.</a:t>
            </a:r>
          </a:p>
          <a:p>
            <a:r>
              <a:rPr lang="fr-BE" dirty="0" err="1"/>
              <a:t>Halut</a:t>
            </a:r>
            <a:r>
              <a:rPr lang="fr-BE" dirty="0"/>
              <a:t> B., Quand arrive le temps de mourir, comment soutenir ce temps de vivre, Journal de cancer et psychologie, 43, 2002.</a:t>
            </a:r>
          </a:p>
          <a:p>
            <a:r>
              <a:rPr lang="fr-BE" dirty="0" err="1"/>
              <a:t>Machavoine</a:t>
            </a:r>
            <a:r>
              <a:rPr lang="fr-BE" dirty="0"/>
              <a:t> J-L., L’épuisement professionnel des médecins et soignants en cancérologie : approche psychodynamique et institutionnelle. Psycho-</a:t>
            </a:r>
            <a:r>
              <a:rPr lang="fr-BE" dirty="0" err="1"/>
              <a:t>Oncol</a:t>
            </a:r>
            <a:r>
              <a:rPr lang="fr-BE" dirty="0"/>
              <a:t>(2015) 9 :9-13.</a:t>
            </a:r>
          </a:p>
          <a:p>
            <a:r>
              <a:rPr lang="fr-BE" dirty="0"/>
              <a:t>Mancel-</a:t>
            </a:r>
            <a:r>
              <a:rPr lang="fr-BE" dirty="0" err="1"/>
              <a:t>Arrouët</a:t>
            </a:r>
            <a:r>
              <a:rPr lang="fr-BE" dirty="0"/>
              <a:t> </a:t>
            </a:r>
            <a:r>
              <a:rPr lang="fr-BE" dirty="0" err="1"/>
              <a:t>Ch</a:t>
            </a:r>
            <a:r>
              <a:rPr lang="fr-BE" dirty="0"/>
              <a:t> et al., Vous avez dit « psy » : la clinique du psychologue en soins palliatifs pédiatriques. Médecine palliative-Soins du support-Accompagnement-Ethique (2015) 14, 316-320.</a:t>
            </a:r>
          </a:p>
          <a:p>
            <a:r>
              <a:rPr lang="fr-BE" dirty="0"/>
              <a:t>Martin K., Entre satisfaction et épuisement des psys en cancérologie : bonne ou mauvaise journée ?, 2015.</a:t>
            </a:r>
          </a:p>
          <a:p>
            <a:r>
              <a:rPr lang="fr-BE" dirty="0" err="1"/>
              <a:t>Morasz</a:t>
            </a:r>
            <a:r>
              <a:rPr lang="fr-BE" dirty="0"/>
              <a:t> L</a:t>
            </a:r>
            <a:r>
              <a:rPr lang="fr-BE" dirty="0" smtClean="0"/>
              <a:t>., Prendre </a:t>
            </a:r>
            <a:r>
              <a:rPr lang="fr-BE" dirty="0"/>
              <a:t>en charge la souffrance à l’hôpital. Paris : </a:t>
            </a:r>
            <a:r>
              <a:rPr lang="fr-BE" dirty="0" err="1"/>
              <a:t>Dunod</a:t>
            </a:r>
            <a:r>
              <a:rPr lang="fr-BE" dirty="0"/>
              <a:t>. 2003.</a:t>
            </a:r>
          </a:p>
          <a:p>
            <a:r>
              <a:rPr lang="fr-BE" dirty="0"/>
              <a:t>Oppenheim D., Roussy G., Face à l’enfant qui peut ou qui va mourir, Revue internationale de soins palliatifs, Volume 26, 2011/1.</a:t>
            </a:r>
          </a:p>
          <a:p>
            <a:r>
              <a:rPr lang="fr-BE" dirty="0"/>
              <a:t>Oppenheim D., Le soignant face à l’enfant qui peut ou qui va mourir, mt pédiatrie, volume 12, 6, novembre –décembre 2009.</a:t>
            </a:r>
          </a:p>
          <a:p>
            <a:r>
              <a:rPr lang="fr-BE" dirty="0"/>
              <a:t>Petermann M., La juste distance professionnelle en soins palliatifs, Revue internationale de soins palliatifs, 31 (4), 2016. 177-181.</a:t>
            </a:r>
          </a:p>
          <a:p>
            <a:r>
              <a:rPr lang="fr-BE" dirty="0"/>
              <a:t>Vega A., Soum-</a:t>
            </a:r>
            <a:r>
              <a:rPr lang="fr-BE" dirty="0" err="1"/>
              <a:t>Poulayet</a:t>
            </a:r>
            <a:r>
              <a:rPr lang="fr-BE" dirty="0"/>
              <a:t> F., Entre rationalité scientifique et croyances individuelles, Stratégies </a:t>
            </a:r>
            <a:r>
              <a:rPr lang="fr-BE" dirty="0" smtClean="0"/>
              <a:t>d’adaptation </a:t>
            </a:r>
            <a:r>
              <a:rPr lang="fr-BE" dirty="0"/>
              <a:t>des soignants à la maladie grave. Anthropologie et Sociétés, 34 (3),</a:t>
            </a:r>
            <a:r>
              <a:rPr lang="fr-BE" dirty="0" smtClean="0"/>
              <a:t>229-248, 2010.</a:t>
            </a:r>
          </a:p>
          <a:p>
            <a:endParaRPr lang="fr-BE" dirty="0"/>
          </a:p>
          <a:p>
            <a:r>
              <a:rPr lang="fr-BE" dirty="0" smtClean="0"/>
              <a:t>Les images proviennent du jeu DIXIT, </a:t>
            </a:r>
            <a:r>
              <a:rPr lang="fr-BE" dirty="0" err="1" smtClean="0"/>
              <a:t>Libellud</a:t>
            </a:r>
            <a:r>
              <a:rPr lang="fr-BE" dirty="0" smtClean="0"/>
              <a:t>, 2012.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6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 smtClean="0"/>
              <a:t>Plan 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dirty="0" smtClean="0"/>
              <a:t>Clinique d’une mort annoncée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La spécificité du psychologue qui travaille avec les enfants qui risquent de mourir 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Elaboration des entretiens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Résultats </a:t>
            </a:r>
            <a:endParaRPr lang="fr-BE" dirty="0"/>
          </a:p>
          <a:p>
            <a:pPr marL="457200" indent="-457200">
              <a:buFont typeface="+mj-lt"/>
              <a:buAutoNum type="arabicPeriod"/>
            </a:pPr>
            <a:r>
              <a:rPr lang="fr-BE" dirty="0" smtClean="0"/>
              <a:t>Conclusions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2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 smtClean="0"/>
              <a:t>Clinique d’une mort annoncée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6563072" cy="4065315"/>
          </a:xfrm>
        </p:spPr>
        <p:txBody>
          <a:bodyPr/>
          <a:lstStyle/>
          <a:p>
            <a:r>
              <a:rPr lang="fr-BE" dirty="0" smtClean="0"/>
              <a:t>Question philosophique majeure</a:t>
            </a:r>
          </a:p>
          <a:p>
            <a:r>
              <a:rPr lang="fr-BE" dirty="0" smtClean="0"/>
              <a:t>Irreprésentabilité de la mort </a:t>
            </a:r>
          </a:p>
          <a:p>
            <a:r>
              <a:rPr lang="fr-BE" dirty="0"/>
              <a:t>P</a:t>
            </a:r>
            <a:r>
              <a:rPr lang="fr-BE" dirty="0" smtClean="0"/>
              <a:t>rogrès médicaux &gt; Illusion </a:t>
            </a:r>
            <a:r>
              <a:rPr lang="fr-BE" dirty="0"/>
              <a:t>de maîtrise </a:t>
            </a:r>
            <a:r>
              <a:rPr lang="fr-BE" dirty="0" smtClean="0"/>
              <a:t> </a:t>
            </a:r>
          </a:p>
          <a:p>
            <a:r>
              <a:rPr lang="fr-BE" dirty="0" smtClean="0"/>
              <a:t>Clinique de l’extrême nécessitant des capacités d’adaptation de la part des soignants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6" t="8944" r="3031" b="12230"/>
          <a:stretch/>
        </p:blipFill>
        <p:spPr bwMode="auto">
          <a:xfrm rot="5400000">
            <a:off x="6937899" y="2374779"/>
            <a:ext cx="2343705" cy="150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91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600200"/>
          </a:xfrm>
        </p:spPr>
        <p:txBody>
          <a:bodyPr/>
          <a:lstStyle/>
          <a:p>
            <a:r>
              <a:rPr lang="fr-BE" sz="3600" dirty="0" smtClean="0"/>
              <a:t>Spécificité du psychologue face aux enfants qui risquent de mourir 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561259"/>
          </a:xfrm>
        </p:spPr>
        <p:txBody>
          <a:bodyPr/>
          <a:lstStyle/>
          <a:p>
            <a:r>
              <a:rPr lang="fr-BE" dirty="0" smtClean="0"/>
              <a:t>Mise en sens du vécu et maintien de l’autonomie psychique</a:t>
            </a:r>
          </a:p>
          <a:p>
            <a:r>
              <a:rPr lang="fr-BE" dirty="0" smtClean="0"/>
              <a:t>Ecoute bienveillante</a:t>
            </a:r>
          </a:p>
          <a:p>
            <a:r>
              <a:rPr lang="fr-BE" dirty="0" smtClean="0"/>
              <a:t>Fonction contenante </a:t>
            </a:r>
          </a:p>
          <a:p>
            <a:r>
              <a:rPr lang="fr-BE" dirty="0" smtClean="0"/>
              <a:t>Maintien d’une relation vivante et d’une parole authentique entre l’enfant, les parents et les soignants </a:t>
            </a:r>
          </a:p>
          <a:p>
            <a:r>
              <a:rPr lang="fr-BE" dirty="0" smtClean="0"/>
              <a:t>Ressources professionnelles et personnelles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 smtClean="0"/>
              <a:t>Elaboration des entretiens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dirty="0"/>
              <a:t>Nombre de </a:t>
            </a:r>
            <a:r>
              <a:rPr lang="fr-BE" dirty="0" smtClean="0"/>
              <a:t>participants : 11</a:t>
            </a:r>
            <a:endParaRPr lang="fr-BE" dirty="0"/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Lieu </a:t>
            </a:r>
            <a:r>
              <a:rPr lang="fr-BE" dirty="0" smtClean="0"/>
              <a:t>des entretiens : </a:t>
            </a:r>
            <a:r>
              <a:rPr lang="fr-BE" dirty="0"/>
              <a:t>Hôpital Universitaire des Enfants Reine Fabiola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Formalités de l’entretien : de visu ou par téléphone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Durée de </a:t>
            </a:r>
            <a:r>
              <a:rPr lang="fr-BE" dirty="0" smtClean="0"/>
              <a:t>l’entretien : </a:t>
            </a:r>
            <a:r>
              <a:rPr lang="fr-BE" dirty="0"/>
              <a:t>10 – 45 minutes</a:t>
            </a:r>
          </a:p>
          <a:p>
            <a:pPr marL="457200" indent="-457200">
              <a:buFont typeface="+mj-lt"/>
              <a:buAutoNum type="arabicPeriod"/>
            </a:pPr>
            <a:r>
              <a:rPr lang="fr-BE" dirty="0"/>
              <a:t>Unité </a:t>
            </a:r>
            <a:r>
              <a:rPr lang="fr-BE" dirty="0" smtClean="0"/>
              <a:t>d’affiliation : </a:t>
            </a:r>
            <a:r>
              <a:rPr lang="fr-BE" dirty="0"/>
              <a:t>soins palliatifs, néphrologie, oncologie, </a:t>
            </a:r>
            <a:r>
              <a:rPr lang="fr-BE" dirty="0" smtClean="0"/>
              <a:t>cardiologie, soins intensifs…</a:t>
            </a:r>
            <a:endParaRPr lang="fr-BE" dirty="0"/>
          </a:p>
          <a:p>
            <a:endParaRPr lang="fr-BE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 smtClean="0"/>
              <a:t>Elaboration des entretiens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i="1" dirty="0" smtClean="0"/>
              <a:t>Quelles sont vos difficultés, personnelles et professionnelles, lorsque vous accompagnez des enfants qui risquent de mourir ?</a:t>
            </a:r>
          </a:p>
          <a:p>
            <a:pPr marL="457200" indent="-457200">
              <a:buFont typeface="+mj-lt"/>
              <a:buAutoNum type="arabicPeriod"/>
            </a:pPr>
            <a:r>
              <a:rPr lang="fr-BE" i="1" dirty="0" smtClean="0"/>
              <a:t>Quelles sont vos ressources, personnelles et professionnelles ?</a:t>
            </a:r>
          </a:p>
          <a:p>
            <a:pPr marL="457200" indent="-457200">
              <a:buFont typeface="+mj-lt"/>
              <a:buAutoNum type="arabicPeriod"/>
            </a:pPr>
            <a:r>
              <a:rPr lang="fr-BE" i="1" dirty="0" smtClean="0"/>
              <a:t>Quels seraient vos besoins ?</a:t>
            </a:r>
            <a:endParaRPr lang="fr-BE" i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7" t="8878" r="2313" b="9485"/>
          <a:stretch/>
        </p:blipFill>
        <p:spPr bwMode="auto">
          <a:xfrm rot="5400000">
            <a:off x="5965793" y="4358936"/>
            <a:ext cx="2547892" cy="1748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0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 smtClean="0"/>
              <a:t>Résultats (1) 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fr-BE" dirty="0" smtClean="0"/>
              <a:t>Sentiment d’impuissance</a:t>
            </a:r>
          </a:p>
          <a:p>
            <a:r>
              <a:rPr lang="fr-BE" dirty="0" smtClean="0"/>
              <a:t>Besoin d’outils, expérience, formation</a:t>
            </a:r>
          </a:p>
          <a:p>
            <a:r>
              <a:rPr lang="fr-BE" dirty="0" smtClean="0"/>
              <a:t>Supervisions </a:t>
            </a:r>
          </a:p>
          <a:p>
            <a:r>
              <a:rPr lang="fr-BE" dirty="0" smtClean="0"/>
              <a:t>Cadre interne intériorisé</a:t>
            </a:r>
          </a:p>
          <a:p>
            <a:r>
              <a:rPr lang="fr-BE" dirty="0" smtClean="0"/>
              <a:t>La question des limites</a:t>
            </a:r>
          </a:p>
          <a:p>
            <a:r>
              <a:rPr lang="fr-BE" dirty="0" smtClean="0"/>
              <a:t>Prendre soin de soi pour prendre soin des autres</a:t>
            </a:r>
          </a:p>
          <a:p>
            <a:r>
              <a:rPr lang="fr-BE" dirty="0" smtClean="0"/>
              <a:t>L’échange et le lien </a:t>
            </a:r>
          </a:p>
          <a:p>
            <a:r>
              <a:rPr lang="fr-BE" dirty="0" smtClean="0"/>
              <a:t>Travail en binôme</a:t>
            </a:r>
          </a:p>
          <a:p>
            <a:r>
              <a:rPr lang="fr-BE" dirty="0" smtClean="0"/>
              <a:t>Temps après le décès </a:t>
            </a:r>
          </a:p>
          <a:p>
            <a:pPr marL="0" indent="0">
              <a:buNone/>
            </a:pPr>
            <a:endParaRPr lang="fr-BE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14375" r="7202" b="12405"/>
          <a:stretch/>
        </p:blipFill>
        <p:spPr bwMode="auto">
          <a:xfrm rot="5400000">
            <a:off x="6542844" y="763482"/>
            <a:ext cx="2530133" cy="160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77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 smtClean="0"/>
              <a:t>Résultats (2) 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fr-BE" dirty="0" smtClean="0"/>
              <a:t>Partage de ses expériences dans la sphère privée</a:t>
            </a:r>
          </a:p>
          <a:p>
            <a:r>
              <a:rPr lang="fr-BE" dirty="0" smtClean="0"/>
              <a:t>Intensité des liens</a:t>
            </a:r>
          </a:p>
          <a:p>
            <a:r>
              <a:rPr lang="fr-BE" dirty="0" smtClean="0"/>
              <a:t>Expériences de vie personnelles</a:t>
            </a:r>
          </a:p>
          <a:p>
            <a:r>
              <a:rPr lang="fr-BE" dirty="0" smtClean="0"/>
              <a:t>Manque de cohérence et de consensus médical</a:t>
            </a:r>
          </a:p>
          <a:p>
            <a:r>
              <a:rPr lang="fr-BE" dirty="0" smtClean="0"/>
              <a:t>Manque de clarté, non-dits, imprévisibilité</a:t>
            </a:r>
          </a:p>
          <a:p>
            <a:r>
              <a:rPr lang="fr-BE" dirty="0" smtClean="0"/>
              <a:t>Communication au sein des équipes</a:t>
            </a:r>
          </a:p>
          <a:p>
            <a:r>
              <a:rPr lang="fr-BE" dirty="0" smtClean="0"/>
              <a:t>Divergences éthiques</a:t>
            </a:r>
          </a:p>
          <a:p>
            <a:r>
              <a:rPr lang="fr-BE" dirty="0" smtClean="0"/>
              <a:t>Différences culturelles, religieuses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600" dirty="0" smtClean="0"/>
              <a:t>Résultats (3) 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844824"/>
            <a:ext cx="6408712" cy="4281339"/>
          </a:xfrm>
        </p:spPr>
        <p:txBody>
          <a:bodyPr/>
          <a:lstStyle/>
          <a:p>
            <a:r>
              <a:rPr lang="fr-BE" dirty="0" smtClean="0"/>
              <a:t>Enfant au centre des préoccupations</a:t>
            </a:r>
          </a:p>
          <a:p>
            <a:r>
              <a:rPr lang="fr-BE" dirty="0" smtClean="0"/>
              <a:t>Disponibilité, communication, compétences</a:t>
            </a:r>
          </a:p>
          <a:p>
            <a:r>
              <a:rPr lang="fr-BE" dirty="0" smtClean="0"/>
              <a:t>Solidarité et alliance</a:t>
            </a:r>
          </a:p>
          <a:p>
            <a:r>
              <a:rPr lang="fr-BE" dirty="0" smtClean="0"/>
              <a:t>Estime et confiance réciproques</a:t>
            </a:r>
          </a:p>
          <a:p>
            <a:r>
              <a:rPr lang="fr-BE" dirty="0" smtClean="0"/>
              <a:t>Utilisation de média, techniques psychocorporelles</a:t>
            </a:r>
          </a:p>
          <a:p>
            <a:r>
              <a:rPr lang="fr-BE" dirty="0" smtClean="0"/>
              <a:t>Intellectualisation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4" t="10360" r="5912" b="14127"/>
          <a:stretch/>
        </p:blipFill>
        <p:spPr bwMode="auto">
          <a:xfrm rot="5400000">
            <a:off x="6582794" y="901085"/>
            <a:ext cx="2689932" cy="1740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64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écutif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7587</TotalTime>
  <Words>404</Words>
  <Application>Microsoft Office PowerPoint</Application>
  <PresentationFormat>Affichage à l'écran (4:3)</PresentationFormat>
  <Paragraphs>110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Palatino Linotype</vt:lpstr>
      <vt:lpstr>Exécutif</vt:lpstr>
      <vt:lpstr>Les ressources du psychologue qui accompagne des enfants qui risquent de mourir</vt:lpstr>
      <vt:lpstr>Plan </vt:lpstr>
      <vt:lpstr>Clinique d’une mort annoncée</vt:lpstr>
      <vt:lpstr>Spécificité du psychologue face aux enfants qui risquent de mourir </vt:lpstr>
      <vt:lpstr>Elaboration des entretiens</vt:lpstr>
      <vt:lpstr>Elaboration des entretiens</vt:lpstr>
      <vt:lpstr>Résultats (1) </vt:lpstr>
      <vt:lpstr>Résultats (2) </vt:lpstr>
      <vt:lpstr>Résultats (3) </vt:lpstr>
      <vt:lpstr>Conclusions </vt:lpstr>
      <vt:lpstr>Présentation PowerPoint</vt:lpstr>
      <vt:lpstr>Bibliographie </vt:lpstr>
    </vt:vector>
  </TitlesOfParts>
  <Company>CHU-Brugmann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ressources du psychologue qui accompagne des enfants qui risquent de mourir</dc:title>
  <dc:creator>FRIPPIAT, Jessica</dc:creator>
  <cp:lastModifiedBy>Emmanuelle Vanbesien</cp:lastModifiedBy>
  <cp:revision>68</cp:revision>
  <dcterms:created xsi:type="dcterms:W3CDTF">2018-08-31T10:31:51Z</dcterms:created>
  <dcterms:modified xsi:type="dcterms:W3CDTF">2019-10-14T06:45:30Z</dcterms:modified>
</cp:coreProperties>
</file>