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4" r:id="rId3"/>
    <p:sldId id="320" r:id="rId4"/>
    <p:sldId id="314" r:id="rId5"/>
    <p:sldId id="315" r:id="rId6"/>
    <p:sldId id="317" r:id="rId7"/>
    <p:sldId id="318" r:id="rId8"/>
    <p:sldId id="319" r:id="rId9"/>
    <p:sldId id="321" r:id="rId10"/>
    <p:sldId id="312" r:id="rId11"/>
    <p:sldId id="322" r:id="rId12"/>
    <p:sldId id="323" r:id="rId13"/>
    <p:sldId id="324" r:id="rId14"/>
    <p:sldId id="325" r:id="rId15"/>
    <p:sldId id="326" r:id="rId16"/>
    <p:sldId id="327" r:id="rId17"/>
    <p:sldId id="328" r:id="rId18"/>
    <p:sldId id="329" r:id="rId19"/>
    <p:sldId id="330" r:id="rId20"/>
    <p:sldId id="335" r:id="rId21"/>
    <p:sldId id="331" r:id="rId22"/>
    <p:sldId id="316" r:id="rId23"/>
    <p:sldId id="332" r:id="rId24"/>
    <p:sldId id="309" r:id="rId25"/>
    <p:sldId id="336" r:id="rId26"/>
    <p:sldId id="334" r:id="rId27"/>
  </p:sldIdLst>
  <p:sldSz cx="9144000" cy="6858000" type="screen4x3"/>
  <p:notesSz cx="7010400" cy="9296400"/>
  <p:defaultTextStyle>
    <a:defPPr>
      <a:defRPr lang="fr-CA"/>
    </a:defPPr>
    <a:lvl1pPr algn="ctr" rtl="0" fontAlgn="base">
      <a:spcBef>
        <a:spcPct val="0"/>
      </a:spcBef>
      <a:spcAft>
        <a:spcPct val="0"/>
      </a:spcAft>
      <a:defRPr sz="3600" kern="1200">
        <a:solidFill>
          <a:schemeClr val="tx1"/>
        </a:solidFill>
        <a:latin typeface="Arial" charset="0"/>
        <a:ea typeface="+mn-ea"/>
        <a:cs typeface="+mn-cs"/>
      </a:defRPr>
    </a:lvl1pPr>
    <a:lvl2pPr marL="457200" algn="ctr" rtl="0" fontAlgn="base">
      <a:spcBef>
        <a:spcPct val="0"/>
      </a:spcBef>
      <a:spcAft>
        <a:spcPct val="0"/>
      </a:spcAft>
      <a:defRPr sz="3600" kern="1200">
        <a:solidFill>
          <a:schemeClr val="tx1"/>
        </a:solidFill>
        <a:latin typeface="Arial" charset="0"/>
        <a:ea typeface="+mn-ea"/>
        <a:cs typeface="+mn-cs"/>
      </a:defRPr>
    </a:lvl2pPr>
    <a:lvl3pPr marL="914400" algn="ctr" rtl="0" fontAlgn="base">
      <a:spcBef>
        <a:spcPct val="0"/>
      </a:spcBef>
      <a:spcAft>
        <a:spcPct val="0"/>
      </a:spcAft>
      <a:defRPr sz="3600" kern="1200">
        <a:solidFill>
          <a:schemeClr val="tx1"/>
        </a:solidFill>
        <a:latin typeface="Arial" charset="0"/>
        <a:ea typeface="+mn-ea"/>
        <a:cs typeface="+mn-cs"/>
      </a:defRPr>
    </a:lvl3pPr>
    <a:lvl4pPr marL="1371600" algn="ctr" rtl="0" fontAlgn="base">
      <a:spcBef>
        <a:spcPct val="0"/>
      </a:spcBef>
      <a:spcAft>
        <a:spcPct val="0"/>
      </a:spcAft>
      <a:defRPr sz="3600" kern="1200">
        <a:solidFill>
          <a:schemeClr val="tx1"/>
        </a:solidFill>
        <a:latin typeface="Arial" charset="0"/>
        <a:ea typeface="+mn-ea"/>
        <a:cs typeface="+mn-cs"/>
      </a:defRPr>
    </a:lvl4pPr>
    <a:lvl5pPr marL="1828800" algn="ctr"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65C8C"/>
    <a:srgbClr val="F43A74"/>
    <a:srgbClr val="F7719A"/>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0810" autoAdjust="0"/>
    <p:restoredTop sz="99196" autoAdjust="0"/>
  </p:normalViewPr>
  <p:slideViewPr>
    <p:cSldViewPr>
      <p:cViewPr varScale="1">
        <p:scale>
          <a:sx n="73" d="100"/>
          <a:sy n="73" d="100"/>
        </p:scale>
        <p:origin x="16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fr-CA"/>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09E4C67A-D7EF-4ECF-84D9-E29F935D4445}" type="datetimeFigureOut">
              <a:rPr lang="fr-CA"/>
              <a:pPr>
                <a:defRPr/>
              </a:pPr>
              <a:t>2019-10-14</a:t>
            </a:fld>
            <a:endParaRPr lang="fr-CA"/>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fr-CA" noProof="0" smtClean="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bodyPr>
          <a:lstStyle/>
          <a:p>
            <a:pPr lvl="0"/>
            <a:r>
              <a:rPr lang="fr-FR" altLang="fr-FR" noProof="0" smtClean="0"/>
              <a:t>Modifiez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endParaRPr lang="fr-CA" altLang="fr-FR" noProof="0" smtClean="0"/>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fr-CA"/>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DCCCFC90-3682-4080-8292-6C5786C2F49A}" type="slidenum">
              <a:rPr lang="fr-CA"/>
              <a:pPr>
                <a:defRPr/>
              </a:pPr>
              <a:t>‹N°›</a:t>
            </a:fld>
            <a:endParaRPr lang="fr-CA"/>
          </a:p>
        </p:txBody>
      </p:sp>
    </p:spTree>
    <p:extLst>
      <p:ext uri="{BB962C8B-B14F-4D97-AF65-F5344CB8AC3E}">
        <p14:creationId xmlns:p14="http://schemas.microsoft.com/office/powerpoint/2010/main" val="3102147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CA"/>
          </a:p>
        </p:txBody>
      </p:sp>
      <p:sp>
        <p:nvSpPr>
          <p:cNvPr id="5" name="Rectangle 5"/>
          <p:cNvSpPr>
            <a:spLocks noGrp="1" noChangeArrowheads="1"/>
          </p:cNvSpPr>
          <p:nvPr>
            <p:ph type="ftr" sz="quarter" idx="11"/>
          </p:nvPr>
        </p:nvSpPr>
        <p:spPr>
          <a:ln/>
        </p:spPr>
        <p:txBody>
          <a:bodyPr/>
          <a:lstStyle>
            <a:lvl1pPr>
              <a:defRPr/>
            </a:lvl1pPr>
          </a:lstStyle>
          <a:p>
            <a:pPr>
              <a:defRPr/>
            </a:pPr>
            <a:endParaRPr lang="fr-CA"/>
          </a:p>
        </p:txBody>
      </p:sp>
      <p:sp>
        <p:nvSpPr>
          <p:cNvPr id="6" name="Rectangle 6"/>
          <p:cNvSpPr>
            <a:spLocks noGrp="1" noChangeArrowheads="1"/>
          </p:cNvSpPr>
          <p:nvPr>
            <p:ph type="sldNum" sz="quarter" idx="12"/>
          </p:nvPr>
        </p:nvSpPr>
        <p:spPr>
          <a:ln/>
        </p:spPr>
        <p:txBody>
          <a:bodyPr/>
          <a:lstStyle>
            <a:lvl1pPr>
              <a:defRPr/>
            </a:lvl1pPr>
          </a:lstStyle>
          <a:p>
            <a:pPr>
              <a:defRPr/>
            </a:pPr>
            <a:fld id="{DA5E28FF-913D-4778-ACF3-A41F937E8FE5}" type="slidenum">
              <a:rPr lang="fr-CA"/>
              <a:pPr>
                <a:defRPr/>
              </a:pPr>
              <a:t>‹N°›</a:t>
            </a:fld>
            <a:endParaRPr lang="fr-CA"/>
          </a:p>
        </p:txBody>
      </p:sp>
    </p:spTree>
    <p:extLst>
      <p:ext uri="{BB962C8B-B14F-4D97-AF65-F5344CB8AC3E}">
        <p14:creationId xmlns:p14="http://schemas.microsoft.com/office/powerpoint/2010/main" val="212198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CA"/>
          </a:p>
        </p:txBody>
      </p:sp>
      <p:sp>
        <p:nvSpPr>
          <p:cNvPr id="5" name="Rectangle 5"/>
          <p:cNvSpPr>
            <a:spLocks noGrp="1" noChangeArrowheads="1"/>
          </p:cNvSpPr>
          <p:nvPr>
            <p:ph type="ftr" sz="quarter" idx="11"/>
          </p:nvPr>
        </p:nvSpPr>
        <p:spPr>
          <a:ln/>
        </p:spPr>
        <p:txBody>
          <a:bodyPr/>
          <a:lstStyle>
            <a:lvl1pPr>
              <a:defRPr/>
            </a:lvl1pPr>
          </a:lstStyle>
          <a:p>
            <a:pPr>
              <a:defRPr/>
            </a:pPr>
            <a:endParaRPr lang="fr-CA"/>
          </a:p>
        </p:txBody>
      </p:sp>
      <p:sp>
        <p:nvSpPr>
          <p:cNvPr id="6" name="Rectangle 6"/>
          <p:cNvSpPr>
            <a:spLocks noGrp="1" noChangeArrowheads="1"/>
          </p:cNvSpPr>
          <p:nvPr>
            <p:ph type="sldNum" sz="quarter" idx="12"/>
          </p:nvPr>
        </p:nvSpPr>
        <p:spPr>
          <a:ln/>
        </p:spPr>
        <p:txBody>
          <a:bodyPr/>
          <a:lstStyle>
            <a:lvl1pPr>
              <a:defRPr/>
            </a:lvl1pPr>
          </a:lstStyle>
          <a:p>
            <a:pPr>
              <a:defRPr/>
            </a:pPr>
            <a:fld id="{4859F00E-45B1-41F6-AFE9-FE1132EFAF00}" type="slidenum">
              <a:rPr lang="fr-CA"/>
              <a:pPr>
                <a:defRPr/>
              </a:pPr>
              <a:t>‹N°›</a:t>
            </a:fld>
            <a:endParaRPr lang="fr-CA"/>
          </a:p>
        </p:txBody>
      </p:sp>
    </p:spTree>
    <p:extLst>
      <p:ext uri="{BB962C8B-B14F-4D97-AF65-F5344CB8AC3E}">
        <p14:creationId xmlns:p14="http://schemas.microsoft.com/office/powerpoint/2010/main" val="3347250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CA"/>
          </a:p>
        </p:txBody>
      </p:sp>
      <p:sp>
        <p:nvSpPr>
          <p:cNvPr id="5" name="Rectangle 5"/>
          <p:cNvSpPr>
            <a:spLocks noGrp="1" noChangeArrowheads="1"/>
          </p:cNvSpPr>
          <p:nvPr>
            <p:ph type="ftr" sz="quarter" idx="11"/>
          </p:nvPr>
        </p:nvSpPr>
        <p:spPr>
          <a:ln/>
        </p:spPr>
        <p:txBody>
          <a:bodyPr/>
          <a:lstStyle>
            <a:lvl1pPr>
              <a:defRPr/>
            </a:lvl1pPr>
          </a:lstStyle>
          <a:p>
            <a:pPr>
              <a:defRPr/>
            </a:pPr>
            <a:endParaRPr lang="fr-CA"/>
          </a:p>
        </p:txBody>
      </p:sp>
      <p:sp>
        <p:nvSpPr>
          <p:cNvPr id="6" name="Rectangle 6"/>
          <p:cNvSpPr>
            <a:spLocks noGrp="1" noChangeArrowheads="1"/>
          </p:cNvSpPr>
          <p:nvPr>
            <p:ph type="sldNum" sz="quarter" idx="12"/>
          </p:nvPr>
        </p:nvSpPr>
        <p:spPr>
          <a:ln/>
        </p:spPr>
        <p:txBody>
          <a:bodyPr/>
          <a:lstStyle>
            <a:lvl1pPr>
              <a:defRPr/>
            </a:lvl1pPr>
          </a:lstStyle>
          <a:p>
            <a:pPr>
              <a:defRPr/>
            </a:pPr>
            <a:fld id="{68EC4AB1-8BF1-4EDE-9669-8D970C510173}" type="slidenum">
              <a:rPr lang="fr-CA"/>
              <a:pPr>
                <a:defRPr/>
              </a:pPr>
              <a:t>‹N°›</a:t>
            </a:fld>
            <a:endParaRPr lang="fr-CA"/>
          </a:p>
        </p:txBody>
      </p:sp>
    </p:spTree>
    <p:extLst>
      <p:ext uri="{BB962C8B-B14F-4D97-AF65-F5344CB8AC3E}">
        <p14:creationId xmlns:p14="http://schemas.microsoft.com/office/powerpoint/2010/main" val="110347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CA"/>
          </a:p>
        </p:txBody>
      </p:sp>
      <p:sp>
        <p:nvSpPr>
          <p:cNvPr id="5" name="Rectangle 5"/>
          <p:cNvSpPr>
            <a:spLocks noGrp="1" noChangeArrowheads="1"/>
          </p:cNvSpPr>
          <p:nvPr>
            <p:ph type="ftr" sz="quarter" idx="11"/>
          </p:nvPr>
        </p:nvSpPr>
        <p:spPr>
          <a:ln/>
        </p:spPr>
        <p:txBody>
          <a:bodyPr/>
          <a:lstStyle>
            <a:lvl1pPr>
              <a:defRPr/>
            </a:lvl1pPr>
          </a:lstStyle>
          <a:p>
            <a:pPr>
              <a:defRPr/>
            </a:pPr>
            <a:endParaRPr lang="fr-CA"/>
          </a:p>
        </p:txBody>
      </p:sp>
      <p:sp>
        <p:nvSpPr>
          <p:cNvPr id="6" name="Rectangle 6"/>
          <p:cNvSpPr>
            <a:spLocks noGrp="1" noChangeArrowheads="1"/>
          </p:cNvSpPr>
          <p:nvPr>
            <p:ph type="sldNum" sz="quarter" idx="12"/>
          </p:nvPr>
        </p:nvSpPr>
        <p:spPr>
          <a:ln/>
        </p:spPr>
        <p:txBody>
          <a:bodyPr/>
          <a:lstStyle>
            <a:lvl1pPr>
              <a:defRPr/>
            </a:lvl1pPr>
          </a:lstStyle>
          <a:p>
            <a:pPr>
              <a:defRPr/>
            </a:pPr>
            <a:fld id="{4A001107-A582-4863-9C90-28E650B00B31}" type="slidenum">
              <a:rPr lang="fr-CA"/>
              <a:pPr>
                <a:defRPr/>
              </a:pPr>
              <a:t>‹N°›</a:t>
            </a:fld>
            <a:endParaRPr lang="fr-CA"/>
          </a:p>
        </p:txBody>
      </p:sp>
    </p:spTree>
    <p:extLst>
      <p:ext uri="{BB962C8B-B14F-4D97-AF65-F5344CB8AC3E}">
        <p14:creationId xmlns:p14="http://schemas.microsoft.com/office/powerpoint/2010/main" val="252362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CA"/>
          </a:p>
        </p:txBody>
      </p:sp>
      <p:sp>
        <p:nvSpPr>
          <p:cNvPr id="5" name="Rectangle 5"/>
          <p:cNvSpPr>
            <a:spLocks noGrp="1" noChangeArrowheads="1"/>
          </p:cNvSpPr>
          <p:nvPr>
            <p:ph type="ftr" sz="quarter" idx="11"/>
          </p:nvPr>
        </p:nvSpPr>
        <p:spPr>
          <a:ln/>
        </p:spPr>
        <p:txBody>
          <a:bodyPr/>
          <a:lstStyle>
            <a:lvl1pPr>
              <a:defRPr/>
            </a:lvl1pPr>
          </a:lstStyle>
          <a:p>
            <a:pPr>
              <a:defRPr/>
            </a:pPr>
            <a:endParaRPr lang="fr-CA"/>
          </a:p>
        </p:txBody>
      </p:sp>
      <p:sp>
        <p:nvSpPr>
          <p:cNvPr id="6" name="Rectangle 6"/>
          <p:cNvSpPr>
            <a:spLocks noGrp="1" noChangeArrowheads="1"/>
          </p:cNvSpPr>
          <p:nvPr>
            <p:ph type="sldNum" sz="quarter" idx="12"/>
          </p:nvPr>
        </p:nvSpPr>
        <p:spPr>
          <a:ln/>
        </p:spPr>
        <p:txBody>
          <a:bodyPr/>
          <a:lstStyle>
            <a:lvl1pPr>
              <a:defRPr/>
            </a:lvl1pPr>
          </a:lstStyle>
          <a:p>
            <a:pPr>
              <a:defRPr/>
            </a:pPr>
            <a:fld id="{EF3B51F2-9EF4-4FB2-B63C-08CF1B5B970A}" type="slidenum">
              <a:rPr lang="fr-CA"/>
              <a:pPr>
                <a:defRPr/>
              </a:pPr>
              <a:t>‹N°›</a:t>
            </a:fld>
            <a:endParaRPr lang="fr-CA"/>
          </a:p>
        </p:txBody>
      </p:sp>
    </p:spTree>
    <p:extLst>
      <p:ext uri="{BB962C8B-B14F-4D97-AF65-F5344CB8AC3E}">
        <p14:creationId xmlns:p14="http://schemas.microsoft.com/office/powerpoint/2010/main" val="394622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CA"/>
          </a:p>
        </p:txBody>
      </p:sp>
      <p:sp>
        <p:nvSpPr>
          <p:cNvPr id="6" name="Rectangle 5"/>
          <p:cNvSpPr>
            <a:spLocks noGrp="1" noChangeArrowheads="1"/>
          </p:cNvSpPr>
          <p:nvPr>
            <p:ph type="ftr" sz="quarter" idx="11"/>
          </p:nvPr>
        </p:nvSpPr>
        <p:spPr>
          <a:ln/>
        </p:spPr>
        <p:txBody>
          <a:bodyPr/>
          <a:lstStyle>
            <a:lvl1pPr>
              <a:defRPr/>
            </a:lvl1pPr>
          </a:lstStyle>
          <a:p>
            <a:pPr>
              <a:defRPr/>
            </a:pPr>
            <a:endParaRPr lang="fr-CA"/>
          </a:p>
        </p:txBody>
      </p:sp>
      <p:sp>
        <p:nvSpPr>
          <p:cNvPr id="7" name="Rectangle 6"/>
          <p:cNvSpPr>
            <a:spLocks noGrp="1" noChangeArrowheads="1"/>
          </p:cNvSpPr>
          <p:nvPr>
            <p:ph type="sldNum" sz="quarter" idx="12"/>
          </p:nvPr>
        </p:nvSpPr>
        <p:spPr>
          <a:ln/>
        </p:spPr>
        <p:txBody>
          <a:bodyPr/>
          <a:lstStyle>
            <a:lvl1pPr>
              <a:defRPr/>
            </a:lvl1pPr>
          </a:lstStyle>
          <a:p>
            <a:pPr>
              <a:defRPr/>
            </a:pPr>
            <a:fld id="{45D508B3-D9E7-4510-BAC9-63B62E98038F}" type="slidenum">
              <a:rPr lang="fr-CA"/>
              <a:pPr>
                <a:defRPr/>
              </a:pPr>
              <a:t>‹N°›</a:t>
            </a:fld>
            <a:endParaRPr lang="fr-CA"/>
          </a:p>
        </p:txBody>
      </p:sp>
    </p:spTree>
    <p:extLst>
      <p:ext uri="{BB962C8B-B14F-4D97-AF65-F5344CB8AC3E}">
        <p14:creationId xmlns:p14="http://schemas.microsoft.com/office/powerpoint/2010/main" val="100992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a:defRPr/>
            </a:pPr>
            <a:endParaRPr lang="fr-CA"/>
          </a:p>
        </p:txBody>
      </p:sp>
      <p:sp>
        <p:nvSpPr>
          <p:cNvPr id="8" name="Rectangle 5"/>
          <p:cNvSpPr>
            <a:spLocks noGrp="1" noChangeArrowheads="1"/>
          </p:cNvSpPr>
          <p:nvPr>
            <p:ph type="ftr" sz="quarter" idx="11"/>
          </p:nvPr>
        </p:nvSpPr>
        <p:spPr>
          <a:ln/>
        </p:spPr>
        <p:txBody>
          <a:bodyPr/>
          <a:lstStyle>
            <a:lvl1pPr>
              <a:defRPr/>
            </a:lvl1pPr>
          </a:lstStyle>
          <a:p>
            <a:pPr>
              <a:defRPr/>
            </a:pPr>
            <a:endParaRPr lang="fr-CA"/>
          </a:p>
        </p:txBody>
      </p:sp>
      <p:sp>
        <p:nvSpPr>
          <p:cNvPr id="9" name="Rectangle 6"/>
          <p:cNvSpPr>
            <a:spLocks noGrp="1" noChangeArrowheads="1"/>
          </p:cNvSpPr>
          <p:nvPr>
            <p:ph type="sldNum" sz="quarter" idx="12"/>
          </p:nvPr>
        </p:nvSpPr>
        <p:spPr>
          <a:ln/>
        </p:spPr>
        <p:txBody>
          <a:bodyPr/>
          <a:lstStyle>
            <a:lvl1pPr>
              <a:defRPr/>
            </a:lvl1pPr>
          </a:lstStyle>
          <a:p>
            <a:pPr>
              <a:defRPr/>
            </a:pPr>
            <a:fld id="{05B13A62-A799-4BDD-BB0E-DDC2114A4534}" type="slidenum">
              <a:rPr lang="fr-CA"/>
              <a:pPr>
                <a:defRPr/>
              </a:pPr>
              <a:t>‹N°›</a:t>
            </a:fld>
            <a:endParaRPr lang="fr-CA"/>
          </a:p>
        </p:txBody>
      </p:sp>
    </p:spTree>
    <p:extLst>
      <p:ext uri="{BB962C8B-B14F-4D97-AF65-F5344CB8AC3E}">
        <p14:creationId xmlns:p14="http://schemas.microsoft.com/office/powerpoint/2010/main" val="238092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CA"/>
          </a:p>
        </p:txBody>
      </p:sp>
      <p:sp>
        <p:nvSpPr>
          <p:cNvPr id="4" name="Rectangle 5"/>
          <p:cNvSpPr>
            <a:spLocks noGrp="1" noChangeArrowheads="1"/>
          </p:cNvSpPr>
          <p:nvPr>
            <p:ph type="ftr" sz="quarter" idx="11"/>
          </p:nvPr>
        </p:nvSpPr>
        <p:spPr>
          <a:ln/>
        </p:spPr>
        <p:txBody>
          <a:bodyPr/>
          <a:lstStyle>
            <a:lvl1pPr>
              <a:defRPr/>
            </a:lvl1pPr>
          </a:lstStyle>
          <a:p>
            <a:pPr>
              <a:defRPr/>
            </a:pPr>
            <a:endParaRPr lang="fr-CA"/>
          </a:p>
        </p:txBody>
      </p:sp>
      <p:sp>
        <p:nvSpPr>
          <p:cNvPr id="5" name="Rectangle 6"/>
          <p:cNvSpPr>
            <a:spLocks noGrp="1" noChangeArrowheads="1"/>
          </p:cNvSpPr>
          <p:nvPr>
            <p:ph type="sldNum" sz="quarter" idx="12"/>
          </p:nvPr>
        </p:nvSpPr>
        <p:spPr>
          <a:ln/>
        </p:spPr>
        <p:txBody>
          <a:bodyPr/>
          <a:lstStyle>
            <a:lvl1pPr>
              <a:defRPr/>
            </a:lvl1pPr>
          </a:lstStyle>
          <a:p>
            <a:pPr>
              <a:defRPr/>
            </a:pPr>
            <a:fld id="{55E14E1E-C6EF-4CD9-8A04-2F431AC60032}" type="slidenum">
              <a:rPr lang="fr-CA"/>
              <a:pPr>
                <a:defRPr/>
              </a:pPr>
              <a:t>‹N°›</a:t>
            </a:fld>
            <a:endParaRPr lang="fr-CA"/>
          </a:p>
        </p:txBody>
      </p:sp>
    </p:spTree>
    <p:extLst>
      <p:ext uri="{BB962C8B-B14F-4D97-AF65-F5344CB8AC3E}">
        <p14:creationId xmlns:p14="http://schemas.microsoft.com/office/powerpoint/2010/main" val="246722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CA"/>
          </a:p>
        </p:txBody>
      </p:sp>
      <p:sp>
        <p:nvSpPr>
          <p:cNvPr id="3" name="Rectangle 5"/>
          <p:cNvSpPr>
            <a:spLocks noGrp="1" noChangeArrowheads="1"/>
          </p:cNvSpPr>
          <p:nvPr>
            <p:ph type="ftr" sz="quarter" idx="11"/>
          </p:nvPr>
        </p:nvSpPr>
        <p:spPr>
          <a:ln/>
        </p:spPr>
        <p:txBody>
          <a:bodyPr/>
          <a:lstStyle>
            <a:lvl1pPr>
              <a:defRPr/>
            </a:lvl1pPr>
          </a:lstStyle>
          <a:p>
            <a:pPr>
              <a:defRPr/>
            </a:pPr>
            <a:endParaRPr lang="fr-CA"/>
          </a:p>
        </p:txBody>
      </p:sp>
      <p:sp>
        <p:nvSpPr>
          <p:cNvPr id="4" name="Rectangle 6"/>
          <p:cNvSpPr>
            <a:spLocks noGrp="1" noChangeArrowheads="1"/>
          </p:cNvSpPr>
          <p:nvPr>
            <p:ph type="sldNum" sz="quarter" idx="12"/>
          </p:nvPr>
        </p:nvSpPr>
        <p:spPr>
          <a:ln/>
        </p:spPr>
        <p:txBody>
          <a:bodyPr/>
          <a:lstStyle>
            <a:lvl1pPr>
              <a:defRPr/>
            </a:lvl1pPr>
          </a:lstStyle>
          <a:p>
            <a:pPr>
              <a:defRPr/>
            </a:pPr>
            <a:fld id="{5B9DA1E2-47FC-4762-81C0-7F9D73A2D031}" type="slidenum">
              <a:rPr lang="fr-CA"/>
              <a:pPr>
                <a:defRPr/>
              </a:pPr>
              <a:t>‹N°›</a:t>
            </a:fld>
            <a:endParaRPr lang="fr-CA"/>
          </a:p>
        </p:txBody>
      </p:sp>
    </p:spTree>
    <p:extLst>
      <p:ext uri="{BB962C8B-B14F-4D97-AF65-F5344CB8AC3E}">
        <p14:creationId xmlns:p14="http://schemas.microsoft.com/office/powerpoint/2010/main" val="256811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CA"/>
          </a:p>
        </p:txBody>
      </p:sp>
      <p:sp>
        <p:nvSpPr>
          <p:cNvPr id="6" name="Rectangle 5"/>
          <p:cNvSpPr>
            <a:spLocks noGrp="1" noChangeArrowheads="1"/>
          </p:cNvSpPr>
          <p:nvPr>
            <p:ph type="ftr" sz="quarter" idx="11"/>
          </p:nvPr>
        </p:nvSpPr>
        <p:spPr>
          <a:ln/>
        </p:spPr>
        <p:txBody>
          <a:bodyPr/>
          <a:lstStyle>
            <a:lvl1pPr>
              <a:defRPr/>
            </a:lvl1pPr>
          </a:lstStyle>
          <a:p>
            <a:pPr>
              <a:defRPr/>
            </a:pPr>
            <a:endParaRPr lang="fr-CA"/>
          </a:p>
        </p:txBody>
      </p:sp>
      <p:sp>
        <p:nvSpPr>
          <p:cNvPr id="7" name="Rectangle 6"/>
          <p:cNvSpPr>
            <a:spLocks noGrp="1" noChangeArrowheads="1"/>
          </p:cNvSpPr>
          <p:nvPr>
            <p:ph type="sldNum" sz="quarter" idx="12"/>
          </p:nvPr>
        </p:nvSpPr>
        <p:spPr>
          <a:ln/>
        </p:spPr>
        <p:txBody>
          <a:bodyPr/>
          <a:lstStyle>
            <a:lvl1pPr>
              <a:defRPr/>
            </a:lvl1pPr>
          </a:lstStyle>
          <a:p>
            <a:pPr>
              <a:defRPr/>
            </a:pPr>
            <a:fld id="{51664FF1-2005-4780-892F-697E32B9C408}" type="slidenum">
              <a:rPr lang="fr-CA"/>
              <a:pPr>
                <a:defRPr/>
              </a:pPr>
              <a:t>‹N°›</a:t>
            </a:fld>
            <a:endParaRPr lang="fr-CA"/>
          </a:p>
        </p:txBody>
      </p:sp>
    </p:spTree>
    <p:extLst>
      <p:ext uri="{BB962C8B-B14F-4D97-AF65-F5344CB8AC3E}">
        <p14:creationId xmlns:p14="http://schemas.microsoft.com/office/powerpoint/2010/main" val="639995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CA"/>
          </a:p>
        </p:txBody>
      </p:sp>
      <p:sp>
        <p:nvSpPr>
          <p:cNvPr id="6" name="Rectangle 5"/>
          <p:cNvSpPr>
            <a:spLocks noGrp="1" noChangeArrowheads="1"/>
          </p:cNvSpPr>
          <p:nvPr>
            <p:ph type="ftr" sz="quarter" idx="11"/>
          </p:nvPr>
        </p:nvSpPr>
        <p:spPr>
          <a:ln/>
        </p:spPr>
        <p:txBody>
          <a:bodyPr/>
          <a:lstStyle>
            <a:lvl1pPr>
              <a:defRPr/>
            </a:lvl1pPr>
          </a:lstStyle>
          <a:p>
            <a:pPr>
              <a:defRPr/>
            </a:pPr>
            <a:endParaRPr lang="fr-CA"/>
          </a:p>
        </p:txBody>
      </p:sp>
      <p:sp>
        <p:nvSpPr>
          <p:cNvPr id="7" name="Rectangle 6"/>
          <p:cNvSpPr>
            <a:spLocks noGrp="1" noChangeArrowheads="1"/>
          </p:cNvSpPr>
          <p:nvPr>
            <p:ph type="sldNum" sz="quarter" idx="12"/>
          </p:nvPr>
        </p:nvSpPr>
        <p:spPr>
          <a:ln/>
        </p:spPr>
        <p:txBody>
          <a:bodyPr/>
          <a:lstStyle>
            <a:lvl1pPr>
              <a:defRPr/>
            </a:lvl1pPr>
          </a:lstStyle>
          <a:p>
            <a:pPr>
              <a:defRPr/>
            </a:pPr>
            <a:fld id="{1F79077B-D376-42F8-808F-93A4DD001569}" type="slidenum">
              <a:rPr lang="fr-CA"/>
              <a:pPr>
                <a:defRPr/>
              </a:pPr>
              <a:t>‹N°›</a:t>
            </a:fld>
            <a:endParaRPr lang="fr-CA"/>
          </a:p>
        </p:txBody>
      </p:sp>
    </p:spTree>
    <p:extLst>
      <p:ext uri="{BB962C8B-B14F-4D97-AF65-F5344CB8AC3E}">
        <p14:creationId xmlns:p14="http://schemas.microsoft.com/office/powerpoint/2010/main" val="317711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fr-FR" smtClean="0"/>
              <a:t>Cliquez pour modifier les styles du texte du masque</a:t>
            </a:r>
          </a:p>
          <a:p>
            <a:pPr lvl="1"/>
            <a:r>
              <a:rPr lang="fr-CA" altLang="fr-FR" smtClean="0"/>
              <a:t>Deuxième niveau</a:t>
            </a:r>
          </a:p>
          <a:p>
            <a:pPr lvl="2"/>
            <a:r>
              <a:rPr lang="fr-CA" altLang="fr-FR" smtClean="0"/>
              <a:t>Troisième niveau</a:t>
            </a:r>
          </a:p>
          <a:p>
            <a:pPr lvl="3"/>
            <a:r>
              <a:rPr lang="fr-CA" altLang="fr-FR" smtClean="0"/>
              <a:t>Quatrième niveau</a:t>
            </a:r>
          </a:p>
          <a:p>
            <a:pPr lvl="4"/>
            <a:r>
              <a:rPr lang="fr-CA"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fr-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F1D1E8FF-899D-489E-9369-9CAB59D61022}" type="slidenum">
              <a:rPr lang="fr-CA"/>
              <a:pPr>
                <a:defRPr/>
              </a:pPr>
              <a:t>‹N°›</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Text Box 11"/>
          <p:cNvSpPr txBox="1">
            <a:spLocks noChangeArrowheads="1"/>
          </p:cNvSpPr>
          <p:nvPr/>
        </p:nvSpPr>
        <p:spPr bwMode="auto">
          <a:xfrm>
            <a:off x="827584" y="692696"/>
            <a:ext cx="79216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fr-CA" altLang="fr-FR" sz="4400" b="1" dirty="0">
                <a:ln w="19050">
                  <a:solidFill>
                    <a:schemeClr val="bg1"/>
                  </a:solidFill>
                  <a:prstDash val="solid"/>
                </a:ln>
                <a:solidFill>
                  <a:srgbClr val="FF6600"/>
                </a:solidFill>
                <a:effectLst>
                  <a:outerShdw blurRad="50000" dist="50800" dir="7500000" algn="tl">
                    <a:srgbClr val="000000">
                      <a:shade val="5000"/>
                      <a:alpha val="35000"/>
                    </a:srgbClr>
                  </a:outerShdw>
                </a:effectLst>
              </a:rPr>
              <a:t>20 ans de Soins Palliatifs Pédiatriques: </a:t>
            </a:r>
            <a:r>
              <a:rPr lang="fr-CA" altLang="fr-FR" sz="4400" b="1" dirty="0" smtClean="0">
                <a:ln w="19050">
                  <a:solidFill>
                    <a:schemeClr val="bg1"/>
                  </a:solidFill>
                  <a:prstDash val="solid"/>
                </a:ln>
                <a:solidFill>
                  <a:srgbClr val="FF6600"/>
                </a:solidFill>
                <a:effectLst>
                  <a:outerShdw blurRad="50000" dist="50800" dir="7500000" algn="tl">
                    <a:srgbClr val="000000">
                      <a:shade val="5000"/>
                      <a:alpha val="35000"/>
                    </a:srgbClr>
                  </a:outerShdw>
                </a:effectLst>
              </a:rPr>
              <a:t>un </a:t>
            </a:r>
            <a:r>
              <a:rPr lang="fr-CA" altLang="fr-FR" sz="4400" b="1" dirty="0">
                <a:ln w="19050">
                  <a:solidFill>
                    <a:schemeClr val="bg1"/>
                  </a:solidFill>
                  <a:prstDash val="solid"/>
                </a:ln>
                <a:solidFill>
                  <a:srgbClr val="FF6600"/>
                </a:solidFill>
                <a:effectLst>
                  <a:outerShdw blurRad="50000" dist="50800" dir="7500000" algn="tl">
                    <a:srgbClr val="000000">
                      <a:shade val="5000"/>
                      <a:alpha val="35000"/>
                    </a:srgbClr>
                  </a:outerShdw>
                </a:effectLst>
              </a:rPr>
              <a:t>doute m’étreint!</a:t>
            </a:r>
          </a:p>
        </p:txBody>
      </p:sp>
      <p:sp>
        <p:nvSpPr>
          <p:cNvPr id="5" name="Rectangle 4"/>
          <p:cNvSpPr/>
          <p:nvPr/>
        </p:nvSpPr>
        <p:spPr>
          <a:xfrm>
            <a:off x="0" y="2780928"/>
            <a:ext cx="9167094" cy="3908762"/>
          </a:xfrm>
          <a:prstGeom prst="rect">
            <a:avLst/>
          </a:prstGeom>
          <a:noFill/>
        </p:spPr>
        <p:txBody>
          <a:bodyPr>
            <a:spAutoFit/>
          </a:bodyPr>
          <a:lstStyle/>
          <a:p>
            <a:pPr>
              <a:defRPr/>
            </a:pPr>
            <a:endParaRPr lang="fr-CA" altLang="fr-FR" sz="32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altLang="fr-FR" sz="32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r>
              <a:rPr lang="fr-CA" altLang="fr-FR" sz="3200" b="1" dirty="0">
                <a:ln w="17780" cmpd="sng">
                  <a:solidFill>
                    <a:srgbClr val="FFFFFF"/>
                  </a:solidFill>
                  <a:prstDash val="solid"/>
                  <a:miter lim="800000"/>
                </a:ln>
                <a:solidFill>
                  <a:srgbClr val="FF6600"/>
                </a:solidFill>
                <a:effectLst>
                  <a:outerShdw blurRad="50800" algn="tl" rotWithShape="0">
                    <a:srgbClr val="000000"/>
                  </a:outerShdw>
                </a:effectLst>
              </a:rPr>
              <a:t>		8e congrès du Réseau Francophone  </a:t>
            </a:r>
          </a:p>
          <a:p>
            <a:pPr algn="l">
              <a:defRPr/>
            </a:pPr>
            <a:r>
              <a:rPr lang="fr-CA" altLang="fr-FR" sz="3200" b="1" dirty="0">
                <a:ln w="17780" cmpd="sng">
                  <a:solidFill>
                    <a:srgbClr val="FFFFFF"/>
                  </a:solidFill>
                  <a:prstDash val="solid"/>
                  <a:miter lim="800000"/>
                </a:ln>
                <a:solidFill>
                  <a:srgbClr val="FF6600"/>
                </a:solidFill>
                <a:effectLst>
                  <a:outerShdw blurRad="50800" algn="tl" rotWithShape="0">
                    <a:srgbClr val="000000"/>
                  </a:outerShdw>
                </a:effectLst>
              </a:rPr>
              <a:t>		         de Soins Palliatifs Pédiatriques  </a:t>
            </a:r>
            <a:endParaRPr lang="fr-CA" altLang="fr-FR" sz="54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r>
              <a:rPr lang="fr-CA" altLang="fr-FR" sz="2800" b="1" dirty="0">
                <a:ln w="17780" cmpd="sng">
                  <a:solidFill>
                    <a:srgbClr val="FFFFFF"/>
                  </a:solidFill>
                  <a:prstDash val="solid"/>
                  <a:miter lim="800000"/>
                </a:ln>
                <a:solidFill>
                  <a:srgbClr val="FF6600"/>
                </a:solidFill>
                <a:effectLst>
                  <a:outerShdw blurRad="50800" algn="tl" rotWithShape="0">
                    <a:srgbClr val="000000"/>
                  </a:outerShdw>
                </a:effectLst>
              </a:rPr>
              <a:t>                                                         4 et 5 octobre 2018, 						  Liège</a:t>
            </a:r>
          </a:p>
          <a:p>
            <a:pPr algn="l">
              <a:defRPr/>
            </a:pPr>
            <a:r>
              <a:rPr lang="fr-CA" altLang="fr-FR" sz="2800" b="1" dirty="0">
                <a:ln w="17780" cmpd="sng">
                  <a:solidFill>
                    <a:srgbClr val="FFFFFF"/>
                  </a:solidFill>
                  <a:prstDash val="solid"/>
                  <a:miter lim="800000"/>
                </a:ln>
                <a:solidFill>
                  <a:srgbClr val="FF6600"/>
                </a:solidFill>
                <a:effectLst>
                  <a:outerShdw blurRad="50800" algn="tl" rotWithShape="0">
                    <a:srgbClr val="000000"/>
                  </a:outerShdw>
                </a:effectLst>
              </a:rPr>
              <a:t>                                                          Prof. Nago </a:t>
            </a:r>
            <a:r>
              <a:rPr lang="fr-CA" altLang="fr-FR" sz="2400" b="1" dirty="0">
                <a:ln w="17780" cmpd="sng">
                  <a:solidFill>
                    <a:srgbClr val="FFFFFF"/>
                  </a:solidFill>
                  <a:prstDash val="solid"/>
                  <a:miter lim="800000"/>
                </a:ln>
                <a:solidFill>
                  <a:srgbClr val="FF6600"/>
                </a:solidFill>
                <a:effectLst>
                  <a:outerShdw blurRad="50800" algn="tl" rotWithShape="0">
                    <a:srgbClr val="000000"/>
                  </a:outerShdw>
                </a:effectLst>
              </a:rPr>
              <a:t>Humbert</a:t>
            </a:r>
          </a:p>
          <a:p>
            <a:pPr algn="l">
              <a:defRPr/>
            </a:pPr>
            <a:r>
              <a:rPr lang="fr-CA" altLang="fr-FR" sz="1800" b="1" dirty="0">
                <a:ln w="17780" cmpd="sng">
                  <a:solidFill>
                    <a:srgbClr val="FFFFFF"/>
                  </a:solidFill>
                  <a:prstDash val="solid"/>
                  <a:miter lim="800000"/>
                </a:ln>
                <a:solidFill>
                  <a:srgbClr val="FF6600"/>
                </a:solidFill>
                <a:effectLst>
                  <a:outerShdw blurRad="50800" algn="tl" rotWithShape="0">
                    <a:srgbClr val="000000"/>
                  </a:outerShdw>
                </a:effectLst>
              </a:rPr>
              <a:t>		Président du réseau francophone de soins palliatifs pédiatriques</a:t>
            </a:r>
          </a:p>
          <a:p>
            <a:pPr algn="l">
              <a:defRPr/>
            </a:pPr>
            <a:r>
              <a:rPr lang="fr-CA" altLang="fr-FR" sz="1800" b="1" dirty="0">
                <a:ln w="17780" cmpd="sng">
                  <a:solidFill>
                    <a:srgbClr val="FFFFFF"/>
                  </a:solidFill>
                  <a:prstDash val="solid"/>
                  <a:miter lim="800000"/>
                </a:ln>
                <a:solidFill>
                  <a:srgbClr val="FF6600"/>
                </a:solidFill>
                <a:effectLst>
                  <a:outerShdw blurRad="50800" algn="tl" rotWithShape="0">
                    <a:srgbClr val="000000"/>
                  </a:outerShdw>
                </a:effectLst>
              </a:rPr>
              <a:t>		         Département de pédiatrie, Faculté de médecine de Montréal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Espace réservé du contenu 2"/>
          <p:cNvSpPr>
            <a:spLocks noGrp="1"/>
          </p:cNvSpPr>
          <p:nvPr>
            <p:ph idx="1"/>
          </p:nvPr>
        </p:nvSpPr>
        <p:spPr>
          <a:xfrm>
            <a:off x="899592" y="980728"/>
            <a:ext cx="7920880" cy="3888730"/>
          </a:xfrm>
          <a:solidFill>
            <a:schemeClr val="bg1">
              <a:lumMod val="85000"/>
              <a:alpha val="53000"/>
            </a:schemeClr>
          </a:solidFill>
        </p:spPr>
        <p:txBody>
          <a:bodyPr/>
          <a:lstStyle/>
          <a:p>
            <a:pPr marL="0" indent="0">
              <a:buFontTx/>
              <a:buNone/>
            </a:pPr>
            <a:r>
              <a:rPr lang="fr-FR" altLang="fr-FR" sz="2300" i="1" dirty="0" smtClean="0"/>
              <a:t>Les soins palliatifs pédiatriques sont des soins actifs et complets, englobant les dimensions physique, psychologique, sociale et spirituelle. Le but des soins palliatifs est d’aider à maintenir la meilleure qualité de vie possible à l’enfant et d’offrir du soutien à sa famille ; cela inclut le soulagement des symptômes de l’enfant, des services de répit pour la famille et des soins jusqu’au moment du décès et durant la période de deuil. Le suivi de deuil fait partie des soins palliatifs, quelle que soit la cause du décès, ce qui inclut les traumatismes et les pertes dans la période périnatale.</a:t>
            </a:r>
          </a:p>
          <a:p>
            <a:pPr marL="0" indent="0">
              <a:buFontTx/>
              <a:buNone/>
            </a:pPr>
            <a:endParaRPr lang="fr-FR" altLang="fr-FR" sz="2300" i="1" dirty="0" smtClean="0"/>
          </a:p>
          <a:p>
            <a:pPr marL="0" indent="0">
              <a:buFontTx/>
              <a:buNone/>
            </a:pPr>
            <a:endParaRPr lang="fr-CA" altLang="fr-FR" sz="2300" dirty="0" smtClean="0"/>
          </a:p>
        </p:txBody>
      </p:sp>
      <p:sp>
        <p:nvSpPr>
          <p:cNvPr id="3" name="ZoneTexte 2"/>
          <p:cNvSpPr txBox="1"/>
          <p:nvPr/>
        </p:nvSpPr>
        <p:spPr>
          <a:xfrm>
            <a:off x="2051720" y="5661248"/>
            <a:ext cx="6912768" cy="1015663"/>
          </a:xfrm>
          <a:prstGeom prst="rect">
            <a:avLst/>
          </a:prstGeom>
          <a:noFill/>
        </p:spPr>
        <p:txBody>
          <a:bodyPr wrap="square" rtlCol="0">
            <a:spAutoFit/>
          </a:bodyPr>
          <a:lstStyle/>
          <a:p>
            <a:pPr algn="r"/>
            <a:r>
              <a:rPr lang="fr-CA" sz="2000" dirty="0" smtClean="0"/>
              <a:t>Normes en matière de soins palliatifs pédiatriques.</a:t>
            </a:r>
          </a:p>
          <a:p>
            <a:pPr algn="r"/>
            <a:r>
              <a:rPr lang="fr-CA" sz="2000" dirty="0" smtClean="0"/>
              <a:t>Ministère de la Santé, Gouvernement du Québec </a:t>
            </a:r>
          </a:p>
          <a:p>
            <a:pPr algn="r"/>
            <a:endParaRPr lang="fr-CA"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67238" y="3859213"/>
            <a:ext cx="9525" cy="9525"/>
          </a:xfrm>
        </p:spPr>
      </p:pic>
      <p:sp>
        <p:nvSpPr>
          <p:cNvPr id="2" name="Bulle ronde 1"/>
          <p:cNvSpPr/>
          <p:nvPr/>
        </p:nvSpPr>
        <p:spPr>
          <a:xfrm>
            <a:off x="2195736" y="908720"/>
            <a:ext cx="4464496" cy="1944018"/>
          </a:xfrm>
          <a:prstGeom prst="wedgeEllipseCallout">
            <a:avLst>
              <a:gd name="adj1" fmla="val 27138"/>
              <a:gd name="adj2" fmla="val 110936"/>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2400" dirty="0">
                <a:solidFill>
                  <a:srgbClr val="002060"/>
                </a:solidFill>
              </a:rPr>
              <a:t>C’est ce qu’on appelle:" </a:t>
            </a:r>
          </a:p>
          <a:p>
            <a:pPr>
              <a:defRPr/>
            </a:pPr>
            <a:r>
              <a:rPr lang="fr-CA" sz="2400" dirty="0">
                <a:solidFill>
                  <a:srgbClr val="002060"/>
                </a:solidFill>
              </a:rPr>
              <a:t>réinventer la roue"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r>
              <a:rPr lang="fr-CA" altLang="fr-FR" sz="3200" smtClean="0"/>
              <a:t/>
            </a:r>
            <a:br>
              <a:rPr lang="fr-CA" altLang="fr-FR" sz="3200" smtClean="0"/>
            </a:br>
            <a:endParaRPr lang="fr-CA" altLang="fr-FR" sz="3200" smtClean="0"/>
          </a:p>
        </p:txBody>
      </p:sp>
      <p:pic>
        <p:nvPicPr>
          <p:cNvPr id="13315"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2205038"/>
            <a:ext cx="5262563" cy="4525962"/>
          </a:xfrm>
        </p:spPr>
      </p:pic>
      <p:sp>
        <p:nvSpPr>
          <p:cNvPr id="5" name="Rectangle 4"/>
          <p:cNvSpPr/>
          <p:nvPr/>
        </p:nvSpPr>
        <p:spPr>
          <a:xfrm>
            <a:off x="1043608" y="44624"/>
            <a:ext cx="6993443" cy="2308324"/>
          </a:xfrm>
          <a:prstGeom prst="rect">
            <a:avLst/>
          </a:prstGeom>
          <a:noFill/>
        </p:spPr>
        <p:txBody>
          <a:bodyPr>
            <a:spAutoFit/>
          </a:bodyPr>
          <a:lstStyle/>
          <a:p>
            <a:pPr algn="l">
              <a:defRPr/>
            </a:pPr>
            <a:r>
              <a:rPr lang="fr-CA" b="1" dirty="0">
                <a:ln w="17780" cmpd="sng">
                  <a:solidFill>
                    <a:srgbClr val="FFFFFF"/>
                  </a:solidFill>
                  <a:prstDash val="solid"/>
                  <a:miter lim="800000"/>
                </a:ln>
                <a:solidFill>
                  <a:srgbClr val="FF6600"/>
                </a:solidFill>
                <a:effectLst>
                  <a:outerShdw blurRad="50800" algn="tl" rotWithShape="0">
                    <a:srgbClr val="000000"/>
                  </a:outerShdw>
                </a:effectLst>
              </a:rPr>
              <a:t>Soins complets et actifs…</a:t>
            </a:r>
          </a:p>
          <a:p>
            <a:pPr algn="l">
              <a:defRPr/>
            </a:pPr>
            <a:r>
              <a:rPr lang="fr-CA" b="1" dirty="0">
                <a:ln w="17780" cmpd="sng">
                  <a:solidFill>
                    <a:srgbClr val="FFFFFF"/>
                  </a:solidFill>
                  <a:prstDash val="solid"/>
                  <a:miter lim="800000"/>
                </a:ln>
                <a:solidFill>
                  <a:srgbClr val="FF6600"/>
                </a:solidFill>
                <a:effectLst>
                  <a:outerShdw blurRad="50800" algn="tl" rotWithShape="0">
                    <a:srgbClr val="000000"/>
                  </a:outerShdw>
                </a:effectLst>
              </a:rPr>
              <a:t>Physiques, psychologiques…</a:t>
            </a:r>
            <a:br>
              <a:rPr lang="fr-CA" b="1" dirty="0">
                <a:ln w="17780" cmpd="sng">
                  <a:solidFill>
                    <a:srgbClr val="FFFFFF"/>
                  </a:solidFill>
                  <a:prstDash val="solid"/>
                  <a:miter lim="800000"/>
                </a:ln>
                <a:solidFill>
                  <a:srgbClr val="FF6600"/>
                </a:solidFill>
                <a:effectLst>
                  <a:outerShdw blurRad="50800" algn="tl" rotWithShape="0">
                    <a:srgbClr val="000000"/>
                  </a:outerShdw>
                </a:effectLst>
              </a:rPr>
            </a:br>
            <a:r>
              <a:rPr lang="fr-CA" b="1" dirty="0">
                <a:ln w="17780" cmpd="sng">
                  <a:solidFill>
                    <a:srgbClr val="FFFFFF"/>
                  </a:solidFill>
                  <a:prstDash val="solid"/>
                  <a:miter lim="800000"/>
                </a:ln>
                <a:solidFill>
                  <a:srgbClr val="FF6600"/>
                </a:solidFill>
                <a:effectLst>
                  <a:outerShdw blurRad="50800" algn="tl" rotWithShape="0">
                    <a:srgbClr val="000000"/>
                  </a:outerShdw>
                </a:effectLst>
              </a:rPr>
              <a:t>Soulagement des symptômes</a:t>
            </a:r>
            <a:br>
              <a:rPr lang="fr-CA" b="1" dirty="0">
                <a:ln w="17780" cmpd="sng">
                  <a:solidFill>
                    <a:srgbClr val="FFFFFF"/>
                  </a:solidFill>
                  <a:prstDash val="solid"/>
                  <a:miter lim="800000"/>
                </a:ln>
                <a:solidFill>
                  <a:srgbClr val="FF6600"/>
                </a:solidFill>
                <a:effectLst>
                  <a:outerShdw blurRad="50800" algn="tl" rotWithShape="0">
                    <a:srgbClr val="000000"/>
                  </a:outerShdw>
                </a:effectLst>
              </a:rPr>
            </a:br>
            <a:r>
              <a:rPr lang="fr-CA" b="1" dirty="0">
                <a:ln w="17780" cmpd="sng">
                  <a:solidFill>
                    <a:srgbClr val="FFFFFF"/>
                  </a:solidFill>
                  <a:prstDash val="solid"/>
                  <a:miter lim="800000"/>
                </a:ln>
                <a:solidFill>
                  <a:srgbClr val="FF6600"/>
                </a:solidFill>
                <a:effectLst>
                  <a:outerShdw blurRad="50800" algn="tl" rotWithShape="0">
                    <a:srgbClr val="000000"/>
                  </a:outerShdw>
                </a:effectLst>
              </a:rPr>
              <a:t>Qualité de vie….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Espace réservé du contenu 2"/>
          <p:cNvSpPr>
            <a:spLocks noGrp="1"/>
          </p:cNvSpPr>
          <p:nvPr>
            <p:ph idx="1"/>
          </p:nvPr>
        </p:nvSpPr>
        <p:spPr>
          <a:xfrm>
            <a:off x="457200" y="1627188"/>
            <a:ext cx="8229600" cy="4525962"/>
          </a:xfrm>
        </p:spPr>
        <p:txBody>
          <a:bodyPr/>
          <a:lstStyle/>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a:p>
            <a:pPr marL="0" indent="0">
              <a:buFontTx/>
              <a:buNone/>
            </a:pPr>
            <a:endParaRPr lang="fr-CA" altLang="fr-FR" smtClean="0"/>
          </a:p>
        </p:txBody>
      </p:sp>
      <p:sp>
        <p:nvSpPr>
          <p:cNvPr id="4" name="Rectangle 3"/>
          <p:cNvSpPr/>
          <p:nvPr/>
        </p:nvSpPr>
        <p:spPr>
          <a:xfrm>
            <a:off x="251520" y="260648"/>
            <a:ext cx="8783400" cy="6247864"/>
          </a:xfrm>
          <a:prstGeom prst="rect">
            <a:avLst/>
          </a:prstGeom>
          <a:noFill/>
        </p:spPr>
        <p:txBody>
          <a:bodyPr>
            <a:spAutoFit/>
          </a:bodyPr>
          <a:lstStyle/>
          <a:p>
            <a:pPr>
              <a:defRPr/>
            </a:pP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Finalement c’est la définition </a:t>
            </a:r>
            <a:endParaRPr lang="fr-CA" sz="4000" b="1" dirty="0" smtClean="0">
              <a:ln w="17780" cmpd="sng">
                <a:solidFill>
                  <a:srgbClr val="FFFFFF"/>
                </a:solidFill>
                <a:prstDash val="solid"/>
                <a:miter lim="800000"/>
              </a:ln>
              <a:solidFill>
                <a:srgbClr val="FF6600"/>
              </a:solidFill>
              <a:effectLst>
                <a:outerShdw blurRad="50800" algn="tl" rotWithShape="0">
                  <a:srgbClr val="000000"/>
                </a:outerShdw>
              </a:effectLst>
            </a:endParaRPr>
          </a:p>
          <a:p>
            <a:pPr>
              <a:defRPr/>
            </a:pPr>
            <a:r>
              <a:rPr lang="fr-CA" sz="4000" b="1" dirty="0" smtClean="0">
                <a:ln w="17780" cmpd="sng">
                  <a:solidFill>
                    <a:srgbClr val="FFFFFF"/>
                  </a:solidFill>
                  <a:prstDash val="solid"/>
                  <a:miter lim="800000"/>
                </a:ln>
                <a:solidFill>
                  <a:srgbClr val="FF6600"/>
                </a:solidFill>
                <a:effectLst>
                  <a:outerShdw blurRad="50800" algn="tl" rotWithShape="0">
                    <a:srgbClr val="000000"/>
                  </a:outerShdw>
                </a:effectLst>
              </a:rPr>
              <a:t>de « SOIGNER »</a:t>
            </a: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 </a:t>
            </a: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p:txBody>
      </p:sp>
      <p:sp>
        <p:nvSpPr>
          <p:cNvPr id="5" name="Rectangle 4"/>
          <p:cNvSpPr/>
          <p:nvPr/>
        </p:nvSpPr>
        <p:spPr>
          <a:xfrm>
            <a:off x="395536" y="1916832"/>
            <a:ext cx="8208913" cy="8710077"/>
          </a:xfrm>
          <a:prstGeom prst="rect">
            <a:avLst/>
          </a:prstGeom>
          <a:noFill/>
        </p:spPr>
        <p:txBody>
          <a:bodyPr>
            <a:spAutoFit/>
          </a:bodyPr>
          <a:lstStyle/>
          <a:p>
            <a:pPr algn="l">
              <a:defRPr/>
            </a:pP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Traduction en italien:</a:t>
            </a:r>
          </a:p>
          <a:p>
            <a:pPr algn="l">
              <a:defRPr/>
            </a:pP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Curare: soigner </a:t>
            </a:r>
          </a:p>
          <a:p>
            <a:pPr algn="l">
              <a:defRPr/>
            </a:pPr>
            <a:r>
              <a:rPr lang="fr-CA" sz="4000" b="1" dirty="0" err="1">
                <a:ln w="17780" cmpd="sng">
                  <a:solidFill>
                    <a:srgbClr val="FFFFFF"/>
                  </a:solidFill>
                  <a:prstDash val="solid"/>
                  <a:miter lim="800000"/>
                </a:ln>
                <a:solidFill>
                  <a:srgbClr val="FF6600"/>
                </a:solidFill>
                <a:effectLst>
                  <a:outerShdw blurRad="50800" algn="tl" rotWithShape="0">
                    <a:srgbClr val="000000"/>
                  </a:outerShdw>
                </a:effectLst>
              </a:rPr>
              <a:t>Prendere</a:t>
            </a: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 a </a:t>
            </a:r>
            <a:r>
              <a:rPr lang="fr-CA" sz="4000" b="1" dirty="0" err="1">
                <a:ln w="17780" cmpd="sng">
                  <a:solidFill>
                    <a:srgbClr val="FFFFFF"/>
                  </a:solidFill>
                  <a:prstDash val="solid"/>
                  <a:miter lim="800000"/>
                </a:ln>
                <a:solidFill>
                  <a:srgbClr val="FF6600"/>
                </a:solidFill>
                <a:effectLst>
                  <a:outerShdw blurRad="50800" algn="tl" rotWithShape="0">
                    <a:srgbClr val="000000"/>
                  </a:outerShdw>
                </a:effectLst>
              </a:rPr>
              <a:t>cuore</a:t>
            </a: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 prendre à cœur</a:t>
            </a:r>
          </a:p>
          <a:p>
            <a:pPr algn="l">
              <a:defRPr/>
            </a:pPr>
            <a:r>
              <a:rPr lang="fr-CA" sz="4000" b="1" dirty="0" err="1">
                <a:ln w="17780" cmpd="sng">
                  <a:solidFill>
                    <a:srgbClr val="FFFFFF"/>
                  </a:solidFill>
                  <a:prstDash val="solid"/>
                  <a:miter lim="800000"/>
                </a:ln>
                <a:solidFill>
                  <a:srgbClr val="FF6600"/>
                </a:solidFill>
                <a:effectLst>
                  <a:outerShdw blurRad="50800" algn="tl" rotWithShape="0">
                    <a:srgbClr val="000000"/>
                  </a:outerShdw>
                </a:effectLst>
              </a:rPr>
              <a:t>Guarire</a:t>
            </a:r>
            <a:r>
              <a:rPr lang="fr-CA" sz="4000" b="1" dirty="0">
                <a:ln w="17780" cmpd="sng">
                  <a:solidFill>
                    <a:srgbClr val="FFFFFF"/>
                  </a:solidFill>
                  <a:prstDash val="solid"/>
                  <a:miter lim="800000"/>
                </a:ln>
                <a:solidFill>
                  <a:srgbClr val="FF6600"/>
                </a:solidFill>
                <a:effectLst>
                  <a:outerShdw blurRad="50800" algn="tl" rotWithShape="0">
                    <a:srgbClr val="000000"/>
                  </a:outerShdw>
                </a:effectLst>
              </a:rPr>
              <a:t>: guérir ou soigner</a:t>
            </a: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endParaRPr lang="fr-CA" sz="4000" b="1" dirty="0">
              <a:ln w="17780" cmpd="sng">
                <a:solidFill>
                  <a:srgbClr val="FFFFFF"/>
                </a:solidFill>
                <a:prstDash val="solid"/>
                <a:miter lim="800000"/>
              </a:ln>
              <a:solidFill>
                <a:srgbClr val="FF6600"/>
              </a:solidFill>
              <a:effectLst>
                <a:outerShdw blurRad="50800" algn="tl" rotWithShape="0">
                  <a:srgbClr val="000000"/>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60648"/>
            <a:ext cx="8447952" cy="1754326"/>
          </a:xfrm>
          <a:prstGeom prst="rect">
            <a:avLst/>
          </a:prstGeom>
          <a:noFill/>
        </p:spPr>
        <p:txBody>
          <a:bodyPr>
            <a:spAutoFit/>
          </a:bodyPr>
          <a:lstStyle/>
          <a:p>
            <a:pPr>
              <a:defRPr/>
            </a:pPr>
            <a:r>
              <a:rPr lang="fr-FR" altLang="fr-FR" sz="5400" b="1" dirty="0">
                <a:ln w="17780" cmpd="sng">
                  <a:solidFill>
                    <a:srgbClr val="FFFFFF"/>
                  </a:solidFill>
                  <a:prstDash val="solid"/>
                  <a:miter lim="800000"/>
                </a:ln>
                <a:solidFill>
                  <a:srgbClr val="FF6600"/>
                </a:solidFill>
                <a:effectLst>
                  <a:outerShdw blurRad="50800" algn="tl" rotWithShape="0">
                    <a:srgbClr val="000000"/>
                  </a:outerShdw>
                </a:effectLst>
              </a:rPr>
              <a:t>Qu’avons-nous apporté à la pédiatrie?</a:t>
            </a:r>
            <a:endParaRPr lang="fr-CA" sz="5400" b="1" dirty="0">
              <a:ln w="17780" cmpd="sng">
                <a:solidFill>
                  <a:srgbClr val="FFFFFF"/>
                </a:solidFill>
                <a:prstDash val="solid"/>
                <a:miter lim="800000"/>
              </a:ln>
              <a:solidFill>
                <a:srgbClr val="FF6600"/>
              </a:solidFill>
              <a:effectLst>
                <a:outerShdw blurRad="50800" algn="tl" rotWithShape="0">
                  <a:srgbClr val="000000"/>
                </a:outerShdw>
              </a:effectLst>
            </a:endParaRPr>
          </a:p>
        </p:txBody>
      </p:sp>
      <p:sp>
        <p:nvSpPr>
          <p:cNvPr id="3" name="Rectangle 2"/>
          <p:cNvSpPr/>
          <p:nvPr/>
        </p:nvSpPr>
        <p:spPr>
          <a:xfrm>
            <a:off x="76699" y="2136338"/>
            <a:ext cx="9103813" cy="3539430"/>
          </a:xfrm>
          <a:prstGeom prst="rect">
            <a:avLst/>
          </a:prstGeom>
          <a:noFill/>
        </p:spPr>
        <p:txBody>
          <a:bodyPr wrap="square">
            <a:spAutoFit/>
          </a:bodyPr>
          <a:lstStyle/>
          <a:p>
            <a:pPr algn="l">
              <a:defRPr/>
            </a:pPr>
            <a:r>
              <a:rPr lang="fr-FR" altLang="fr-FR" sz="3200" b="1" dirty="0">
                <a:ln w="17780" cmpd="sng">
                  <a:solidFill>
                    <a:srgbClr val="FFFFFF"/>
                  </a:solidFill>
                  <a:prstDash val="solid"/>
                  <a:miter lim="800000"/>
                </a:ln>
                <a:solidFill>
                  <a:srgbClr val="FF6600"/>
                </a:solidFill>
                <a:effectLst>
                  <a:outerShdw blurRad="50800" algn="tl" rotWithShape="0">
                    <a:srgbClr val="000000"/>
                  </a:outerShdw>
                </a:effectLst>
              </a:rPr>
              <a:t>La notion de durée dans la phase palliative</a:t>
            </a:r>
          </a:p>
          <a:p>
            <a:pPr algn="l">
              <a:defRPr/>
            </a:pPr>
            <a:r>
              <a:rPr lang="fr-FR" altLang="fr-FR" sz="3200" b="1" dirty="0">
                <a:ln w="17780" cmpd="sng">
                  <a:solidFill>
                    <a:srgbClr val="FFFFFF"/>
                  </a:solidFill>
                  <a:prstDash val="solid"/>
                  <a:miter lim="800000"/>
                </a:ln>
                <a:solidFill>
                  <a:srgbClr val="FF6600"/>
                </a:solidFill>
                <a:effectLst>
                  <a:outerShdw blurRad="50800" algn="tl" rotWithShape="0">
                    <a:srgbClr val="000000"/>
                  </a:outerShdw>
                </a:effectLst>
              </a:rPr>
              <a:t>L’intérêt sur la souffrance de la fratrie </a:t>
            </a:r>
          </a:p>
          <a:p>
            <a:pPr algn="l">
              <a:defRPr/>
            </a:pPr>
            <a:r>
              <a:rPr lang="fr-FR" altLang="fr-FR" sz="3200" b="1" dirty="0">
                <a:ln w="17780" cmpd="sng">
                  <a:solidFill>
                    <a:srgbClr val="FFFFFF"/>
                  </a:solidFill>
                  <a:prstDash val="solid"/>
                  <a:miter lim="800000"/>
                </a:ln>
                <a:solidFill>
                  <a:srgbClr val="FF6600"/>
                </a:solidFill>
                <a:effectLst>
                  <a:outerShdw blurRad="50800" algn="tl" rotWithShape="0">
                    <a:srgbClr val="000000"/>
                  </a:outerShdw>
                </a:effectLst>
              </a:rPr>
              <a:t>et des grands-parents</a:t>
            </a:r>
          </a:p>
          <a:p>
            <a:pPr algn="l">
              <a:defRPr/>
            </a:pPr>
            <a:r>
              <a:rPr lang="fr-FR" altLang="fr-FR" sz="3200" b="1" dirty="0">
                <a:ln w="17780" cmpd="sng">
                  <a:solidFill>
                    <a:srgbClr val="FFFFFF"/>
                  </a:solidFill>
                  <a:prstDash val="solid"/>
                  <a:miter lim="800000"/>
                </a:ln>
                <a:solidFill>
                  <a:srgbClr val="FF6600"/>
                </a:solidFill>
                <a:effectLst>
                  <a:outerShdw blurRad="50800" algn="tl" rotWithShape="0">
                    <a:srgbClr val="000000"/>
                  </a:outerShdw>
                </a:effectLst>
              </a:rPr>
              <a:t>Les soins du deuil</a:t>
            </a:r>
          </a:p>
          <a:p>
            <a:pPr algn="l">
              <a:defRPr/>
            </a:pPr>
            <a:r>
              <a:rPr lang="fr-FR" sz="3200" b="1" dirty="0">
                <a:ln w="17780" cmpd="sng">
                  <a:solidFill>
                    <a:srgbClr val="FFFFFF"/>
                  </a:solidFill>
                  <a:prstDash val="solid"/>
                  <a:miter lim="800000"/>
                </a:ln>
                <a:solidFill>
                  <a:srgbClr val="FF6600"/>
                </a:solidFill>
                <a:effectLst>
                  <a:outerShdw blurRad="50800" algn="tl" rotWithShape="0">
                    <a:srgbClr val="000000"/>
                  </a:outerShdw>
                </a:effectLst>
              </a:rPr>
              <a:t>La notion de niveau de soins</a:t>
            </a:r>
          </a:p>
          <a:p>
            <a:pPr algn="l">
              <a:defRPr/>
            </a:pPr>
            <a:r>
              <a:rPr lang="fr-FR" sz="3200" b="1" dirty="0">
                <a:ln w="17780" cmpd="sng">
                  <a:solidFill>
                    <a:srgbClr val="FFFFFF"/>
                  </a:solidFill>
                  <a:prstDash val="solid"/>
                  <a:miter lim="800000"/>
                </a:ln>
                <a:solidFill>
                  <a:srgbClr val="FF6600"/>
                </a:solidFill>
                <a:effectLst>
                  <a:outerShdw blurRad="50800" algn="tl" rotWithShape="0">
                    <a:srgbClr val="000000"/>
                  </a:outerShdw>
                </a:effectLst>
              </a:rPr>
              <a:t>Les réflexions éthiques sur l’arrêt de soins</a:t>
            </a:r>
          </a:p>
          <a:p>
            <a:pPr algn="l">
              <a:defRPr/>
            </a:pPr>
            <a:r>
              <a:rPr lang="fr-FR" sz="3200" b="1" dirty="0">
                <a:ln w="17780" cmpd="sng">
                  <a:solidFill>
                    <a:srgbClr val="FFFFFF"/>
                  </a:solidFill>
                  <a:prstDash val="solid"/>
                  <a:miter lim="800000"/>
                </a:ln>
                <a:solidFill>
                  <a:srgbClr val="FF6600"/>
                </a:solidFill>
                <a:effectLst>
                  <a:outerShdw blurRad="50800" algn="tl" rotWithShape="0">
                    <a:srgbClr val="000000"/>
                  </a:outerShdw>
                </a:effectLst>
              </a:rPr>
              <a:t>ou l’arrêt d’alimentation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extLst/>
        </p:spPr>
        <p:txBody>
          <a:bodyPr/>
          <a:lstStyle/>
          <a:p>
            <a:pPr eaLnBrk="1" hangingPunct="1">
              <a:defRPr/>
            </a:pP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Et des protocoles!!</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endParaRPr lang="fr-CA" dirty="0">
              <a:solidFill>
                <a:srgbClr val="FF6600"/>
              </a:solidFill>
            </a:endParaRPr>
          </a:p>
        </p:txBody>
      </p:sp>
      <p:pic>
        <p:nvPicPr>
          <p:cNvPr id="16387"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557338"/>
            <a:ext cx="6035675" cy="4525962"/>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8640"/>
            <a:ext cx="9242530" cy="2308324"/>
          </a:xfrm>
          <a:prstGeom prst="rect">
            <a:avLst/>
          </a:prstGeom>
          <a:noFill/>
        </p:spPr>
        <p:txBody>
          <a:bodyPr>
            <a:spAutoFit/>
          </a:bodyPr>
          <a:lstStyle/>
          <a:p>
            <a:pPr>
              <a:defRPr/>
            </a:pPr>
            <a:r>
              <a:rPr lang="fr-FR" b="1" dirty="0">
                <a:ln w="17780" cmpd="sng">
                  <a:solidFill>
                    <a:srgbClr val="FFFFFF"/>
                  </a:solidFill>
                  <a:prstDash val="solid"/>
                  <a:miter lim="800000"/>
                </a:ln>
                <a:solidFill>
                  <a:srgbClr val="FF6600"/>
                </a:solidFill>
                <a:effectLst>
                  <a:outerShdw blurRad="50800" algn="tl" rotWithShape="0">
                    <a:srgbClr val="000000"/>
                  </a:outerShdw>
                </a:effectLst>
              </a:rPr>
              <a:t>Ne tuons pas notre humanité</a:t>
            </a:r>
          </a:p>
          <a:p>
            <a:pPr>
              <a:defRPr/>
            </a:pPr>
            <a:r>
              <a:rPr lang="fr-FR" b="1" dirty="0">
                <a:ln w="17780" cmpd="sng">
                  <a:solidFill>
                    <a:srgbClr val="FFFFFF"/>
                  </a:solidFill>
                  <a:prstDash val="solid"/>
                  <a:miter lim="800000"/>
                </a:ln>
                <a:solidFill>
                  <a:srgbClr val="FF6600"/>
                </a:solidFill>
                <a:effectLst>
                  <a:outerShdw blurRad="50800" algn="tl" rotWithShape="0">
                    <a:srgbClr val="000000"/>
                  </a:outerShdw>
                </a:effectLst>
              </a:rPr>
              <a:t>en nous abritant derrière des algorithmes, des protocoles </a:t>
            </a:r>
          </a:p>
          <a:p>
            <a:pPr>
              <a:defRPr/>
            </a:pPr>
            <a:r>
              <a:rPr lang="fr-FR" b="1" dirty="0">
                <a:ln w="17780" cmpd="sng">
                  <a:solidFill>
                    <a:srgbClr val="FFFFFF"/>
                  </a:solidFill>
                  <a:prstDash val="solid"/>
                  <a:miter lim="800000"/>
                </a:ln>
                <a:solidFill>
                  <a:srgbClr val="FF6600"/>
                </a:solidFill>
                <a:effectLst>
                  <a:outerShdw blurRad="50800" algn="tl" rotWithShape="0">
                    <a:srgbClr val="000000"/>
                  </a:outerShdw>
                </a:effectLst>
              </a:rPr>
              <a:t> et des organigrammes</a:t>
            </a:r>
          </a:p>
        </p:txBody>
      </p:sp>
      <p:pic>
        <p:nvPicPr>
          <p:cNvPr id="17413" name="Espace réservé du contenu 3"/>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t="-1" r="37884" b="83047"/>
          <a:stretch/>
        </p:blipFill>
        <p:spPr bwMode="auto">
          <a:xfrm>
            <a:off x="107504" y="3106927"/>
            <a:ext cx="847970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Espace réservé du contenu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7544" y="1687521"/>
            <a:ext cx="3258962" cy="4474944"/>
          </a:xfrm>
        </p:spPr>
      </p:pic>
      <p:sp>
        <p:nvSpPr>
          <p:cNvPr id="4" name="Rectangle 3"/>
          <p:cNvSpPr/>
          <p:nvPr/>
        </p:nvSpPr>
        <p:spPr>
          <a:xfrm>
            <a:off x="4479925" y="2967038"/>
            <a:ext cx="184150" cy="923925"/>
          </a:xfrm>
          <a:prstGeom prst="rect">
            <a:avLst/>
          </a:prstGeom>
          <a:noFill/>
        </p:spPr>
        <p:txBody>
          <a:bodyPr wrap="none">
            <a:spAutoFit/>
          </a:bodyPr>
          <a:lstStyle/>
          <a:p>
            <a:pPr>
              <a:defRPr/>
            </a:pPr>
            <a:endParaRPr lang="fr-FR" sz="5400" b="1" dirty="0">
              <a:ln w="17780" cmpd="sng">
                <a:solidFill>
                  <a:srgbClr val="FFFFFF"/>
                </a:solidFill>
                <a:prstDash val="solid"/>
                <a:miter lim="800000"/>
              </a:ln>
              <a:solidFill>
                <a:srgbClr val="FF6600"/>
              </a:solidFill>
              <a:effectLst>
                <a:outerShdw blurRad="50800" algn="tl" rotWithShape="0">
                  <a:srgbClr val="000000"/>
                </a:outerShdw>
              </a:effectLst>
            </a:endParaRPr>
          </a:p>
        </p:txBody>
      </p:sp>
      <p:sp>
        <p:nvSpPr>
          <p:cNvPr id="5" name="Rectangle 4"/>
          <p:cNvSpPr/>
          <p:nvPr/>
        </p:nvSpPr>
        <p:spPr>
          <a:xfrm>
            <a:off x="-15078" y="260648"/>
            <a:ext cx="9409948" cy="769441"/>
          </a:xfrm>
          <a:prstGeom prst="rect">
            <a:avLst/>
          </a:prstGeom>
          <a:noFill/>
        </p:spPr>
        <p:txBody>
          <a:bodyPr wrap="none">
            <a:spAutoFit/>
          </a:bodyPr>
          <a:lstStyle/>
          <a:p>
            <a:pPr>
              <a:defRPr/>
            </a:pPr>
            <a:r>
              <a:rPr lang="fr-CA" sz="4300" b="1" dirty="0">
                <a:ln w="17780" cmpd="sng">
                  <a:solidFill>
                    <a:srgbClr val="FFFFFF"/>
                  </a:solidFill>
                  <a:prstDash val="solid"/>
                  <a:miter lim="800000"/>
                </a:ln>
                <a:solidFill>
                  <a:srgbClr val="FF6600"/>
                </a:solidFill>
                <a:effectLst>
                  <a:outerShdw blurRad="50800" algn="tl" rotWithShape="0">
                    <a:srgbClr val="000000"/>
                  </a:outerShdw>
                </a:effectLst>
              </a:rPr>
              <a:t>Que reste-</a:t>
            </a:r>
            <a:r>
              <a:rPr lang="fr-CA" sz="4300" b="1" dirty="0" err="1">
                <a:ln w="17780" cmpd="sng">
                  <a:solidFill>
                    <a:srgbClr val="FFFFFF"/>
                  </a:solidFill>
                  <a:prstDash val="solid"/>
                  <a:miter lim="800000"/>
                </a:ln>
                <a:solidFill>
                  <a:srgbClr val="FF6600"/>
                </a:solidFill>
                <a:effectLst>
                  <a:outerShdw blurRad="50800" algn="tl" rotWithShape="0">
                    <a:srgbClr val="000000"/>
                  </a:outerShdw>
                </a:effectLst>
              </a:rPr>
              <a:t>t’il</a:t>
            </a:r>
            <a:r>
              <a:rPr lang="fr-CA" sz="4300" b="1" dirty="0">
                <a:ln w="17780" cmpd="sng">
                  <a:solidFill>
                    <a:srgbClr val="FFFFFF"/>
                  </a:solidFill>
                  <a:prstDash val="solid"/>
                  <a:miter lim="800000"/>
                </a:ln>
                <a:solidFill>
                  <a:srgbClr val="FF6600"/>
                </a:solidFill>
                <a:effectLst>
                  <a:outerShdw blurRad="50800" algn="tl" rotWithShape="0">
                    <a:srgbClr val="000000"/>
                  </a:outerShdw>
                </a:effectLst>
              </a:rPr>
              <a:t> de mon </a:t>
            </a:r>
            <a:r>
              <a:rPr lang="fr-CA" sz="4300" b="1" dirty="0" smtClean="0">
                <a:ln w="17780" cmpd="sng">
                  <a:solidFill>
                    <a:srgbClr val="FFFFFF"/>
                  </a:solidFill>
                  <a:prstDash val="solid"/>
                  <a:miter lim="800000"/>
                </a:ln>
                <a:solidFill>
                  <a:srgbClr val="FF6600"/>
                </a:solidFill>
                <a:effectLst>
                  <a:outerShdw blurRad="50800" algn="tl" rotWithShape="0">
                    <a:srgbClr val="000000"/>
                  </a:outerShdw>
                </a:effectLst>
              </a:rPr>
              <a:t>expérience ?</a:t>
            </a:r>
            <a:endParaRPr lang="fr-CA" sz="4300" b="1" dirty="0">
              <a:ln w="17780" cmpd="sng">
                <a:solidFill>
                  <a:srgbClr val="FFFFFF"/>
                </a:solidFill>
                <a:prstDash val="solid"/>
                <a:miter lim="800000"/>
              </a:ln>
              <a:solidFill>
                <a:srgbClr val="FF6600"/>
              </a:solidFill>
              <a:effectLst>
                <a:outerShdw blurRad="50800" algn="tl" rotWithShape="0">
                  <a:srgbClr val="000000"/>
                </a:outerShdw>
              </a:effectLst>
            </a:endParaRPr>
          </a:p>
        </p:txBody>
      </p:sp>
      <p:sp>
        <p:nvSpPr>
          <p:cNvPr id="6" name="Rectangle 5"/>
          <p:cNvSpPr/>
          <p:nvPr/>
        </p:nvSpPr>
        <p:spPr>
          <a:xfrm>
            <a:off x="3958702" y="1700808"/>
            <a:ext cx="3565626" cy="4473213"/>
          </a:xfrm>
          <a:prstGeom prst="rect">
            <a:avLst/>
          </a:prstGeom>
          <a:solidFill>
            <a:schemeClr val="bg1">
              <a:lumMod val="95000"/>
              <a:alpha val="60000"/>
            </a:schemeClr>
          </a:solidFill>
        </p:spPr>
        <p:txBody>
          <a:bodyPr wrap="square">
            <a:spAutoFit/>
          </a:bodyPr>
          <a:lstStyle/>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Des </a:t>
            </a:r>
            <a:r>
              <a:rPr lang="fr-FR" sz="3500" b="1" dirty="0">
                <a:ln w="17780" cmpd="sng">
                  <a:solidFill>
                    <a:srgbClr val="FFFFFF"/>
                  </a:solidFill>
                  <a:prstDash val="solid"/>
                  <a:miter lim="800000"/>
                </a:ln>
                <a:solidFill>
                  <a:srgbClr val="FF6600"/>
                </a:solidFill>
                <a:effectLst>
                  <a:outerShdw blurRad="50800" algn="tl" rotWithShape="0">
                    <a:srgbClr val="000000"/>
                  </a:outerShdw>
                </a:effectLst>
              </a:rPr>
              <a:t>prénoms, </a:t>
            </a:r>
            <a:endPar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des </a:t>
            </a:r>
            <a:r>
              <a:rPr lang="fr-FR" sz="3500" b="1" dirty="0">
                <a:ln w="17780" cmpd="sng">
                  <a:solidFill>
                    <a:srgbClr val="FFFFFF"/>
                  </a:solidFill>
                  <a:prstDash val="solid"/>
                  <a:miter lim="800000"/>
                </a:ln>
                <a:solidFill>
                  <a:srgbClr val="FF6600"/>
                </a:solidFill>
                <a:effectLst>
                  <a:outerShdw blurRad="50800" algn="tl" rotWithShape="0">
                    <a:srgbClr val="000000"/>
                  </a:outerShdw>
                </a:effectLst>
              </a:rPr>
              <a:t>visages,</a:t>
            </a: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des </a:t>
            </a:r>
            <a:r>
              <a:rPr lang="fr-FR" sz="3500" b="1" dirty="0">
                <a:ln w="17780" cmpd="sng">
                  <a:solidFill>
                    <a:srgbClr val="FFFFFF"/>
                  </a:solidFill>
                  <a:prstDash val="solid"/>
                  <a:miter lim="800000"/>
                </a:ln>
                <a:solidFill>
                  <a:srgbClr val="FF6600"/>
                </a:solidFill>
                <a:effectLst>
                  <a:outerShdw blurRad="50800" algn="tl" rotWithShape="0">
                    <a:srgbClr val="000000"/>
                  </a:outerShdw>
                </a:effectLst>
              </a:rPr>
              <a:t>paroles, </a:t>
            </a:r>
            <a:endPar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des </a:t>
            </a:r>
            <a:r>
              <a:rPr lang="fr-FR" sz="3500" b="1" dirty="0">
                <a:ln w="17780" cmpd="sng">
                  <a:solidFill>
                    <a:srgbClr val="FFFFFF"/>
                  </a:solidFill>
                  <a:prstDash val="solid"/>
                  <a:miter lim="800000"/>
                </a:ln>
                <a:solidFill>
                  <a:srgbClr val="FF6600"/>
                </a:solidFill>
                <a:effectLst>
                  <a:outerShdw blurRad="50800" algn="tl" rotWithShape="0">
                    <a:srgbClr val="000000"/>
                  </a:outerShdw>
                </a:effectLst>
              </a:rPr>
              <a:t>larmes</a:t>
            </a: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et </a:t>
            </a: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beaucoup</a:t>
            </a:r>
            <a:r>
              <a:rPr lang="fr-FR" sz="3500" b="1" dirty="0">
                <a:ln w="17780" cmpd="sng">
                  <a:solidFill>
                    <a:srgbClr val="FFFFFF"/>
                  </a:solidFill>
                  <a:prstDash val="solid"/>
                  <a:miter lim="800000"/>
                </a:ln>
                <a:solidFill>
                  <a:srgbClr val="FF6600"/>
                </a:solidFill>
                <a:effectLst>
                  <a:outerShdw blurRad="50800" algn="tl" rotWithShape="0">
                    <a:srgbClr val="000000"/>
                  </a:outerShdw>
                </a:effectLst>
              </a:rPr>
              <a:t>… </a:t>
            </a:r>
            <a:endPar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beaucoup</a:t>
            </a:r>
            <a:endParaRPr lang="fr-FR" sz="3500" b="1" dirty="0">
              <a:ln w="17780" cmpd="sng">
                <a:solidFill>
                  <a:srgbClr val="FFFFFF"/>
                </a:solidFill>
                <a:prstDash val="solid"/>
                <a:miter lim="800000"/>
              </a:ln>
              <a:solidFill>
                <a:srgbClr val="FF6600"/>
              </a:solidFill>
              <a:effectLst>
                <a:outerShdw blurRad="50800" algn="tl" rotWithShape="0">
                  <a:srgbClr val="000000"/>
                </a:outerShdw>
              </a:effectLst>
            </a:endParaRPr>
          </a:p>
          <a:p>
            <a:pPr algn="l">
              <a:defRPr/>
            </a:pPr>
            <a:r>
              <a:rPr lang="fr-FR" sz="3500" b="1" dirty="0" smtClean="0">
                <a:ln w="17780" cmpd="sng">
                  <a:solidFill>
                    <a:srgbClr val="FFFFFF"/>
                  </a:solidFill>
                  <a:prstDash val="solid"/>
                  <a:miter lim="800000"/>
                </a:ln>
                <a:solidFill>
                  <a:srgbClr val="FF6600"/>
                </a:solidFill>
                <a:effectLst>
                  <a:outerShdw blurRad="50800" algn="tl" rotWithShape="0">
                    <a:srgbClr val="000000"/>
                  </a:outerShdw>
                </a:effectLst>
              </a:rPr>
              <a:t>de </a:t>
            </a:r>
            <a:r>
              <a:rPr lang="fr-FR" sz="3500" b="1" dirty="0">
                <a:ln w="17780" cmpd="sng">
                  <a:solidFill>
                    <a:srgbClr val="FFFFFF"/>
                  </a:solidFill>
                  <a:prstDash val="solid"/>
                  <a:miter lim="800000"/>
                </a:ln>
                <a:solidFill>
                  <a:srgbClr val="FF6600"/>
                </a:solidFill>
                <a:effectLst>
                  <a:outerShdw blurRad="50800" algn="tl" rotWithShape="0">
                    <a:srgbClr val="000000"/>
                  </a:outerShdw>
                </a:effectLst>
              </a:rPr>
              <a:t>souffrance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Espace réservé du contenu 2"/>
          <p:cNvSpPr>
            <a:spLocks noGrp="1"/>
          </p:cNvSpPr>
          <p:nvPr>
            <p:ph idx="1"/>
          </p:nvPr>
        </p:nvSpPr>
        <p:spPr>
          <a:xfrm>
            <a:off x="529297" y="1916832"/>
            <a:ext cx="8229600" cy="4525963"/>
          </a:xfrm>
        </p:spPr>
        <p:txBody>
          <a:bodyPr/>
          <a:lstStyle/>
          <a:p>
            <a:r>
              <a:rPr lang="fr-CA" altLang="fr-FR" dirty="0" smtClean="0"/>
              <a:t>Résumé de dossier</a:t>
            </a:r>
          </a:p>
          <a:p>
            <a:pPr lvl="1"/>
            <a:r>
              <a:rPr lang="fr-CA" altLang="fr-FR" dirty="0" smtClean="0"/>
              <a:t>Syndrome de </a:t>
            </a:r>
            <a:r>
              <a:rPr lang="fr-CA" altLang="fr-FR" dirty="0" err="1" smtClean="0"/>
              <a:t>Vacter</a:t>
            </a:r>
            <a:endParaRPr lang="fr-CA" altLang="fr-FR" dirty="0" smtClean="0"/>
          </a:p>
          <a:p>
            <a:pPr lvl="1"/>
            <a:r>
              <a:rPr lang="fr-CA" altLang="fr-FR" dirty="0" err="1" smtClean="0"/>
              <a:t>Méningococcémie</a:t>
            </a:r>
            <a:r>
              <a:rPr lang="fr-CA" altLang="fr-FR" dirty="0" smtClean="0"/>
              <a:t> (insuffisance rénale)</a:t>
            </a:r>
          </a:p>
          <a:p>
            <a:pPr lvl="1"/>
            <a:r>
              <a:rPr lang="fr-CA" altLang="fr-FR" dirty="0" smtClean="0"/>
              <a:t>Dialyse</a:t>
            </a:r>
          </a:p>
          <a:p>
            <a:pPr lvl="1"/>
            <a:r>
              <a:rPr lang="fr-CA" altLang="fr-FR" dirty="0" smtClean="0"/>
              <a:t>Greffe rénale</a:t>
            </a:r>
          </a:p>
          <a:p>
            <a:pPr lvl="1"/>
            <a:r>
              <a:rPr lang="fr-CA" altLang="fr-FR" dirty="0" smtClean="0"/>
              <a:t>Échec de la greffe</a:t>
            </a:r>
          </a:p>
          <a:p>
            <a:pPr lvl="1"/>
            <a:r>
              <a:rPr lang="fr-CA" altLang="fr-FR" dirty="0" smtClean="0"/>
              <a:t>Dialyse péritonéale etc.</a:t>
            </a:r>
          </a:p>
          <a:p>
            <a:endParaRPr lang="fr-CA" altLang="fr-FR" dirty="0" smtClean="0"/>
          </a:p>
        </p:txBody>
      </p:sp>
      <p:sp>
        <p:nvSpPr>
          <p:cNvPr id="4" name="Rectangle 3"/>
          <p:cNvSpPr/>
          <p:nvPr/>
        </p:nvSpPr>
        <p:spPr>
          <a:xfrm>
            <a:off x="0" y="0"/>
            <a:ext cx="9288194" cy="1569660"/>
          </a:xfrm>
          <a:prstGeom prst="rect">
            <a:avLst/>
          </a:prstGeom>
          <a:noFill/>
        </p:spPr>
        <p:txBody>
          <a:bodyPr>
            <a:spAutoFit/>
          </a:bodyPr>
          <a:lstStyle/>
          <a:p>
            <a:pPr>
              <a:defRPr/>
            </a:pPr>
            <a:r>
              <a:rPr lang="fr-CA" sz="4800" b="1" dirty="0" smtClean="0">
                <a:ln w="17780" cmpd="sng">
                  <a:solidFill>
                    <a:srgbClr val="FFFFFF"/>
                  </a:solidFill>
                  <a:prstDash val="solid"/>
                  <a:miter lim="800000"/>
                </a:ln>
                <a:solidFill>
                  <a:srgbClr val="FF6600"/>
                </a:solidFill>
                <a:effectLst>
                  <a:outerShdw blurRad="50800" algn="tl" rotWithShape="0">
                    <a:srgbClr val="000000"/>
                  </a:outerShdw>
                </a:effectLst>
              </a:rPr>
              <a:t>Chronique </a:t>
            </a:r>
            <a:br>
              <a:rPr lang="fr-CA" sz="4800" b="1" dirty="0" smtClean="0">
                <a:ln w="17780" cmpd="sng">
                  <a:solidFill>
                    <a:srgbClr val="FFFFFF"/>
                  </a:solidFill>
                  <a:prstDash val="solid"/>
                  <a:miter lim="800000"/>
                </a:ln>
                <a:solidFill>
                  <a:srgbClr val="FF6600"/>
                </a:solidFill>
                <a:effectLst>
                  <a:outerShdw blurRad="50800" algn="tl" rotWithShape="0">
                    <a:srgbClr val="000000"/>
                  </a:outerShdw>
                </a:effectLst>
              </a:rPr>
            </a:br>
            <a:r>
              <a:rPr lang="fr-CA" sz="4800" b="1" dirty="0" smtClean="0">
                <a:ln w="17780" cmpd="sng">
                  <a:solidFill>
                    <a:srgbClr val="FFFFFF"/>
                  </a:solidFill>
                  <a:prstDash val="solid"/>
                  <a:miter lim="800000"/>
                </a:ln>
                <a:solidFill>
                  <a:srgbClr val="FF6600"/>
                </a:solidFill>
                <a:effectLst>
                  <a:outerShdw blurRad="50800" algn="tl" rotWithShape="0">
                    <a:srgbClr val="000000"/>
                  </a:outerShdw>
                </a:effectLst>
              </a:rPr>
              <a:t>d’une </a:t>
            </a:r>
            <a:r>
              <a:rPr lang="fr-CA" sz="4800" b="1" dirty="0">
                <a:ln w="17780" cmpd="sng">
                  <a:solidFill>
                    <a:srgbClr val="FFFFFF"/>
                  </a:solidFill>
                  <a:prstDash val="solid"/>
                  <a:miter lim="800000"/>
                </a:ln>
                <a:solidFill>
                  <a:srgbClr val="FF6600"/>
                </a:solidFill>
                <a:effectLst>
                  <a:outerShdw blurRad="50800" algn="tl" rotWithShape="0">
                    <a:srgbClr val="000000"/>
                  </a:outerShdw>
                </a:effectLst>
              </a:rPr>
              <a:t>mort annoncée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586" y="692696"/>
            <a:ext cx="8280920" cy="5262979"/>
          </a:xfrm>
          <a:prstGeom prst="rect">
            <a:avLst/>
          </a:prstGeom>
          <a:noFill/>
        </p:spPr>
        <p:txBody>
          <a:bodyPr wrap="square">
            <a:spAutoFit/>
          </a:bodyPr>
          <a:lstStyle/>
          <a:p>
            <a:pPr>
              <a:defRPr/>
            </a:pPr>
            <a:r>
              <a:rPr lang="fr-FR" sz="4800" b="1" dirty="0">
                <a:ln w="17780" cmpd="sng">
                  <a:solidFill>
                    <a:srgbClr val="FFFFFF"/>
                  </a:solidFill>
                  <a:prstDash val="solid"/>
                  <a:miter lim="800000"/>
                </a:ln>
                <a:solidFill>
                  <a:srgbClr val="FF6600"/>
                </a:solidFill>
                <a:effectLst>
                  <a:outerShdw blurRad="50800" algn="tl" rotWithShape="0">
                    <a:srgbClr val="000000"/>
                  </a:outerShdw>
                </a:effectLst>
              </a:rPr>
              <a:t>Histoire d’une existence</a:t>
            </a:r>
          </a:p>
          <a:p>
            <a:pPr>
              <a:defRPr/>
            </a:pPr>
            <a:r>
              <a:rPr lang="fr-FR" sz="4800" b="1" dirty="0">
                <a:ln w="17780" cmpd="sng">
                  <a:solidFill>
                    <a:srgbClr val="FFFFFF"/>
                  </a:solidFill>
                  <a:prstDash val="solid"/>
                  <a:miter lim="800000"/>
                </a:ln>
                <a:solidFill>
                  <a:srgbClr val="FF6600"/>
                </a:solidFill>
                <a:effectLst>
                  <a:outerShdw blurRad="50800" algn="tl" rotWithShape="0">
                    <a:srgbClr val="000000"/>
                  </a:outerShdw>
                </a:effectLst>
              </a:rPr>
              <a:t> chaotique </a:t>
            </a:r>
          </a:p>
          <a:p>
            <a:pPr>
              <a:defRPr/>
            </a:pPr>
            <a:r>
              <a:rPr lang="fr-FR" sz="4800" b="1" dirty="0">
                <a:ln w="17780" cmpd="sng">
                  <a:solidFill>
                    <a:srgbClr val="FFFFFF"/>
                  </a:solidFill>
                  <a:prstDash val="solid"/>
                  <a:miter lim="800000"/>
                </a:ln>
                <a:solidFill>
                  <a:srgbClr val="FF6600"/>
                </a:solidFill>
                <a:effectLst>
                  <a:outerShdw blurRad="50800" algn="tl" rotWithShape="0">
                    <a:srgbClr val="000000"/>
                  </a:outerShdw>
                </a:effectLst>
              </a:rPr>
              <a:t>et d’une fin de vie pleine de paradoxes</a:t>
            </a:r>
          </a:p>
          <a:p>
            <a:pPr>
              <a:defRPr/>
            </a:pPr>
            <a:r>
              <a:rPr lang="fr-FR" sz="4800" b="1" dirty="0">
                <a:ln w="17780" cmpd="sng">
                  <a:solidFill>
                    <a:srgbClr val="FFFFFF"/>
                  </a:solidFill>
                  <a:prstDash val="solid"/>
                  <a:miter lim="800000"/>
                </a:ln>
                <a:solidFill>
                  <a:srgbClr val="FF6600"/>
                </a:solidFill>
                <a:effectLst>
                  <a:outerShdw blurRad="50800" algn="tl" rotWithShape="0">
                    <a:srgbClr val="000000"/>
                  </a:outerShdw>
                </a:effectLst>
              </a:rPr>
              <a:t>pendant laquelle nos certitudes </a:t>
            </a:r>
            <a:r>
              <a:rPr lang="fr-FR" sz="4800" b="1" dirty="0" err="1">
                <a:ln w="17780" cmpd="sng">
                  <a:solidFill>
                    <a:srgbClr val="FFFFFF"/>
                  </a:solidFill>
                  <a:prstDash val="solid"/>
                  <a:miter lim="800000"/>
                </a:ln>
                <a:solidFill>
                  <a:srgbClr val="FF6600"/>
                </a:solidFill>
                <a:effectLst>
                  <a:outerShdw blurRad="50800" algn="tl" rotWithShape="0">
                    <a:srgbClr val="000000"/>
                  </a:outerShdw>
                </a:effectLst>
              </a:rPr>
              <a:t>protocolées</a:t>
            </a:r>
            <a:r>
              <a:rPr lang="fr-FR" sz="4800" b="1" dirty="0">
                <a:ln w="17780" cmpd="sng">
                  <a:solidFill>
                    <a:srgbClr val="FFFFFF"/>
                  </a:solidFill>
                  <a:prstDash val="solid"/>
                  <a:miter lim="800000"/>
                </a:ln>
                <a:solidFill>
                  <a:srgbClr val="FF6600"/>
                </a:solidFill>
                <a:effectLst>
                  <a:outerShdw blurRad="50800" algn="tl" rotWithShape="0">
                    <a:srgbClr val="000000"/>
                  </a:outerShdw>
                </a:effectLst>
              </a:rPr>
              <a:t> se sont effondrées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1"/>
          </p:nvPr>
        </p:nvGraphicFramePr>
        <p:xfrm>
          <a:off x="4643438" y="260350"/>
          <a:ext cx="4040187" cy="5864225"/>
        </p:xfrm>
        <a:graphic>
          <a:graphicData uri="http://schemas.openxmlformats.org/presentationml/2006/ole">
            <mc:AlternateContent xmlns:mc="http://schemas.openxmlformats.org/markup-compatibility/2006">
              <mc:Choice xmlns:v="urn:schemas-microsoft-com:vml" Requires="v">
                <p:oleObj spid="_x0000_s3097" name="Photo Editor Photo" r:id="rId3" imgW="11476190" imgH="16661551" progId="MSPhotoEd.3">
                  <p:embed/>
                </p:oleObj>
              </mc:Choice>
              <mc:Fallback>
                <p:oleObj name="Photo Editor Photo" r:id="rId3" imgW="11476190" imgH="16661551" progId="MSPhotoEd.3">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4040187"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Pensées 1"/>
          <p:cNvSpPr>
            <a:spLocks noChangeArrowheads="1"/>
          </p:cNvSpPr>
          <p:nvPr/>
        </p:nvSpPr>
        <p:spPr bwMode="auto">
          <a:xfrm>
            <a:off x="323850" y="44450"/>
            <a:ext cx="4824413" cy="4032250"/>
          </a:xfrm>
          <a:prstGeom prst="cloudCallout">
            <a:avLst>
              <a:gd name="adj1" fmla="val 77754"/>
              <a:gd name="adj2" fmla="val -31967"/>
            </a:avLst>
          </a:prstGeom>
          <a:solidFill>
            <a:schemeClr val="bg1"/>
          </a:solidFill>
          <a:ln w="50800" algn="ctr">
            <a:solidFill>
              <a:srgbClr val="445583"/>
            </a:solidFill>
            <a:round/>
            <a:headEnd/>
            <a:tailEnd/>
          </a:ln>
        </p:spPr>
        <p:txBody>
          <a:bodyPr anchor="ctr"/>
          <a:lstStyle/>
          <a:p>
            <a:pPr>
              <a:defRPr/>
            </a:pPr>
            <a:r>
              <a:rPr lang="fr-CA" altLang="fr-FR" sz="2800" dirty="0"/>
              <a:t>      </a:t>
            </a:r>
          </a:p>
          <a:p>
            <a:pPr>
              <a:defRPr/>
            </a:pPr>
            <a:r>
              <a:rPr lang="fr-CA" altLang="fr-FR" sz="2800" dirty="0"/>
              <a:t>Un doute m’étreint…</a:t>
            </a:r>
          </a:p>
          <a:p>
            <a:pPr>
              <a:defRPr/>
            </a:pPr>
            <a:r>
              <a:rPr lang="fr-CA" altLang="fr-FR" sz="2800" dirty="0"/>
              <a:t>Qu’avons-nous fait pendant toutes ces années?</a:t>
            </a:r>
          </a:p>
          <a:p>
            <a:pPr>
              <a:defRPr/>
            </a:pPr>
            <a:r>
              <a:rPr lang="fr-CA" altLang="fr-FR" sz="1800" dirty="0"/>
              <a:t>A. Talon, philosophe</a:t>
            </a:r>
          </a:p>
          <a:p>
            <a:pPr>
              <a:defRPr/>
            </a:pPr>
            <a:r>
              <a:rPr lang="fr-CA" sz="2800" dirty="0">
                <a:solidFill>
                  <a:schemeClr val="lt1"/>
                </a:solidFill>
                <a:latin typeface="+mn-lt"/>
              </a:rPr>
              <a:t>Qu’avons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r>
              <a:rPr lang="fr-CA" altLang="fr-FR" smtClean="0"/>
              <a:t>  </a:t>
            </a:r>
          </a:p>
        </p:txBody>
      </p:sp>
      <p:pic>
        <p:nvPicPr>
          <p:cNvPr id="2150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11862" y="4365624"/>
            <a:ext cx="2808609" cy="2486789"/>
          </a:xfrm>
          <a:prstGeom prst="rect">
            <a:avLst/>
          </a:prstGeom>
          <a:ln>
            <a:noFill/>
          </a:ln>
          <a:effectLst>
            <a:softEdge rad="112500"/>
          </a:effectLst>
        </p:spPr>
      </p:pic>
      <p:sp>
        <p:nvSpPr>
          <p:cNvPr id="21508" name="Rectangle 3"/>
          <p:cNvSpPr>
            <a:spLocks noChangeArrowheads="1"/>
          </p:cNvSpPr>
          <p:nvPr/>
        </p:nvSpPr>
        <p:spPr bwMode="auto">
          <a:xfrm>
            <a:off x="2286000" y="2427288"/>
            <a:ext cx="4572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eaLnBrk="1" hangingPunct="1">
              <a:lnSpc>
                <a:spcPct val="115000"/>
              </a:lnSpc>
              <a:spcAft>
                <a:spcPts val="1000"/>
              </a:spcAft>
            </a:pPr>
            <a:r>
              <a:rPr lang="fr-CA" altLang="fr-FR">
                <a:solidFill>
                  <a:srgbClr val="1B1B1B"/>
                </a:solidFill>
                <a:ea typeface="Calibri" pitchFamily="34" charset="0"/>
                <a:cs typeface="Arial" charset="0"/>
              </a:rPr>
              <a:t>"</a:t>
            </a:r>
            <a:endParaRPr lang="fr-CA" altLang="fr-FR">
              <a:latin typeface="Calibri" pitchFamily="34" charset="0"/>
              <a:ea typeface="Calibri" pitchFamily="34" charset="0"/>
              <a:cs typeface="Times New Roman" pitchFamily="18" charset="0"/>
            </a:endParaRPr>
          </a:p>
        </p:txBody>
      </p:sp>
      <p:sp>
        <p:nvSpPr>
          <p:cNvPr id="5" name="Rectangle 4"/>
          <p:cNvSpPr/>
          <p:nvPr/>
        </p:nvSpPr>
        <p:spPr>
          <a:xfrm>
            <a:off x="319865" y="1273026"/>
            <a:ext cx="8603637" cy="3139321"/>
          </a:xfrm>
          <a:prstGeom prst="rect">
            <a:avLst/>
          </a:prstGeom>
          <a:noFill/>
        </p:spPr>
        <p:txBody>
          <a:bodyPr wrap="none">
            <a:spAutoFit/>
          </a:bodyPr>
          <a:lstStyle/>
          <a:p>
            <a:pPr>
              <a:defRPr/>
            </a:pPr>
            <a:endParaRPr lang="fr-CA" sz="5400" b="1" dirty="0">
              <a:ln w="17780" cmpd="sng">
                <a:solidFill>
                  <a:srgbClr val="FFFFFF"/>
                </a:solidFill>
                <a:prstDash val="solid"/>
                <a:miter lim="800000"/>
              </a:ln>
              <a:solidFill>
                <a:srgbClr val="FF6600"/>
              </a:solidFill>
              <a:effectLst>
                <a:outerShdw blurRad="50800" algn="tl" rotWithShape="0">
                  <a:srgbClr val="000000"/>
                </a:outerShdw>
              </a:effectLst>
              <a:latin typeface="Roboto Slab"/>
              <a:ea typeface="Calibri"/>
              <a:cs typeface="Times New Roman"/>
            </a:endParaRPr>
          </a:p>
          <a:p>
            <a:pPr>
              <a:defRPr/>
            </a:pPr>
            <a:r>
              <a:rPr lang="fr-CA" sz="5400" b="1" dirty="0">
                <a:ln w="17780" cmpd="sng">
                  <a:solidFill>
                    <a:srgbClr val="FFFFFF"/>
                  </a:solidFill>
                  <a:prstDash val="solid"/>
                  <a:miter lim="800000"/>
                </a:ln>
                <a:solidFill>
                  <a:srgbClr val="FF6600"/>
                </a:solidFill>
                <a:effectLst>
                  <a:outerShdw blurRad="50800" algn="tl" rotWithShape="0">
                    <a:srgbClr val="000000"/>
                  </a:outerShdw>
                </a:effectLst>
                <a:latin typeface="Roboto Slab"/>
                <a:ea typeface="Calibri"/>
                <a:cs typeface="Times New Roman"/>
              </a:rPr>
              <a:t>"On n'oublie rien de rien, </a:t>
            </a:r>
          </a:p>
          <a:p>
            <a:pPr>
              <a:defRPr/>
            </a:pPr>
            <a:r>
              <a:rPr lang="fr-CA" sz="5400" b="1" dirty="0">
                <a:ln w="17780" cmpd="sng">
                  <a:solidFill>
                    <a:srgbClr val="FFFFFF"/>
                  </a:solidFill>
                  <a:prstDash val="solid"/>
                  <a:miter lim="800000"/>
                </a:ln>
                <a:solidFill>
                  <a:srgbClr val="FF6600"/>
                </a:solidFill>
                <a:effectLst>
                  <a:outerShdw blurRad="50800" algn="tl" rotWithShape="0">
                    <a:srgbClr val="000000"/>
                  </a:outerShdw>
                </a:effectLst>
                <a:latin typeface="Roboto Slab"/>
                <a:ea typeface="Calibri"/>
                <a:cs typeface="Times New Roman"/>
              </a:rPr>
              <a:t>on s'habitue, c'est tout</a:t>
            </a:r>
            <a:r>
              <a:rPr lang="fr-CA" sz="5400" b="1" dirty="0">
                <a:ln w="17780" cmpd="sng">
                  <a:solidFill>
                    <a:srgbClr val="FFFFFF"/>
                  </a:solidFill>
                  <a:prstDash val="solid"/>
                  <a:miter lim="800000"/>
                </a:ln>
                <a:solidFill>
                  <a:srgbClr val="FF6600"/>
                </a:solidFill>
                <a:effectLst>
                  <a:outerShdw blurRad="50800" algn="tl" rotWithShape="0">
                    <a:srgbClr val="000000"/>
                  </a:outerShdw>
                </a:effectLst>
                <a:latin typeface="Arial"/>
                <a:ea typeface="Calibri"/>
                <a:cs typeface="Arial"/>
              </a:rPr>
              <a:t>" </a:t>
            </a:r>
          </a:p>
          <a:p>
            <a:pPr>
              <a:defRPr/>
            </a:pPr>
            <a:r>
              <a:rPr lang="fr-CA" b="1" dirty="0">
                <a:ln w="17780" cmpd="sng">
                  <a:solidFill>
                    <a:srgbClr val="FFFFFF"/>
                  </a:solidFill>
                  <a:prstDash val="solid"/>
                  <a:miter lim="800000"/>
                </a:ln>
                <a:solidFill>
                  <a:srgbClr val="FF6600"/>
                </a:solidFill>
                <a:effectLst>
                  <a:outerShdw blurRad="50800" algn="tl" rotWithShape="0">
                    <a:srgbClr val="000000"/>
                  </a:outerShdw>
                </a:effectLst>
                <a:latin typeface="Arial"/>
                <a:cs typeface="Arial"/>
              </a:rPr>
              <a:t>                                      Jacques Brel</a:t>
            </a:r>
            <a:endParaRPr lang="fr-CA" b="1" dirty="0">
              <a:ln w="17780" cmpd="sng">
                <a:solidFill>
                  <a:srgbClr val="FFFFFF"/>
                </a:solidFill>
                <a:prstDash val="solid"/>
                <a:miter lim="800000"/>
              </a:ln>
              <a:solidFill>
                <a:srgbClr val="FF6600"/>
              </a:solidFill>
              <a:effectLst>
                <a:outerShdw blurRad="50800" algn="tl" rotWithShape="0">
                  <a:srgbClr val="000000"/>
                </a:outerShdw>
              </a:effectLst>
            </a:endParaRPr>
          </a:p>
        </p:txBody>
      </p:sp>
      <p:sp>
        <p:nvSpPr>
          <p:cNvPr id="6" name="Rectangle 5"/>
          <p:cNvSpPr/>
          <p:nvPr/>
        </p:nvSpPr>
        <p:spPr>
          <a:xfrm>
            <a:off x="1575025" y="188640"/>
            <a:ext cx="6093319" cy="1754326"/>
          </a:xfrm>
          <a:prstGeom prst="rect">
            <a:avLst/>
          </a:prstGeom>
          <a:noFill/>
        </p:spPr>
        <p:txBody>
          <a:bodyPr>
            <a:spAutoFit/>
          </a:bodyPr>
          <a:lstStyle/>
          <a:p>
            <a:pPr>
              <a:defRPr/>
            </a:pPr>
            <a:r>
              <a:rPr lang="fr-CA" sz="5400" b="1" dirty="0">
                <a:ln w="17780" cmpd="sng">
                  <a:solidFill>
                    <a:srgbClr val="FFFFFF"/>
                  </a:solidFill>
                  <a:prstDash val="solid"/>
                  <a:miter lim="800000"/>
                </a:ln>
                <a:solidFill>
                  <a:srgbClr val="FF6600"/>
                </a:solidFill>
                <a:effectLst>
                  <a:outerShdw blurRad="50800" algn="tl" rotWithShape="0">
                    <a:srgbClr val="000000"/>
                  </a:outerShdw>
                </a:effectLst>
              </a:rPr>
              <a:t>Faire son deuil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147248" cy="1628800"/>
          </a:xfrm>
          <a:extLst/>
        </p:spPr>
        <p:txBody>
          <a:bodyPr/>
          <a:lstStyle/>
          <a:p>
            <a:pPr eaLnBrk="1" hangingPunct="1">
              <a:defRPr/>
            </a:pP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7 </a:t>
            </a: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millions d’enfants décèdent</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avant l’âge de 5 ans</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endParaRPr lang="fr-CA" dirty="0"/>
          </a:p>
        </p:txBody>
      </p:sp>
      <p:pic>
        <p:nvPicPr>
          <p:cNvPr id="22531"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76375" y="2420938"/>
            <a:ext cx="6034088" cy="4321175"/>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66" t="39122" r="2583" b="66"/>
          <a:stretch/>
        </p:blipFill>
        <p:spPr>
          <a:xfrm>
            <a:off x="13593" y="188640"/>
            <a:ext cx="9140539" cy="622643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7164288" y="404664"/>
            <a:ext cx="1979712" cy="2376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15" t="10404" r="3493"/>
          <a:stretch/>
        </p:blipFill>
        <p:spPr>
          <a:xfrm>
            <a:off x="-46247" y="44624"/>
            <a:ext cx="9209314" cy="6685123"/>
          </a:xfrm>
        </p:spPr>
      </p:pic>
      <p:sp>
        <p:nvSpPr>
          <p:cNvPr id="2" name="Titre 1"/>
          <p:cNvSpPr>
            <a:spLocks noGrp="1"/>
          </p:cNvSpPr>
          <p:nvPr>
            <p:ph type="title"/>
          </p:nvPr>
        </p:nvSpPr>
        <p:spPr>
          <a:xfrm>
            <a:off x="179512" y="692696"/>
            <a:ext cx="4680520" cy="936104"/>
          </a:xfrm>
          <a:extLst/>
        </p:spPr>
        <p:txBody>
          <a:bodyPr/>
          <a:lstStyle/>
          <a:p>
            <a:pPr algn="l" eaLnBrk="1" hangingPunct="1">
              <a:defRPr/>
            </a:pPr>
            <a:r>
              <a:rPr lang="fr-CA" sz="3000" b="1" kern="1200" dirty="0" smtClean="0">
                <a:ln w="17780" cmpd="sng">
                  <a:solidFill>
                    <a:srgbClr val="FFFFFF"/>
                  </a:solidFill>
                  <a:prstDash val="solid"/>
                  <a:miter lim="800000"/>
                </a:ln>
                <a:solidFill>
                  <a:schemeClr val="bg1"/>
                </a:solidFill>
                <a:effectLst>
                  <a:outerShdw blurRad="50800" algn="tl" rotWithShape="0">
                    <a:srgbClr val="000000"/>
                  </a:outerShdw>
                </a:effectLst>
                <a:ea typeface="+mn-ea"/>
                <a:cs typeface="+mn-cs"/>
              </a:rPr>
              <a:t>Le regard du désespoir</a:t>
            </a:r>
            <a:r>
              <a:rPr lang="fr-CA" sz="3000" b="1" kern="1200" dirty="0">
                <a:ln w="17780" cmpd="sng">
                  <a:solidFill>
                    <a:srgbClr val="FFFFFF"/>
                  </a:solidFill>
                  <a:prstDash val="solid"/>
                  <a:miter lim="800000"/>
                </a:ln>
                <a:solidFill>
                  <a:schemeClr val="bg1"/>
                </a:solidFill>
                <a:effectLst>
                  <a:outerShdw blurRad="50800" algn="tl" rotWithShape="0">
                    <a:srgbClr val="000000"/>
                  </a:outerShdw>
                </a:effectLst>
                <a:ea typeface="+mn-ea"/>
                <a:cs typeface="+mn-cs"/>
              </a:rPr>
              <a:t/>
            </a:r>
            <a:br>
              <a:rPr lang="fr-CA" sz="3000" b="1" kern="1200" dirty="0">
                <a:ln w="17780" cmpd="sng">
                  <a:solidFill>
                    <a:srgbClr val="FFFFFF"/>
                  </a:solidFill>
                  <a:prstDash val="solid"/>
                  <a:miter lim="800000"/>
                </a:ln>
                <a:solidFill>
                  <a:schemeClr val="bg1"/>
                </a:solidFill>
                <a:effectLst>
                  <a:outerShdw blurRad="50800" algn="tl" rotWithShape="0">
                    <a:srgbClr val="000000"/>
                  </a:outerShdw>
                </a:effectLst>
                <a:ea typeface="+mn-ea"/>
                <a:cs typeface="+mn-cs"/>
              </a:rPr>
            </a:br>
            <a:endParaRPr lang="fr-CA" sz="3000" b="1" dirty="0">
              <a:solidFill>
                <a:schemeClr val="bg1"/>
              </a:solidFill>
            </a:endParaRPr>
          </a:p>
        </p:txBody>
      </p:sp>
      <p:sp>
        <p:nvSpPr>
          <p:cNvPr id="4" name="Titre 1"/>
          <p:cNvSpPr txBox="1">
            <a:spLocks/>
          </p:cNvSpPr>
          <p:nvPr/>
        </p:nvSpPr>
        <p:spPr bwMode="auto">
          <a:xfrm>
            <a:off x="3707904" y="5589240"/>
            <a:ext cx="532859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defRPr/>
            </a:pPr>
            <a:r>
              <a:rPr lang="fr-CA" sz="3000" b="1" kern="1200" dirty="0" smtClean="0">
                <a:ln w="17780" cmpd="sng">
                  <a:solidFill>
                    <a:srgbClr val="FFFFFF"/>
                  </a:solidFill>
                  <a:prstDash val="solid"/>
                  <a:miter lim="800000"/>
                </a:ln>
                <a:solidFill>
                  <a:schemeClr val="bg1"/>
                </a:solidFill>
                <a:effectLst>
                  <a:outerShdw blurRad="50800" algn="tl" rotWithShape="0">
                    <a:srgbClr val="000000"/>
                  </a:outerShdw>
                </a:effectLst>
                <a:ea typeface="+mn-ea"/>
                <a:cs typeface="+mn-cs"/>
              </a:rPr>
              <a:t>Un crime contre l’humanité</a:t>
            </a:r>
            <a:endParaRPr lang="fr-CA" sz="3000" kern="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3"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536" y="188640"/>
            <a:ext cx="8137029" cy="5935885"/>
          </a:xfrm>
          <a:prstGeom prst="rect">
            <a:avLst/>
          </a:prstGeom>
          <a:ln>
            <a:noFill/>
          </a:ln>
          <a:effectLst>
            <a:softEdge rad="112500"/>
          </a:effectLst>
        </p:spPr>
      </p:pic>
      <p:sp>
        <p:nvSpPr>
          <p:cNvPr id="2" name="ZoneTexte 1"/>
          <p:cNvSpPr txBox="1"/>
          <p:nvPr/>
        </p:nvSpPr>
        <p:spPr>
          <a:xfrm>
            <a:off x="611560" y="6165198"/>
            <a:ext cx="7848872" cy="646331"/>
          </a:xfrm>
          <a:prstGeom prst="rect">
            <a:avLst/>
          </a:prstGeom>
          <a:noFill/>
        </p:spPr>
        <p:txBody>
          <a:bodyPr wrap="square" rtlCol="0">
            <a:spAutoFit/>
          </a:bodyPr>
          <a:lstStyle/>
          <a:p>
            <a:r>
              <a:rPr lang="fr-CA" b="1" dirty="0" smtClean="0"/>
              <a:t>Un devoir de solidarité !</a:t>
            </a:r>
            <a:endParaRPr lang="fr-CA"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8596" t="47079" r="1364" b="1291"/>
          <a:stretch/>
        </p:blipFill>
        <p:spPr bwMode="auto">
          <a:xfrm>
            <a:off x="43456" y="73199"/>
            <a:ext cx="9068600" cy="6757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ZoneTexte 1"/>
          <p:cNvSpPr txBox="1"/>
          <p:nvPr/>
        </p:nvSpPr>
        <p:spPr>
          <a:xfrm>
            <a:off x="4355976" y="6021288"/>
            <a:ext cx="4464496" cy="461665"/>
          </a:xfrm>
          <a:prstGeom prst="rect">
            <a:avLst/>
          </a:prstGeom>
          <a:noFill/>
        </p:spPr>
        <p:txBody>
          <a:bodyPr wrap="square" rtlCol="0">
            <a:spAutoFit/>
          </a:bodyPr>
          <a:lstStyle/>
          <a:p>
            <a:pPr algn="r"/>
            <a:r>
              <a:rPr lang="fr-CA" sz="2400" b="1" dirty="0" smtClean="0"/>
              <a:t>Le Chlorophytum de Maxime </a:t>
            </a:r>
            <a:endParaRPr lang="fr-CA" sz="2400" b="1" dirty="0"/>
          </a:p>
        </p:txBody>
      </p:sp>
    </p:spTree>
    <p:extLst>
      <p:ext uri="{BB962C8B-B14F-4D97-AF65-F5344CB8AC3E}">
        <p14:creationId xmlns:p14="http://schemas.microsoft.com/office/powerpoint/2010/main" val="2162133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r="8344"/>
          <a:stretch/>
        </p:blipFill>
        <p:spPr>
          <a:xfrm>
            <a:off x="1" y="0"/>
            <a:ext cx="9243468" cy="6858000"/>
          </a:xfrm>
        </p:spPr>
      </p:pic>
      <p:sp>
        <p:nvSpPr>
          <p:cNvPr id="4" name="Bulle ronde 3"/>
          <p:cNvSpPr/>
          <p:nvPr/>
        </p:nvSpPr>
        <p:spPr>
          <a:xfrm>
            <a:off x="107504" y="188640"/>
            <a:ext cx="2448272" cy="1656184"/>
          </a:xfrm>
          <a:prstGeom prst="wedgeEllipseCallout">
            <a:avLst>
              <a:gd name="adj1" fmla="val 50167"/>
              <a:gd name="adj2" fmla="val 38994"/>
            </a:avLst>
          </a:prstGeom>
          <a:solidFill>
            <a:srgbClr val="F65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500" dirty="0" smtClean="0">
                <a:solidFill>
                  <a:srgbClr val="000000"/>
                </a:solidFill>
              </a:rPr>
              <a:t>Bon congrès !</a:t>
            </a:r>
            <a:endParaRPr lang="fr-CA" sz="25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42194"/>
          </a:xfrm>
          <a:extLst/>
        </p:spPr>
        <p:txBody>
          <a:bodyPr/>
          <a:lstStyle/>
          <a:p>
            <a:pPr eaLnBrk="1" hangingPunct="1">
              <a:defRPr/>
            </a:pPr>
            <a:r>
              <a:rPr lang="fr-CA" sz="5400" b="1" kern="1200" dirty="0" smtClean="0">
                <a:ln w="17780" cmpd="sng">
                  <a:solidFill>
                    <a:srgbClr val="BBE0E3">
                      <a:tint val="3000"/>
                    </a:srgbClr>
                  </a:solidFill>
                  <a:prstDash val="solid"/>
                  <a:miter lim="800000"/>
                </a:ln>
                <a:solidFill>
                  <a:srgbClr val="FF6600"/>
                </a:solidFill>
                <a:effectLst>
                  <a:outerShdw blurRad="55000" dist="50800" dir="5400000" algn="tl">
                    <a:srgbClr val="000000">
                      <a:alpha val="33000"/>
                    </a:srgbClr>
                  </a:outerShdw>
                </a:effectLst>
                <a:ea typeface="+mn-ea"/>
                <a:cs typeface="+mn-cs"/>
              </a:rPr>
              <a:t>HIC et NUNC</a:t>
            </a:r>
            <a:br>
              <a:rPr lang="fr-CA" sz="5400" b="1" kern="1200" dirty="0" smtClean="0">
                <a:ln w="17780" cmpd="sng">
                  <a:solidFill>
                    <a:srgbClr val="BBE0E3">
                      <a:tint val="3000"/>
                    </a:srgbClr>
                  </a:solidFill>
                  <a:prstDash val="solid"/>
                  <a:miter lim="800000"/>
                </a:ln>
                <a:solidFill>
                  <a:srgbClr val="FF6600"/>
                </a:solidFill>
                <a:effectLst>
                  <a:outerShdw blurRad="55000" dist="50800" dir="5400000" algn="tl">
                    <a:srgbClr val="000000">
                      <a:alpha val="33000"/>
                    </a:srgbClr>
                  </a:outerShdw>
                </a:effectLst>
                <a:ea typeface="+mn-ea"/>
                <a:cs typeface="+mn-cs"/>
              </a:rPr>
            </a:br>
            <a:r>
              <a:rPr lang="fr-CA" sz="5400" b="1" kern="1200" dirty="0" smtClean="0">
                <a:ln w="17780" cmpd="sng">
                  <a:solidFill>
                    <a:srgbClr val="BBE0E3">
                      <a:tint val="3000"/>
                    </a:srgbClr>
                  </a:solidFill>
                  <a:prstDash val="solid"/>
                  <a:miter lim="800000"/>
                </a:ln>
                <a:solidFill>
                  <a:srgbClr val="FF6600"/>
                </a:solidFill>
                <a:effectLst>
                  <a:outerShdw blurRad="55000" dist="50800" dir="5400000" algn="tl">
                    <a:srgbClr val="000000">
                      <a:alpha val="33000"/>
                    </a:srgbClr>
                  </a:outerShdw>
                </a:effectLst>
                <a:ea typeface="+mn-ea"/>
                <a:cs typeface="+mn-cs"/>
              </a:rPr>
              <a:t>Liège 4 octobre 2018</a:t>
            </a:r>
            <a:r>
              <a:rPr lang="fr-CA" sz="5400" b="1" kern="1200" dirty="0" smtClean="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ea typeface="+mn-ea"/>
                <a:cs typeface="+mn-cs"/>
              </a:rPr>
              <a:t/>
            </a:r>
            <a:br>
              <a:rPr lang="fr-CA" sz="5400" b="1" kern="1200" dirty="0" smtClean="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ea typeface="+mn-ea"/>
                <a:cs typeface="+mn-cs"/>
              </a:rPr>
            </a:br>
            <a:endParaRPr lang="fr-CA" dirty="0"/>
          </a:p>
        </p:txBody>
      </p:sp>
      <p:pic>
        <p:nvPicPr>
          <p:cNvPr id="4099"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38250" y="1989138"/>
            <a:ext cx="6667500" cy="44958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57200" y="274638"/>
            <a:ext cx="8229600" cy="2101850"/>
          </a:xfrm>
          <a:extLst/>
        </p:spPr>
        <p:txBody>
          <a:bodyPr/>
          <a:lstStyle/>
          <a:p>
            <a:pPr>
              <a:defRPr/>
            </a:pPr>
            <a:r>
              <a:rPr lang="fr-CA" altLang="fr-FR"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Pourquoi la douleur, la souffrance et la mort des enfants ?</a:t>
            </a:r>
            <a:endParaRPr lang="fr-CA" altLang="fr-FR" dirty="0" smtClean="0">
              <a:solidFill>
                <a:srgbClr val="FF6600"/>
              </a:solidFill>
            </a:endParaRPr>
          </a:p>
        </p:txBody>
      </p:sp>
      <p:sp>
        <p:nvSpPr>
          <p:cNvPr id="5123" name="Espace réservé du contenu 2"/>
          <p:cNvSpPr>
            <a:spLocks noGrp="1"/>
          </p:cNvSpPr>
          <p:nvPr>
            <p:ph idx="1"/>
          </p:nvPr>
        </p:nvSpPr>
        <p:spPr>
          <a:xfrm>
            <a:off x="539750" y="1549400"/>
            <a:ext cx="8229600" cy="4525963"/>
          </a:xfrm>
        </p:spPr>
        <p:txBody>
          <a:bodyPr/>
          <a:lstStyle/>
          <a:p>
            <a:endParaRPr lang="fr-CA" altLang="fr-FR" smtClean="0"/>
          </a:p>
          <a:p>
            <a:endParaRPr lang="fr-CA" altLang="fr-FR" smtClean="0"/>
          </a:p>
        </p:txBody>
      </p:sp>
      <p:pic>
        <p:nvPicPr>
          <p:cNvPr id="5125" name="Picture 3" descr="\\Shsjcifs01\usagers\HUMNAG00\Mes images\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919" y="2636838"/>
            <a:ext cx="2376487"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ulle ronde 1"/>
          <p:cNvSpPr/>
          <p:nvPr/>
        </p:nvSpPr>
        <p:spPr>
          <a:xfrm>
            <a:off x="3132138" y="3789363"/>
            <a:ext cx="46037" cy="4603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CA"/>
          </a:p>
        </p:txBody>
      </p:sp>
      <p:sp>
        <p:nvSpPr>
          <p:cNvPr id="3" name="Bulle ronde 2"/>
          <p:cNvSpPr/>
          <p:nvPr/>
        </p:nvSpPr>
        <p:spPr>
          <a:xfrm>
            <a:off x="4089103" y="2549072"/>
            <a:ext cx="2138660" cy="981075"/>
          </a:xfrm>
          <a:prstGeom prst="wedgeEllipseCallout">
            <a:avLst>
              <a:gd name="adj1" fmla="val -116642"/>
              <a:gd name="adj2" fmla="val 9473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1200" dirty="0">
                <a:solidFill>
                  <a:schemeClr val="tx1"/>
                </a:solidFill>
              </a:rPr>
              <a:t>Qu’avez-vous, mon cher Nago, </a:t>
            </a:r>
            <a:endParaRPr lang="fr-CA" sz="1200" dirty="0" smtClean="0">
              <a:solidFill>
                <a:schemeClr val="tx1"/>
              </a:solidFill>
            </a:endParaRPr>
          </a:p>
          <a:p>
            <a:pPr>
              <a:defRPr/>
            </a:pPr>
            <a:r>
              <a:rPr lang="fr-CA" sz="1200" dirty="0" smtClean="0">
                <a:solidFill>
                  <a:schemeClr val="tx1"/>
                </a:solidFill>
              </a:rPr>
              <a:t>à </a:t>
            </a:r>
            <a:r>
              <a:rPr lang="fr-CA" sz="1200" dirty="0">
                <a:solidFill>
                  <a:schemeClr val="tx1"/>
                </a:solidFill>
              </a:rPr>
              <a:t>payer?</a:t>
            </a:r>
          </a:p>
          <a:p>
            <a:pPr>
              <a:defRPr/>
            </a:pPr>
            <a:r>
              <a:rPr lang="fr-CA" sz="1200" dirty="0">
                <a:solidFill>
                  <a:schemeClr val="tx1"/>
                </a:solidFill>
              </a:rPr>
              <a:t>A expier?</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10" y="188641"/>
            <a:ext cx="9255126" cy="559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0" y="341041"/>
            <a:ext cx="9255126" cy="559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334963" y="188913"/>
            <a:ext cx="8794750" cy="5889625"/>
          </a:xfrm>
        </p:spPr>
        <p:txBody>
          <a:bodyPr/>
          <a:lstStyle/>
          <a:p>
            <a:r>
              <a:rPr lang="fr-FR" altLang="fr-FR" smtClean="0"/>
              <a:t/>
            </a:r>
            <a:br>
              <a:rPr lang="fr-FR" altLang="fr-FR" smtClean="0"/>
            </a:br>
            <a:r>
              <a:rPr lang="fr-FR" altLang="fr-FR" smtClean="0"/>
              <a:t/>
            </a:r>
            <a:br>
              <a:rPr lang="fr-FR" altLang="fr-FR" smtClean="0"/>
            </a:br>
            <a:r>
              <a:rPr lang="fr-FR" altLang="fr-FR" smtClean="0"/>
              <a:t/>
            </a:r>
            <a:br>
              <a:rPr lang="fr-FR" altLang="fr-FR" smtClean="0"/>
            </a:br>
            <a:r>
              <a:rPr lang="fr-FR" altLang="fr-FR" smtClean="0"/>
              <a:t/>
            </a:r>
            <a:br>
              <a:rPr lang="fr-FR" altLang="fr-FR" smtClean="0"/>
            </a:br>
            <a:r>
              <a:rPr lang="fr-FR" altLang="fr-FR" smtClean="0"/>
              <a:t/>
            </a:r>
            <a:br>
              <a:rPr lang="fr-FR" altLang="fr-FR" smtClean="0"/>
            </a:br>
            <a:r>
              <a:rPr lang="fr-FR" altLang="fr-FR" smtClean="0"/>
              <a:t/>
            </a:r>
            <a:br>
              <a:rPr lang="fr-FR" altLang="fr-FR" smtClean="0"/>
            </a:br>
            <a:r>
              <a:rPr lang="fr-FR" altLang="fr-FR" smtClean="0"/>
              <a:t/>
            </a:r>
            <a:br>
              <a:rPr lang="fr-FR" altLang="fr-FR" smtClean="0"/>
            </a:br>
            <a:endParaRPr lang="fr-FR" altLang="fr-FR" smtClean="0"/>
          </a:p>
        </p:txBody>
      </p:sp>
      <p:pic>
        <p:nvPicPr>
          <p:cNvPr id="6147" name="Espace réservé du contenu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333375"/>
            <a:ext cx="6048375" cy="2425700"/>
          </a:xfrm>
        </p:spPr>
      </p:pic>
      <p:sp>
        <p:nvSpPr>
          <p:cNvPr id="3" name="Rectangle 2"/>
          <p:cNvSpPr/>
          <p:nvPr/>
        </p:nvSpPr>
        <p:spPr>
          <a:xfrm>
            <a:off x="266976" y="2967335"/>
            <a:ext cx="8610049" cy="830997"/>
          </a:xfrm>
          <a:prstGeom prst="rect">
            <a:avLst/>
          </a:prstGeom>
          <a:noFill/>
        </p:spPr>
        <p:txBody>
          <a:bodyPr wrap="none">
            <a:spAutoFit/>
          </a:bodyPr>
          <a:lstStyle/>
          <a:p>
            <a:pPr>
              <a:defRPr/>
            </a:pPr>
            <a:r>
              <a:rPr lang="fr-FR" altLang="fr-FR" sz="4800" b="1" dirty="0">
                <a:ln w="17780" cmpd="sng">
                  <a:solidFill>
                    <a:srgbClr val="FFFFFF"/>
                  </a:solidFill>
                  <a:prstDash val="solid"/>
                  <a:miter lim="800000"/>
                </a:ln>
                <a:solidFill>
                  <a:srgbClr val="FF6600"/>
                </a:solidFill>
                <a:effectLst>
                  <a:outerShdw blurRad="50800" algn="tl" rotWithShape="0">
                    <a:srgbClr val="000000"/>
                  </a:outerShdw>
                </a:effectLst>
              </a:rPr>
              <a:t>Cherchons les traumatismes</a:t>
            </a:r>
            <a:endParaRPr lang="fr-CA" sz="4800" b="1" dirty="0">
              <a:ln w="17780" cmpd="sng">
                <a:solidFill>
                  <a:srgbClr val="FFFFFF"/>
                </a:solidFill>
                <a:prstDash val="solid"/>
                <a:miter lim="800000"/>
              </a:ln>
              <a:solidFill>
                <a:srgbClr val="FF6600"/>
              </a:soli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8229600" cy="5904000"/>
          </a:xfrm>
          <a:extLst/>
        </p:spPr>
        <p:txBody>
          <a:bodyPr/>
          <a:lstStyle/>
          <a:p>
            <a:pPr eaLnBrk="1" hangingPunct="1">
              <a:defRPr/>
            </a:pPr>
            <a:r>
              <a:rPr lang="fr-CA" dirty="0" smtClean="0"/>
              <a:t>           </a:t>
            </a:r>
            <a:br>
              <a:rPr lang="fr-CA" dirty="0" smtClean="0"/>
            </a:br>
            <a:r>
              <a:rPr lang="fr-CA" dirty="0"/>
              <a:t/>
            </a:r>
            <a:br>
              <a:rPr lang="fr-CA" dirty="0"/>
            </a:br>
            <a:r>
              <a:rPr lang="fr-CA" dirty="0" smtClean="0"/>
              <a:t/>
            </a:r>
            <a:br>
              <a:rPr lang="fr-CA" dirty="0" smtClean="0"/>
            </a:br>
            <a:r>
              <a:rPr lang="fr-CA" dirty="0"/>
              <a:t/>
            </a:r>
            <a:br>
              <a:rPr lang="fr-CA" dirty="0"/>
            </a:br>
            <a:r>
              <a:rPr lang="fr-CA" dirty="0" smtClean="0"/>
              <a:t/>
            </a:r>
            <a:br>
              <a:rPr lang="fr-CA" dirty="0" smtClean="0"/>
            </a:br>
            <a:r>
              <a:rPr lang="fr-CA" dirty="0"/>
              <a:t/>
            </a:r>
            <a:br>
              <a:rPr lang="fr-CA" dirty="0"/>
            </a:br>
            <a:r>
              <a:rPr lang="fr-CA" dirty="0" smtClean="0"/>
              <a:t/>
            </a:r>
            <a:br>
              <a:rPr lang="fr-CA" dirty="0" smtClean="0"/>
            </a:br>
            <a:r>
              <a:rPr lang="fr-CA" dirty="0" smtClean="0"/>
              <a:t/>
            </a:r>
            <a:br>
              <a:rPr lang="fr-CA" dirty="0" smtClean="0"/>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L’enfance</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endParaRPr lang="fr-CA" dirty="0"/>
          </a:p>
        </p:txBody>
      </p:sp>
      <p:pic>
        <p:nvPicPr>
          <p:cNvPr id="7171"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88913"/>
            <a:ext cx="2592387" cy="4103687"/>
          </a:xfrm>
        </p:spPr>
      </p:pic>
      <p:sp>
        <p:nvSpPr>
          <p:cNvPr id="6" name="Rectangle à coins arrondis 5"/>
          <p:cNvSpPr/>
          <p:nvPr/>
        </p:nvSpPr>
        <p:spPr>
          <a:xfrm>
            <a:off x="4067175" y="3573463"/>
            <a:ext cx="46038" cy="460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CA"/>
          </a:p>
        </p:txBody>
      </p:sp>
      <p:sp>
        <p:nvSpPr>
          <p:cNvPr id="9" name="Pensées 8"/>
          <p:cNvSpPr/>
          <p:nvPr/>
        </p:nvSpPr>
        <p:spPr>
          <a:xfrm>
            <a:off x="4356100" y="116632"/>
            <a:ext cx="3671888" cy="2665413"/>
          </a:xfrm>
          <a:prstGeom prst="cloudCallout">
            <a:avLst>
              <a:gd name="adj1" fmla="val -7605"/>
              <a:gd name="adj2" fmla="val 947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1800" dirty="0" err="1">
                <a:solidFill>
                  <a:schemeClr val="tx1"/>
                </a:solidFill>
              </a:rPr>
              <a:t>Mmmhhh</a:t>
            </a:r>
            <a:r>
              <a:rPr lang="fr-CA" sz="1800" dirty="0">
                <a:solidFill>
                  <a:schemeClr val="tx1"/>
                </a:solidFill>
              </a:rPr>
              <a:t>..</a:t>
            </a:r>
          </a:p>
          <a:p>
            <a:pPr>
              <a:defRPr/>
            </a:pPr>
            <a:r>
              <a:rPr lang="fr-CA" sz="1800" dirty="0">
                <a:solidFill>
                  <a:schemeClr val="tx1"/>
                </a:solidFill>
              </a:rPr>
              <a:t>Fractures..</a:t>
            </a:r>
          </a:p>
          <a:p>
            <a:pPr>
              <a:defRPr/>
            </a:pPr>
            <a:r>
              <a:rPr lang="fr-CA" sz="1800" dirty="0">
                <a:solidFill>
                  <a:schemeClr val="tx1"/>
                </a:solidFill>
              </a:rPr>
              <a:t>Douleurs..</a:t>
            </a:r>
          </a:p>
          <a:p>
            <a:pPr>
              <a:defRPr/>
            </a:pPr>
            <a:r>
              <a:rPr lang="fr-CA" sz="1800" dirty="0">
                <a:solidFill>
                  <a:schemeClr val="tx1"/>
                </a:solidFill>
              </a:rPr>
              <a:t>Chirurgien</a:t>
            </a:r>
          </a:p>
          <a:p>
            <a:pPr>
              <a:defRPr/>
            </a:pPr>
            <a:r>
              <a:rPr lang="fr-CA" sz="1800" dirty="0">
                <a:solidFill>
                  <a:schemeClr val="tx1"/>
                </a:solidFill>
              </a:rPr>
              <a:t>Torture…</a:t>
            </a:r>
          </a:p>
          <a:p>
            <a:pPr>
              <a:defRPr/>
            </a:pPr>
            <a:r>
              <a:rPr lang="fr-CA" sz="1800" dirty="0">
                <a:solidFill>
                  <a:schemeClr val="tx1"/>
                </a:solidFill>
              </a:rPr>
              <a:t>Infirmière..</a:t>
            </a:r>
          </a:p>
          <a:p>
            <a:pPr>
              <a:defRPr/>
            </a:pPr>
            <a:r>
              <a:rPr lang="fr-CA" sz="1800" dirty="0">
                <a:solidFill>
                  <a:schemeClr val="tx1"/>
                </a:solidFill>
              </a:rPr>
              <a:t>Gifle..</a:t>
            </a:r>
          </a:p>
          <a:p>
            <a:pPr>
              <a:defRPr/>
            </a:pPr>
            <a:r>
              <a:rPr lang="fr-CA" sz="1800" dirty="0">
                <a:solidFill>
                  <a:schemeClr val="tx1"/>
                </a:solidFill>
              </a:rPr>
              <a:t>Ennui..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60648"/>
            <a:ext cx="8229600" cy="2002234"/>
          </a:xfrm>
          <a:extLst/>
        </p:spPr>
        <p:txBody>
          <a:bodyPr/>
          <a:lstStyle/>
          <a:p>
            <a:pPr eaLnBrk="1" hangingPunct="1">
              <a:defRPr/>
            </a:pP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40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La mort indigne</a:t>
            </a:r>
            <a:br>
              <a:rPr lang="fr-CA" sz="40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40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Les soins « palliatifs » en nocturne</a:t>
            </a:r>
            <a:r>
              <a:rPr lang="fr-CA" sz="40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40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t>Vie professionnelle</a:t>
            </a:r>
            <a:br>
              <a:rPr lang="fr-CA" sz="5400" b="1" kern="1200" dirty="0" smtClean="0">
                <a:ln w="17780" cmpd="sng">
                  <a:solidFill>
                    <a:srgbClr val="FFFFFF"/>
                  </a:solidFill>
                  <a:prstDash val="solid"/>
                  <a:miter lim="800000"/>
                </a:ln>
                <a:solidFill>
                  <a:srgbClr val="FF6600"/>
                </a:solidFill>
                <a:effectLst>
                  <a:outerShdw blurRad="50800" algn="tl" rotWithShape="0">
                    <a:srgbClr val="000000"/>
                  </a:outerShdw>
                </a:effectLst>
                <a:ea typeface="+mn-ea"/>
                <a:cs typeface="+mn-cs"/>
              </a:rPr>
            </a:br>
            <a:endParaRPr lang="fr-CA" dirty="0">
              <a:solidFill>
                <a:srgbClr val="FF6600"/>
              </a:solidFill>
            </a:endParaRPr>
          </a:p>
        </p:txBody>
      </p:sp>
      <p:pic>
        <p:nvPicPr>
          <p:cNvPr id="819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49" y="1844675"/>
            <a:ext cx="4258677" cy="3816573"/>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extLst/>
        </p:spPr>
        <p:txBody>
          <a:bodyPr/>
          <a:lstStyle/>
          <a:p>
            <a:pPr>
              <a:defRPr/>
            </a:pPr>
            <a:r>
              <a:rPr lang="fr-CA" b="1" dirty="0" smtClean="0">
                <a:ln w="17780" cmpd="sng">
                  <a:solidFill>
                    <a:srgbClr val="FFFFFF"/>
                  </a:solidFill>
                  <a:prstDash val="solid"/>
                  <a:miter lim="800000"/>
                </a:ln>
                <a:solidFill>
                  <a:srgbClr val="FF6600"/>
                </a:solidFill>
                <a:effectLst>
                  <a:outerShdw blurRad="50800" algn="tl" rotWithShape="0">
                    <a:srgbClr val="000000"/>
                  </a:outerShdw>
                </a:effectLst>
              </a:rPr>
              <a:t>Article dans le Lancet 1988</a:t>
            </a:r>
            <a:br>
              <a:rPr lang="fr-CA" b="1" dirty="0" smtClean="0">
                <a:ln w="17780" cmpd="sng">
                  <a:solidFill>
                    <a:srgbClr val="FFFFFF"/>
                  </a:solidFill>
                  <a:prstDash val="solid"/>
                  <a:miter lim="800000"/>
                </a:ln>
                <a:solidFill>
                  <a:srgbClr val="FF6600"/>
                </a:solidFill>
                <a:effectLst>
                  <a:outerShdw blurRad="50800" algn="tl" rotWithShape="0">
                    <a:srgbClr val="000000"/>
                  </a:outerShdw>
                </a:effectLst>
              </a:rPr>
            </a:br>
            <a:endParaRPr lang="fr-CA" dirty="0"/>
          </a:p>
        </p:txBody>
      </p:sp>
      <p:pic>
        <p:nvPicPr>
          <p:cNvPr id="9219"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73"/>
          <a:stretch/>
        </p:blipFill>
        <p:spPr>
          <a:xfrm>
            <a:off x="1619672" y="3422411"/>
            <a:ext cx="5590985" cy="3349581"/>
          </a:xfrm>
        </p:spPr>
      </p:pic>
      <p:sp>
        <p:nvSpPr>
          <p:cNvPr id="3" name="Rectangle 2"/>
          <p:cNvSpPr/>
          <p:nvPr/>
        </p:nvSpPr>
        <p:spPr>
          <a:xfrm>
            <a:off x="107503" y="1124745"/>
            <a:ext cx="8981117" cy="2308324"/>
          </a:xfrm>
          <a:prstGeom prst="rect">
            <a:avLst/>
          </a:prstGeom>
          <a:noFill/>
        </p:spPr>
        <p:txBody>
          <a:bodyPr>
            <a:spAutoFit/>
          </a:bodyPr>
          <a:lstStyle/>
          <a:p>
            <a:pPr>
              <a:defRPr/>
            </a:pPr>
            <a:r>
              <a:rPr lang="fr-FR" altLang="fr-FR" b="1" dirty="0">
                <a:ln w="17780" cmpd="sng">
                  <a:solidFill>
                    <a:srgbClr val="FFFFFF"/>
                  </a:solidFill>
                  <a:prstDash val="solid"/>
                  <a:miter lim="800000"/>
                </a:ln>
                <a:solidFill>
                  <a:srgbClr val="FF6600"/>
                </a:solidFill>
                <a:effectLst>
                  <a:outerShdw blurRad="50800" algn="tl" rotWithShape="0">
                    <a:srgbClr val="000000"/>
                  </a:outerShdw>
                </a:effectLst>
              </a:rPr>
              <a:t>Seulement 30% des enfants en néonatologie</a:t>
            </a:r>
          </a:p>
          <a:p>
            <a:pPr>
              <a:defRPr/>
            </a:pPr>
            <a:r>
              <a:rPr lang="fr-FR" altLang="fr-FR" b="1" dirty="0">
                <a:ln w="17780" cmpd="sng">
                  <a:solidFill>
                    <a:srgbClr val="FFFFFF"/>
                  </a:solidFill>
                  <a:prstDash val="solid"/>
                  <a:miter lim="800000"/>
                </a:ln>
                <a:solidFill>
                  <a:srgbClr val="FF6600"/>
                </a:solidFill>
                <a:effectLst>
                  <a:outerShdw blurRad="50800" algn="tl" rotWithShape="0">
                    <a:srgbClr val="000000"/>
                  </a:outerShdw>
                </a:effectLst>
              </a:rPr>
              <a:t> </a:t>
            </a:r>
            <a:r>
              <a:rPr lang="fr-FR" altLang="fr-FR" b="1" dirty="0" smtClean="0">
                <a:ln w="17780" cmpd="sng">
                  <a:solidFill>
                    <a:srgbClr val="FFFFFF"/>
                  </a:solidFill>
                  <a:prstDash val="solid"/>
                  <a:miter lim="800000"/>
                </a:ln>
                <a:solidFill>
                  <a:srgbClr val="FF6600"/>
                </a:solidFill>
                <a:effectLst>
                  <a:outerShdw blurRad="50800" algn="tl" rotWithShape="0">
                    <a:srgbClr val="000000"/>
                  </a:outerShdw>
                </a:effectLst>
              </a:rPr>
              <a:t>recevaient </a:t>
            </a:r>
            <a:r>
              <a:rPr lang="fr-FR" altLang="fr-FR" b="1" dirty="0">
                <a:ln w="17780" cmpd="sng">
                  <a:solidFill>
                    <a:srgbClr val="FFFFFF"/>
                  </a:solidFill>
                  <a:prstDash val="solid"/>
                  <a:miter lim="800000"/>
                </a:ln>
                <a:solidFill>
                  <a:srgbClr val="FF6600"/>
                </a:solidFill>
                <a:effectLst>
                  <a:outerShdw blurRad="50800" algn="tl" rotWithShape="0">
                    <a:srgbClr val="000000"/>
                  </a:outerShdw>
                </a:effectLst>
              </a:rPr>
              <a:t>une narcose complète pour </a:t>
            </a:r>
          </a:p>
          <a:p>
            <a:pPr>
              <a:defRPr/>
            </a:pPr>
            <a:r>
              <a:rPr lang="fr-FR" altLang="fr-FR" b="1" dirty="0">
                <a:ln w="17780" cmpd="sng">
                  <a:solidFill>
                    <a:srgbClr val="FFFFFF"/>
                  </a:solidFill>
                  <a:prstDash val="solid"/>
                  <a:miter lim="800000"/>
                </a:ln>
                <a:solidFill>
                  <a:srgbClr val="FF6600"/>
                </a:solidFill>
                <a:effectLst>
                  <a:outerShdw blurRad="50800" algn="tl" rotWithShape="0">
                    <a:srgbClr val="000000"/>
                  </a:outerShdw>
                </a:effectLst>
              </a:rPr>
              <a:t>des opérations majeures</a:t>
            </a:r>
            <a:endParaRPr lang="fr-CA" b="1" dirty="0">
              <a:ln w="17780" cmpd="sng">
                <a:solidFill>
                  <a:srgbClr val="FFFFFF"/>
                </a:solidFill>
                <a:prstDash val="solid"/>
                <a:miter lim="800000"/>
              </a:ln>
              <a:solidFill>
                <a:srgbClr val="FF6600"/>
              </a:solidFill>
              <a:effectLst>
                <a:outerShdw blurRad="50800" algn="tl" rotWithShape="0">
                  <a:srgbClr val="000000"/>
                </a:outerShdw>
              </a:effectLst>
            </a:endParaRPr>
          </a:p>
        </p:txBody>
      </p:sp>
      <p:sp>
        <p:nvSpPr>
          <p:cNvPr id="4" name="Rectangle 3"/>
          <p:cNvSpPr/>
          <p:nvPr/>
        </p:nvSpPr>
        <p:spPr>
          <a:xfrm rot="20185209">
            <a:off x="5077060" y="6054041"/>
            <a:ext cx="2160240" cy="3316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5" y="188640"/>
            <a:ext cx="8419677" cy="1446550"/>
          </a:xfrm>
          <a:prstGeom prst="rect">
            <a:avLst/>
          </a:prstGeom>
          <a:noFill/>
        </p:spPr>
        <p:txBody>
          <a:bodyPr>
            <a:spAutoFit/>
          </a:bodyPr>
          <a:lstStyle/>
          <a:p>
            <a:pPr>
              <a:defRPr/>
            </a:pPr>
            <a:r>
              <a:rPr lang="fr-CA" sz="4400" b="1" dirty="0">
                <a:ln w="17780" cmpd="sng">
                  <a:solidFill>
                    <a:srgbClr val="FFFFFF"/>
                  </a:solidFill>
                  <a:prstDash val="solid"/>
                  <a:miter lim="800000"/>
                </a:ln>
                <a:solidFill>
                  <a:srgbClr val="FF6600"/>
                </a:solidFill>
                <a:effectLst>
                  <a:outerShdw blurRad="50800" algn="tl" rotWithShape="0">
                    <a:srgbClr val="000000"/>
                  </a:outerShdw>
                </a:effectLst>
              </a:rPr>
              <a:t>Le Tabou de la mort de l’enfant</a:t>
            </a:r>
          </a:p>
          <a:p>
            <a:pPr>
              <a:defRPr/>
            </a:pPr>
            <a:r>
              <a:rPr lang="fr-CA" sz="4400" b="1" dirty="0">
                <a:ln w="17780" cmpd="sng">
                  <a:solidFill>
                    <a:srgbClr val="FFFFFF"/>
                  </a:solidFill>
                  <a:prstDash val="solid"/>
                  <a:miter lim="800000"/>
                </a:ln>
                <a:solidFill>
                  <a:srgbClr val="FF6600"/>
                </a:solidFill>
                <a:effectLst>
                  <a:outerShdw blurRad="50800" algn="tl" rotWithShape="0">
                    <a:srgbClr val="000000"/>
                  </a:outerShdw>
                </a:effectLst>
              </a:rPr>
              <a:t> dans la culture occidentale</a:t>
            </a:r>
          </a:p>
        </p:txBody>
      </p:sp>
      <p:pic>
        <p:nvPicPr>
          <p:cNvPr id="10244"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2768600"/>
            <a:ext cx="5329237" cy="3568700"/>
          </a:xfrm>
        </p:spPr>
      </p:pic>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4936</TotalTime>
  <Words>440</Words>
  <Application>Microsoft Office PowerPoint</Application>
  <PresentationFormat>Affichage à l'écran (4:3)</PresentationFormat>
  <Paragraphs>122</Paragraphs>
  <Slides>26</Slides>
  <Notes>0</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26</vt:i4>
      </vt:variant>
    </vt:vector>
  </HeadingPairs>
  <TitlesOfParts>
    <vt:vector size="32" baseType="lpstr">
      <vt:lpstr>Arial</vt:lpstr>
      <vt:lpstr>Calibri</vt:lpstr>
      <vt:lpstr>Roboto Slab</vt:lpstr>
      <vt:lpstr>Times New Roman</vt:lpstr>
      <vt:lpstr>Modèle par défaut</vt:lpstr>
      <vt:lpstr>Photo Editor Photo</vt:lpstr>
      <vt:lpstr>Présentation PowerPoint</vt:lpstr>
      <vt:lpstr>Présentation PowerPoint</vt:lpstr>
      <vt:lpstr>HIC et NUNC Liège 4 octobre 2018 </vt:lpstr>
      <vt:lpstr>Pourquoi la douleur, la souffrance et la mort des enfants ?</vt:lpstr>
      <vt:lpstr>       </vt:lpstr>
      <vt:lpstr>                   L’enfance </vt:lpstr>
      <vt:lpstr>      La mort indigne Les soins « palliatifs » en nocturne      Vie professionnelle </vt:lpstr>
      <vt:lpstr>Article dans le Lancet 1988 </vt:lpstr>
      <vt:lpstr>Présentation PowerPoint</vt:lpstr>
      <vt:lpstr>Présentation PowerPoint</vt:lpstr>
      <vt:lpstr>Présentation PowerPoint</vt:lpstr>
      <vt:lpstr> </vt:lpstr>
      <vt:lpstr>Présentation PowerPoint</vt:lpstr>
      <vt:lpstr>Présentation PowerPoint</vt:lpstr>
      <vt:lpstr> Et des protocoles!! </vt:lpstr>
      <vt:lpstr>Présentation PowerPoint</vt:lpstr>
      <vt:lpstr>Présentation PowerPoint</vt:lpstr>
      <vt:lpstr>Présentation PowerPoint</vt:lpstr>
      <vt:lpstr>Présentation PowerPoint</vt:lpstr>
      <vt:lpstr>  </vt:lpstr>
      <vt:lpstr>  7 millions d’enfants décèdent  avant l’âge de 5 ans </vt:lpstr>
      <vt:lpstr>Présentation PowerPoint</vt:lpstr>
      <vt:lpstr>Le regard du désespoir </vt:lpstr>
      <vt:lpstr>Présentation PowerPoint</vt:lpstr>
      <vt:lpstr>Présentation PowerPoint</vt:lpstr>
      <vt:lpstr>Présentation PowerPoint</vt:lpstr>
    </vt:vector>
  </TitlesOfParts>
  <Company>HOPITAL SAINTE-JUSTINE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vie…avant, pendant et après</dc:title>
  <dc:creator>humnag00</dc:creator>
  <cp:lastModifiedBy>Emmanuelle Vanbesien</cp:lastModifiedBy>
  <cp:revision>158</cp:revision>
  <cp:lastPrinted>2018-09-28T19:30:37Z</cp:lastPrinted>
  <dcterms:created xsi:type="dcterms:W3CDTF">2012-09-24T20:17:16Z</dcterms:created>
  <dcterms:modified xsi:type="dcterms:W3CDTF">2019-10-14T06:48:02Z</dcterms:modified>
</cp:coreProperties>
</file>