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1"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smtClean="0"/>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smtClean="0"/>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smtClean="0"/>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10/14/2019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9353" y="220842"/>
            <a:ext cx="8791575" cy="2007203"/>
          </a:xfrm>
        </p:spPr>
        <p:txBody>
          <a:bodyPr/>
          <a:lstStyle/>
          <a:p>
            <a:r>
              <a:rPr lang="fr-FR" dirty="0"/>
              <a:t>Grandir en soins palliatifs : une faim du bien faire</a:t>
            </a:r>
          </a:p>
        </p:txBody>
      </p:sp>
      <p:sp>
        <p:nvSpPr>
          <p:cNvPr id="3" name="Sous-titre 2"/>
          <p:cNvSpPr>
            <a:spLocks noGrp="1"/>
          </p:cNvSpPr>
          <p:nvPr>
            <p:ph type="subTitle" idx="1"/>
          </p:nvPr>
        </p:nvSpPr>
        <p:spPr>
          <a:xfrm>
            <a:off x="2095365" y="3709115"/>
            <a:ext cx="8722889" cy="2321418"/>
          </a:xfrm>
        </p:spPr>
        <p:txBody>
          <a:bodyPr>
            <a:normAutofit/>
          </a:bodyPr>
          <a:lstStyle/>
          <a:p>
            <a:r>
              <a:rPr lang="fr-FR" dirty="0"/>
              <a:t>Quelques réflexions sur l’accompagnement de la vie psychique d’un sujet engagé dans une temporalité limitée par la maladie</a:t>
            </a:r>
          </a:p>
          <a:p>
            <a:r>
              <a:rPr lang="fr-FR" dirty="0"/>
              <a:t>M-E Huon , psychologue clinicien – Unité de Soins Palliatifs CHRU de Brest ( France) et  L’Equipe Ressource Régionale de Soins Palliatifs Pédiatriques « La Brise » , Bretagne ( France)</a:t>
            </a:r>
          </a:p>
          <a:p>
            <a:endParaRPr lang="fr-FR" dirty="0"/>
          </a:p>
        </p:txBody>
      </p:sp>
    </p:spTree>
    <p:extLst>
      <p:ext uri="{BB962C8B-B14F-4D97-AF65-F5344CB8AC3E}">
        <p14:creationId xmlns:p14="http://schemas.microsoft.com/office/powerpoint/2010/main" val="3682335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309093"/>
            <a:ext cx="9905998" cy="811369"/>
          </a:xfrm>
        </p:spPr>
        <p:txBody>
          <a:bodyPr/>
          <a:lstStyle/>
          <a:p>
            <a:r>
              <a:rPr lang="fr-FR" sz="2800" dirty="0" smtClean="0"/>
              <a:t>quelles </a:t>
            </a:r>
            <a:r>
              <a:rPr lang="fr-FR" sz="2800" dirty="0"/>
              <a:t>approches de l’accompagnement ?</a:t>
            </a:r>
          </a:p>
        </p:txBody>
      </p:sp>
      <p:sp>
        <p:nvSpPr>
          <p:cNvPr id="3" name="Espace réservé du contenu 2"/>
          <p:cNvSpPr>
            <a:spLocks noGrp="1"/>
          </p:cNvSpPr>
          <p:nvPr>
            <p:ph idx="1"/>
          </p:nvPr>
        </p:nvSpPr>
        <p:spPr>
          <a:xfrm>
            <a:off x="1141412" y="1429555"/>
            <a:ext cx="9905999" cy="5190186"/>
          </a:xfrm>
        </p:spPr>
        <p:txBody>
          <a:bodyPr>
            <a:normAutofit fontScale="62500" lnSpcReduction="20000"/>
          </a:bodyPr>
          <a:lstStyle/>
          <a:p>
            <a:r>
              <a:rPr lang="fr-FR" sz="2600" dirty="0"/>
              <a:t>Position possible : être là dans l’instant, observer, écouter et essayer de repérer comment l’autre est à ce moment là. Accepter une certaine forme d’ignorance c’est-à-dire de ne pas savoir à l’avance ce qui va être dit ou non. Ecouter dans la perspective de rejoindre la personne là où elle se situe ( empathie comme disposition à se mettre à la hauteur des pensées, sentiments de l’autre )</a:t>
            </a:r>
          </a:p>
          <a:p>
            <a:pPr marL="0" indent="0">
              <a:buNone/>
            </a:pPr>
            <a:r>
              <a:rPr lang="fr-FR" sz="2600" dirty="0" smtClean="0"/>
              <a:t>De </a:t>
            </a:r>
            <a:r>
              <a:rPr lang="fr-FR" sz="2600" dirty="0"/>
              <a:t>ce point de vue, la visée d’apaisement qui préside à la démarche palliative s’inscrit sur fond d’une illusion collective d’un </a:t>
            </a:r>
            <a:r>
              <a:rPr lang="fr-FR" sz="2600" u="sng" dirty="0"/>
              <a:t>bien pour l’autre</a:t>
            </a:r>
            <a:r>
              <a:rPr lang="fr-FR" sz="2600" dirty="0"/>
              <a:t> qui risque de n’accorder aux motions agressives et à l’ambivalence que peu de légitimité.</a:t>
            </a:r>
          </a:p>
          <a:p>
            <a:pPr marL="0" indent="0">
              <a:buNone/>
            </a:pPr>
            <a:r>
              <a:rPr lang="fr-FR" sz="2600" b="1" i="1" dirty="0" smtClean="0"/>
              <a:t>Ne </a:t>
            </a:r>
            <a:r>
              <a:rPr lang="fr-FR" sz="2600" b="1" i="1" dirty="0"/>
              <a:t>pas avoir cédé sur son désir :</a:t>
            </a:r>
          </a:p>
          <a:p>
            <a:pPr marL="0" indent="0">
              <a:buNone/>
            </a:pPr>
            <a:r>
              <a:rPr lang="fr-FR" sz="2600" b="1" i="1" dirty="0"/>
              <a:t> </a:t>
            </a:r>
            <a:r>
              <a:rPr lang="fr-FR" sz="2600" dirty="0"/>
              <a:t>Lacan explique dans son séminaire «  L’éthique de la psychanalyse » que le seul bien, la seule véritable richesse de l’homme, en ce bas monde, consiste en cela : «  Ne pas avoir cédé sur son désir ! » c’est-à-dire </a:t>
            </a:r>
          </a:p>
          <a:p>
            <a:pPr marL="0" lvl="0" indent="0">
              <a:buNone/>
            </a:pPr>
            <a:r>
              <a:rPr lang="fr-FR" sz="2600" dirty="0" smtClean="0"/>
              <a:t>- Tout </a:t>
            </a:r>
            <a:r>
              <a:rPr lang="fr-FR" sz="2600" dirty="0"/>
              <a:t>d’abord, ne pas céder à toutes ses pulsions, sans contrôle, ni limites</a:t>
            </a:r>
          </a:p>
          <a:p>
            <a:pPr marL="0" lvl="0" indent="0">
              <a:buNone/>
            </a:pPr>
            <a:r>
              <a:rPr lang="fr-FR" sz="2600" dirty="0" smtClean="0"/>
              <a:t>- Surtout</a:t>
            </a:r>
            <a:r>
              <a:rPr lang="fr-FR" sz="2600" dirty="0"/>
              <a:t>, à ne pas renoncer à ce qui vaut pour soi, à ce qui est propre à nous faire avancer, grandir, nous construire en tant que sujet. Bien sûr, toute la difficulté, consiste précisément à se repérer dans cette série de désirs, envies qui nous assaillent. S’y repérer, et pouvoir s’y diriger, donc disposer d’un éclairage qui puisse nous permettre de jauger ce qui est véritablement bon pour nous. Cerner son désir au plus près possible, c’est bien la quête d’une analyse. Et, une fois ceci acquis, d’arriver à s’y tenir, c’est-à-dire à ne pas céder et de là pouvoir poser les actes inhérents à ce choix. Plus simplement, la boussole peut s’orienter à ce qu’on sache ou puisse se mettre en situation de n’avoir pas de regrets sur ce que l’on a fait, de pouvoir assumer sans honte son passé, d’être en mesure, en quelque sorte, de se regarder en face.</a:t>
            </a:r>
          </a:p>
          <a:p>
            <a:endParaRPr lang="fr-FR" dirty="0"/>
          </a:p>
        </p:txBody>
      </p:sp>
    </p:spTree>
    <p:extLst>
      <p:ext uri="{BB962C8B-B14F-4D97-AF65-F5344CB8AC3E}">
        <p14:creationId xmlns:p14="http://schemas.microsoft.com/office/powerpoint/2010/main" val="3745186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2" y="257909"/>
            <a:ext cx="9905998" cy="785279"/>
          </a:xfrm>
        </p:spPr>
        <p:txBody>
          <a:bodyPr>
            <a:normAutofit/>
          </a:bodyPr>
          <a:lstStyle/>
          <a:p>
            <a:r>
              <a:rPr lang="fr-FR" sz="3200" dirty="0" smtClean="0"/>
              <a:t>Quels rapports à l’autre dans le soin ?</a:t>
            </a:r>
            <a:endParaRPr lang="fr-FR" sz="3200" dirty="0"/>
          </a:p>
        </p:txBody>
      </p:sp>
      <p:sp>
        <p:nvSpPr>
          <p:cNvPr id="3" name="Espace réservé du contenu 2"/>
          <p:cNvSpPr>
            <a:spLocks noGrp="1"/>
          </p:cNvSpPr>
          <p:nvPr>
            <p:ph idx="1"/>
          </p:nvPr>
        </p:nvSpPr>
        <p:spPr>
          <a:xfrm>
            <a:off x="1141411" y="1043187"/>
            <a:ext cx="9905999" cy="5525037"/>
          </a:xfrm>
        </p:spPr>
        <p:txBody>
          <a:bodyPr>
            <a:normAutofit lnSpcReduction="10000"/>
          </a:bodyPr>
          <a:lstStyle/>
          <a:p>
            <a:r>
              <a:rPr lang="fr-FR" dirty="0" smtClean="0"/>
              <a:t>Chercher </a:t>
            </a:r>
            <a:r>
              <a:rPr lang="fr-FR" dirty="0"/>
              <a:t>à satisfaire prioritairement la demande de l’autre ?, apporter une réponse à l’autre mais aussi attendre une réponse de l’autre ? Vouloir combler les manques, les </a:t>
            </a:r>
            <a:r>
              <a:rPr lang="fr-FR" dirty="0" smtClean="0"/>
              <a:t>trous en fin de vie </a:t>
            </a:r>
            <a:r>
              <a:rPr lang="fr-FR" dirty="0"/>
              <a:t>?</a:t>
            </a:r>
          </a:p>
          <a:p>
            <a:r>
              <a:rPr lang="fr-FR" dirty="0"/>
              <a:t>Interroger les effets de l’impossibilité de guérir : à défaut de pouvoir le guérir, on va tout lui donner, lui éviter la frustration ( satisfaire entièrement l’autre est de l’ordre de l’impossible , gavage </a:t>
            </a:r>
            <a:r>
              <a:rPr lang="fr-FR" dirty="0" err="1"/>
              <a:t>désubjectivant</a:t>
            </a:r>
            <a:r>
              <a:rPr lang="fr-FR" dirty="0"/>
              <a:t>,  transformer des sujets en fin de vie en sujets repus, des enfants repus, aux besoins saturés, aux vides obturés, en indigestion de soins</a:t>
            </a:r>
            <a:r>
              <a:rPr lang="fr-FR" dirty="0" smtClean="0"/>
              <a:t>)</a:t>
            </a:r>
          </a:p>
          <a:p>
            <a:r>
              <a:rPr lang="fr-FR" dirty="0" smtClean="0"/>
              <a:t>Le soin est d’essence « maternelle » selon la psychanalyse Soigner, c’est toujours répondre à des besoins</a:t>
            </a:r>
          </a:p>
          <a:p>
            <a:r>
              <a:rPr lang="fr-FR" dirty="0" smtClean="0"/>
              <a:t>Risque de vouloir «  répondre à tous les besoins »: on recrée la symbiose du début de la vie. Interdit car impossible</a:t>
            </a:r>
          </a:p>
          <a:p>
            <a:endParaRPr lang="fr-FR" dirty="0"/>
          </a:p>
        </p:txBody>
      </p:sp>
    </p:spTree>
    <p:extLst>
      <p:ext uri="{BB962C8B-B14F-4D97-AF65-F5344CB8AC3E}">
        <p14:creationId xmlns:p14="http://schemas.microsoft.com/office/powerpoint/2010/main" val="1463899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2" y="373819"/>
            <a:ext cx="9905998" cy="720885"/>
          </a:xfrm>
        </p:spPr>
        <p:txBody>
          <a:bodyPr>
            <a:normAutofit/>
          </a:bodyPr>
          <a:lstStyle/>
          <a:p>
            <a:r>
              <a:rPr lang="fr-FR" sz="3200" dirty="0"/>
              <a:t>Quels rapports à l’autre dans le soin ?</a:t>
            </a:r>
          </a:p>
        </p:txBody>
      </p:sp>
      <p:sp>
        <p:nvSpPr>
          <p:cNvPr id="3" name="Espace réservé du contenu 2"/>
          <p:cNvSpPr>
            <a:spLocks noGrp="1"/>
          </p:cNvSpPr>
          <p:nvPr>
            <p:ph idx="1"/>
          </p:nvPr>
        </p:nvSpPr>
        <p:spPr>
          <a:xfrm>
            <a:off x="1038381" y="1094704"/>
            <a:ext cx="9905999" cy="5203065"/>
          </a:xfrm>
        </p:spPr>
        <p:txBody>
          <a:bodyPr>
            <a:normAutofit fontScale="92500" lnSpcReduction="10000"/>
          </a:bodyPr>
          <a:lstStyle/>
          <a:p>
            <a:r>
              <a:rPr lang="fr-FR" sz="2000" dirty="0" smtClean="0"/>
              <a:t>En fin de vie, quelle exercice de la fonction paternelle dans le soin qui viendra séparer le patient de la sollicitude du soignant, d’un rapport fusionnel avec l’entourage ? </a:t>
            </a:r>
          </a:p>
          <a:p>
            <a:r>
              <a:rPr lang="fr-FR" sz="2000" dirty="0" smtClean="0"/>
              <a:t>Quelque chose doit mettre une limite à l’excès de soins. Faire exister , dans chaque situation, cette exigence de la fonction de l’autorité paternelle ( Tiers qui sépare et unit autrement).</a:t>
            </a:r>
          </a:p>
          <a:p>
            <a:r>
              <a:rPr lang="fr-FR" sz="2000" dirty="0"/>
              <a:t>La subjectivité implique la distance, la différenciation psychique :</a:t>
            </a:r>
          </a:p>
          <a:p>
            <a:r>
              <a:rPr lang="fr-FR" sz="2000" dirty="0"/>
              <a:t>→ la distance  doit s’inscrire au début de la vie (interdit de l’inceste; renoncer à la jouissance de son enfant)</a:t>
            </a:r>
          </a:p>
          <a:p>
            <a:r>
              <a:rPr lang="fr-FR" sz="2000" dirty="0"/>
              <a:t>→ la distance doit être maintenue à la fin de la vie ( interdit de meurtre</a:t>
            </a:r>
            <a:r>
              <a:rPr lang="fr-FR" sz="2000" dirty="0" smtClean="0"/>
              <a:t>)</a:t>
            </a:r>
          </a:p>
          <a:p>
            <a:r>
              <a:rPr lang="fr-FR" sz="2000" dirty="0" smtClean="0"/>
              <a:t>Sinon, effet tout à fait repérable cliniquement : la mort du sujet </a:t>
            </a:r>
          </a:p>
          <a:p>
            <a:r>
              <a:rPr lang="fr-FR" sz="2000" dirty="0" smtClean="0"/>
              <a:t>Exigence éthique : la relation soignant-soigné ne peut se réduire à une relation duelle sous la condition de la seule satisfaction réciproque des besoins de chacun Nécessité d’une instance tierce qui vienne faire rupture dans une jouissance qui serait de nature incestueuse</a:t>
            </a:r>
          </a:p>
          <a:p>
            <a:r>
              <a:rPr lang="fr-FR" sz="2000" dirty="0" smtClean="0"/>
              <a:t>Louis Vincent Thomas : «  de l’amour qui dégouline de partout »</a:t>
            </a:r>
            <a:endParaRPr lang="fr-FR" dirty="0"/>
          </a:p>
        </p:txBody>
      </p:sp>
    </p:spTree>
    <p:extLst>
      <p:ext uri="{BB962C8B-B14F-4D97-AF65-F5344CB8AC3E}">
        <p14:creationId xmlns:p14="http://schemas.microsoft.com/office/powerpoint/2010/main" val="555595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2" y="309425"/>
            <a:ext cx="9905998" cy="862552"/>
          </a:xfrm>
        </p:spPr>
        <p:txBody>
          <a:bodyPr>
            <a:normAutofit/>
          </a:bodyPr>
          <a:lstStyle/>
          <a:p>
            <a:r>
              <a:rPr lang="fr-FR" sz="3200" dirty="0" smtClean="0"/>
              <a:t>Quel rapport au symptôme ?</a:t>
            </a:r>
            <a:endParaRPr lang="fr-FR" sz="3200" dirty="0"/>
          </a:p>
        </p:txBody>
      </p:sp>
      <p:sp>
        <p:nvSpPr>
          <p:cNvPr id="3" name="Espace réservé du contenu 2"/>
          <p:cNvSpPr>
            <a:spLocks noGrp="1"/>
          </p:cNvSpPr>
          <p:nvPr>
            <p:ph idx="1"/>
          </p:nvPr>
        </p:nvSpPr>
        <p:spPr>
          <a:xfrm>
            <a:off x="1141412" y="1171978"/>
            <a:ext cx="9905999" cy="5409126"/>
          </a:xfrm>
        </p:spPr>
        <p:txBody>
          <a:bodyPr>
            <a:normAutofit fontScale="62500" lnSpcReduction="20000"/>
          </a:bodyPr>
          <a:lstStyle/>
          <a:p>
            <a:r>
              <a:rPr lang="fr-FR" b="1" dirty="0"/>
              <a:t>Quel rapport au symptôme ?</a:t>
            </a:r>
          </a:p>
          <a:p>
            <a:r>
              <a:rPr lang="fr-FR" dirty="0"/>
              <a:t>Deux conceptions divergentes de la valeur , du statut et du traitement du symptôme:</a:t>
            </a:r>
          </a:p>
          <a:p>
            <a:r>
              <a:rPr lang="fr-FR" u="sng" dirty="0">
                <a:effectLst>
                  <a:outerShdw blurRad="38100" dist="38100" dir="2700000" algn="tl">
                    <a:srgbClr val="000000">
                      <a:alpha val="43137"/>
                    </a:srgbClr>
                  </a:outerShdw>
                </a:effectLst>
              </a:rPr>
              <a:t>Approche médicale </a:t>
            </a:r>
            <a:r>
              <a:rPr lang="fr-FR" dirty="0"/>
              <a:t>: le symptôme comme signe de la maladie , d’un dysfonctionnement dont la visée est de l’éliminer</a:t>
            </a:r>
          </a:p>
          <a:p>
            <a:r>
              <a:rPr lang="fr-FR" u="sng" dirty="0">
                <a:effectLst>
                  <a:outerShdw blurRad="38100" dist="38100" dir="2700000" algn="tl">
                    <a:srgbClr val="000000">
                      <a:alpha val="43137"/>
                    </a:srgbClr>
                  </a:outerShdw>
                </a:effectLst>
              </a:rPr>
              <a:t>Approche </a:t>
            </a:r>
            <a:r>
              <a:rPr lang="fr-FR" u="sng" dirty="0"/>
              <a:t>psychanalytique</a:t>
            </a:r>
            <a:r>
              <a:rPr lang="fr-FR" dirty="0">
                <a:effectLst>
                  <a:outerShdw blurRad="38100" dist="38100" dir="2700000" algn="tl">
                    <a:srgbClr val="000000">
                      <a:alpha val="43137"/>
                    </a:srgbClr>
                  </a:outerShdw>
                </a:effectLst>
              </a:rPr>
              <a:t> </a:t>
            </a:r>
            <a:r>
              <a:rPr lang="fr-FR" dirty="0"/>
              <a:t>:</a:t>
            </a:r>
            <a:r>
              <a:rPr lang="fr-FR" altLang="fr-FR" dirty="0"/>
              <a:t>Le symptôme n’est pas considéré comme un trouble qu’il faudrait faire disparaître mais d’une difficulté qui prend racine dans l’histoire du sujet, non réductible à un simple dysfonctionnement.</a:t>
            </a:r>
          </a:p>
          <a:p>
            <a:r>
              <a:rPr lang="fr-FR" altLang="fr-FR" dirty="0"/>
              <a:t>La souffrance n’est ni une faiblesse ni une fragilité psychique mais le lieu d’une vérité inconsciente.</a:t>
            </a:r>
          </a:p>
          <a:p>
            <a:r>
              <a:rPr lang="fr-FR" altLang="fr-FR" dirty="0"/>
              <a:t>Le symptôme est gênant mais il a aussi une fonction régulatrice ( formation de compromis), c’est la réponse à un autre dysfonctionnement appelé conflit inconscient ( lutte entre un désir et un interdit). Paradoxe du symptôme</a:t>
            </a:r>
            <a:r>
              <a:rPr lang="fr-FR" altLang="fr-FR" b="1" dirty="0"/>
              <a:t>: il empêche de vivre et permet aussi de vivre, il a sa raison d’être.</a:t>
            </a:r>
          </a:p>
          <a:p>
            <a:r>
              <a:rPr lang="fr-FR" altLang="fr-FR" dirty="0"/>
              <a:t>Freud: « si on empêche le symptôme de se former, le danger survient réellement </a:t>
            </a:r>
            <a:r>
              <a:rPr lang="fr-FR" altLang="fr-FR" dirty="0" smtClean="0"/>
              <a:t>».Mode </a:t>
            </a:r>
            <a:r>
              <a:rPr lang="fr-FR" altLang="fr-FR" dirty="0"/>
              <a:t>d’expression et de satisfaction à la fois.</a:t>
            </a:r>
          </a:p>
          <a:p>
            <a:r>
              <a:rPr lang="fr-FR" altLang="fr-FR" dirty="0"/>
              <a:t>Le symptôme est appréhendé comme un fonctionnement bien plus que comme un dysfonctionnement même si le sujet s’en plaint, c’est pourquoi il y tient tant.</a:t>
            </a:r>
          </a:p>
          <a:p>
            <a:r>
              <a:rPr lang="fr-FR" altLang="fr-FR" dirty="0"/>
              <a:t>JA Miller : «  l’analyse vise ce point où, dans sa douleur , le sujet est satisfait ».</a:t>
            </a:r>
          </a:p>
          <a:p>
            <a:r>
              <a:rPr lang="fr-FR" altLang="fr-FR" dirty="0"/>
              <a:t>Aider un sujet à trouver une autre solution à son conflit que la voie du symptôme ne peut se faire qu’avec le temps du transfert et ce n’est pas toujours possible dans la clinique </a:t>
            </a:r>
            <a:r>
              <a:rPr lang="fr-FR" altLang="fr-FR" dirty="0" smtClean="0"/>
              <a:t>palliative.</a:t>
            </a:r>
            <a:endParaRPr lang="fr-FR" altLang="fr-FR" dirty="0"/>
          </a:p>
          <a:p>
            <a:endParaRPr lang="fr-FR" dirty="0"/>
          </a:p>
          <a:p>
            <a:endParaRPr lang="fr-FR" dirty="0"/>
          </a:p>
        </p:txBody>
      </p:sp>
    </p:spTree>
    <p:extLst>
      <p:ext uri="{BB962C8B-B14F-4D97-AF65-F5344CB8AC3E}">
        <p14:creationId xmlns:p14="http://schemas.microsoft.com/office/powerpoint/2010/main" val="1383179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334851"/>
            <a:ext cx="9905998" cy="850005"/>
          </a:xfrm>
        </p:spPr>
        <p:txBody>
          <a:bodyPr>
            <a:normAutofit/>
          </a:bodyPr>
          <a:lstStyle/>
          <a:p>
            <a:r>
              <a:rPr lang="fr-FR" sz="3200" dirty="0" smtClean="0"/>
              <a:t>Quel rapport au symptôme ?</a:t>
            </a:r>
            <a:endParaRPr lang="fr-FR" sz="3200" dirty="0"/>
          </a:p>
        </p:txBody>
      </p:sp>
      <p:sp>
        <p:nvSpPr>
          <p:cNvPr id="3" name="Espace réservé du contenu 2"/>
          <p:cNvSpPr>
            <a:spLocks noGrp="1"/>
          </p:cNvSpPr>
          <p:nvPr>
            <p:ph idx="1"/>
          </p:nvPr>
        </p:nvSpPr>
        <p:spPr>
          <a:xfrm>
            <a:off x="1141413" y="1184856"/>
            <a:ext cx="9905998" cy="5422006"/>
          </a:xfrm>
        </p:spPr>
        <p:txBody>
          <a:bodyPr>
            <a:normAutofit fontScale="77500" lnSpcReduction="20000"/>
          </a:bodyPr>
          <a:lstStyle/>
          <a:p>
            <a:r>
              <a:rPr lang="fr-FR" dirty="0"/>
              <a:t>C’est pourquoi on ne doit pas chercher à soulager le patient de son symptôme mais admettre sa fonction au niveau de l’équilibre et de l’intégrité psychique.</a:t>
            </a:r>
          </a:p>
          <a:p>
            <a:r>
              <a:rPr lang="fr-FR" dirty="0"/>
              <a:t>Un patient peut préférer s’</a:t>
            </a:r>
            <a:r>
              <a:rPr lang="fr-FR" dirty="0" err="1"/>
              <a:t>accomoder</a:t>
            </a:r>
            <a:r>
              <a:rPr lang="fr-FR" dirty="0"/>
              <a:t> du déplaisir d’un symptôme familier plutôt que d’encourir le risque d’affronter l’inconnu qu’engendrerait le fait de s’en séparer.</a:t>
            </a:r>
          </a:p>
          <a:p>
            <a:r>
              <a:rPr lang="fr-FR" dirty="0"/>
              <a:t>Songeons à un patient douloureux qui nous dit qu’il préfère avoir mal plutôt que ne rien sentir, l’exposant au risque potentiellement désorganisant de ne plus rien ressentir,  s’éprouver dans son corps, point d’ancrage de sa subjectivité. Douleur comme partenaire-symptôme, ce qui fait tenir le sujet, son bord, une limite ce à quoi il peut s’accrocher , lui conférant une consistance, un sentiment d’existence.</a:t>
            </a:r>
          </a:p>
          <a:p>
            <a:pPr marL="0" indent="0">
              <a:buNone/>
            </a:pPr>
            <a:r>
              <a:rPr lang="fr-FR" dirty="0" smtClean="0"/>
              <a:t>Tenter </a:t>
            </a:r>
            <a:r>
              <a:rPr lang="fr-FR" dirty="0"/>
              <a:t>d’élucider pour chaque sujet rencontré la fonction du symptôme, ce qu’il en est de sa demande, ce qui soutient le sujet dans son existence afin d’accompagner le patient dans la mise au point de ses solutions implique donc de s’interroger sur les espaces de rencontre et d’écoute proposés à la personne souffrante et des lieux pour en parler en équipe.</a:t>
            </a:r>
          </a:p>
          <a:p>
            <a:pPr marL="0" indent="0">
              <a:buNone/>
            </a:pPr>
            <a:r>
              <a:rPr lang="fr-FR" dirty="0" smtClean="0"/>
              <a:t>Ce </a:t>
            </a:r>
            <a:r>
              <a:rPr lang="fr-FR" dirty="0"/>
              <a:t>n’est pas un plaidoyer pour le masochisme mais c’est un énoncé de la complexité indiquant qu’il y a des équilibres psychiques, symptomatiques certes douloureux mais à manier avec précaution au niveau de l’économie pulsionnelle</a:t>
            </a:r>
          </a:p>
        </p:txBody>
      </p:sp>
    </p:spTree>
    <p:extLst>
      <p:ext uri="{BB962C8B-B14F-4D97-AF65-F5344CB8AC3E}">
        <p14:creationId xmlns:p14="http://schemas.microsoft.com/office/powerpoint/2010/main" val="1717349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334852"/>
            <a:ext cx="9905998" cy="746973"/>
          </a:xfrm>
        </p:spPr>
        <p:txBody>
          <a:bodyPr>
            <a:normAutofit/>
          </a:bodyPr>
          <a:lstStyle/>
          <a:p>
            <a:r>
              <a:rPr lang="fr-FR" sz="3200" dirty="0" smtClean="0"/>
              <a:t>VIVRE EN EXISTANT ?</a:t>
            </a:r>
            <a:endParaRPr lang="fr-FR" sz="3200" dirty="0"/>
          </a:p>
        </p:txBody>
      </p:sp>
      <p:sp>
        <p:nvSpPr>
          <p:cNvPr id="3" name="Espace réservé du contenu 2"/>
          <p:cNvSpPr>
            <a:spLocks noGrp="1"/>
          </p:cNvSpPr>
          <p:nvPr>
            <p:ph idx="1"/>
          </p:nvPr>
        </p:nvSpPr>
        <p:spPr>
          <a:xfrm>
            <a:off x="1038381" y="1081824"/>
            <a:ext cx="9905999" cy="5254581"/>
          </a:xfrm>
        </p:spPr>
        <p:txBody>
          <a:bodyPr>
            <a:normAutofit fontScale="62500" lnSpcReduction="20000"/>
          </a:bodyPr>
          <a:lstStyle/>
          <a:p>
            <a:r>
              <a:rPr lang="fr-FR" b="1" dirty="0"/>
              <a:t>L’accompagnement palliatif oblige à distinguer la vie et l’existence </a:t>
            </a:r>
            <a:r>
              <a:rPr lang="fr-FR" dirty="0"/>
              <a:t>:</a:t>
            </a:r>
          </a:p>
          <a:p>
            <a:pPr marL="0" indent="0">
              <a:buNone/>
            </a:pPr>
            <a:r>
              <a:rPr lang="fr-FR" dirty="0" smtClean="0"/>
              <a:t> </a:t>
            </a:r>
            <a:r>
              <a:rPr lang="fr-FR" dirty="0"/>
              <a:t>La vie nous est </a:t>
            </a:r>
            <a:r>
              <a:rPr lang="fr-FR" dirty="0" smtClean="0"/>
              <a:t>donnée alors que </a:t>
            </a:r>
            <a:r>
              <a:rPr lang="fr-FR" dirty="0"/>
              <a:t>L’existence est un sentiment qui se construit :</a:t>
            </a:r>
          </a:p>
          <a:p>
            <a:pPr marL="0" indent="0">
              <a:buNone/>
            </a:pPr>
            <a:r>
              <a:rPr lang="fr-FR" dirty="0" smtClean="0"/>
              <a:t> </a:t>
            </a:r>
            <a:r>
              <a:rPr lang="fr-FR" dirty="0"/>
              <a:t>Sentiment d’exister grâce à la relation avec une personne stable, un attachement ( compter pour quelqu’un </a:t>
            </a:r>
            <a:r>
              <a:rPr lang="fr-FR" dirty="0" smtClean="0"/>
              <a:t>) et l’appartenance.</a:t>
            </a:r>
          </a:p>
          <a:p>
            <a:r>
              <a:rPr lang="fr-FR" b="1" dirty="0"/>
              <a:t>Raisons de rester , vouloir rester en vie  dans des situations de dernière extrémité</a:t>
            </a:r>
            <a:r>
              <a:rPr lang="fr-FR" dirty="0"/>
              <a:t>:</a:t>
            </a:r>
          </a:p>
          <a:p>
            <a:r>
              <a:rPr lang="fr-FR" dirty="0"/>
              <a:t>- Capacité d’investir </a:t>
            </a:r>
            <a:r>
              <a:rPr lang="fr-FR" dirty="0" err="1"/>
              <a:t>vivacement</a:t>
            </a:r>
            <a:r>
              <a:rPr lang="fr-FR" dirty="0"/>
              <a:t> cette </a:t>
            </a:r>
            <a:r>
              <a:rPr lang="fr-FR" dirty="0" smtClean="0"/>
              <a:t>précarité- </a:t>
            </a:r>
            <a:r>
              <a:rPr lang="fr-FR" dirty="0"/>
              <a:t>Accepter de cesser de ressembler au soi-même que le sujet a été jadis c’est-à-dire de supporter la perte de ressemblance avec </a:t>
            </a:r>
            <a:r>
              <a:rPr lang="fr-FR" dirty="0" smtClean="0"/>
              <a:t>soi-même- </a:t>
            </a:r>
            <a:r>
              <a:rPr lang="fr-FR" dirty="0"/>
              <a:t>Capacité à se remémorer cette rencontre d’un autre humain ( la mère</a:t>
            </a:r>
            <a:r>
              <a:rPr lang="fr-FR" dirty="0" smtClean="0"/>
              <a:t>)- </a:t>
            </a:r>
            <a:r>
              <a:rPr lang="fr-FR" dirty="0"/>
              <a:t>Investir son corps comme un autre, un nourrisson dont on prend soin, « être sa propre mère » </a:t>
            </a:r>
            <a:r>
              <a:rPr lang="fr-FR" dirty="0" smtClean="0"/>
              <a:t>.- </a:t>
            </a:r>
            <a:r>
              <a:rPr lang="fr-FR" dirty="0"/>
              <a:t>Continuer à être investi par l’autre</a:t>
            </a:r>
          </a:p>
          <a:p>
            <a:r>
              <a:rPr lang="fr-FR" b="1" dirty="0"/>
              <a:t>Importance fondamentale des soins au corps </a:t>
            </a:r>
            <a:r>
              <a:rPr lang="fr-FR" dirty="0"/>
              <a:t>: la toilette, les massages, geste simplement d’essuyer un visage, le regard, la parole qui soutiennent.</a:t>
            </a:r>
          </a:p>
          <a:p>
            <a:r>
              <a:rPr lang="fr-FR" dirty="0"/>
              <a:t>« Comment habiter ce corps devenu méconnaissable ? » A chacun d’inventer ses réponses, encore faut-il un regard qui soutienne. Le regard des autres est primordial car il y a urgence à trouver un point où le sujet peut se voir et se reconnaître aimable et aimé par </a:t>
            </a:r>
            <a:r>
              <a:rPr lang="fr-FR" dirty="0" smtClean="0"/>
              <a:t> </a:t>
            </a:r>
            <a:r>
              <a:rPr lang="fr-FR" dirty="0"/>
              <a:t>lui-même et pour lui-même </a:t>
            </a:r>
            <a:r>
              <a:rPr lang="fr-FR" dirty="0" smtClean="0"/>
              <a:t>» M’aime-t-il </a:t>
            </a:r>
            <a:r>
              <a:rPr lang="fr-FR" dirty="0"/>
              <a:t>seulement pour mon corps ou </a:t>
            </a:r>
            <a:r>
              <a:rPr lang="fr-FR" dirty="0" smtClean="0"/>
              <a:t>au-delà? Que </a:t>
            </a:r>
            <a:r>
              <a:rPr lang="fr-FR" dirty="0"/>
              <a:t>suis-je pour lui, elle ?</a:t>
            </a:r>
          </a:p>
          <a:p>
            <a:r>
              <a:rPr lang="fr-FR" dirty="0"/>
              <a:t>Responsabilité éthique des accompagnants d’incarner  des points d’où le sujet puisse apercevoir une vision de lui-même non confondue avec une image déchue. C’est souvent dans le défaut d’investissement par l’autre que certains sujets ne s’investissent plus eux- mêmes</a:t>
            </a:r>
            <a:r>
              <a:rPr lang="fr-FR" dirty="0" smtClean="0"/>
              <a:t>. En confondant le réel et l’image, le sujet peut se laisser engouffré en anticipation dans la mort</a:t>
            </a:r>
            <a:endParaRPr lang="fr-FR" dirty="0"/>
          </a:p>
          <a:p>
            <a:pPr marL="0" indent="0">
              <a:buNone/>
            </a:pPr>
            <a:endParaRPr lang="fr-FR" dirty="0"/>
          </a:p>
          <a:p>
            <a:endParaRPr lang="fr-FR" dirty="0"/>
          </a:p>
        </p:txBody>
      </p:sp>
    </p:spTree>
    <p:extLst>
      <p:ext uri="{BB962C8B-B14F-4D97-AF65-F5344CB8AC3E}">
        <p14:creationId xmlns:p14="http://schemas.microsoft.com/office/powerpoint/2010/main" val="246502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463640"/>
            <a:ext cx="9905998" cy="759854"/>
          </a:xfrm>
        </p:spPr>
        <p:txBody>
          <a:bodyPr>
            <a:normAutofit/>
          </a:bodyPr>
          <a:lstStyle/>
          <a:p>
            <a:r>
              <a:rPr lang="fr-FR" sz="3200" dirty="0" smtClean="0"/>
              <a:t>VIVRE EN EXISTANT ?</a:t>
            </a:r>
            <a:endParaRPr lang="fr-FR" sz="3200" dirty="0"/>
          </a:p>
        </p:txBody>
      </p:sp>
      <p:sp>
        <p:nvSpPr>
          <p:cNvPr id="3" name="Espace réservé du contenu 2"/>
          <p:cNvSpPr>
            <a:spLocks noGrp="1"/>
          </p:cNvSpPr>
          <p:nvPr>
            <p:ph idx="1"/>
          </p:nvPr>
        </p:nvSpPr>
        <p:spPr>
          <a:xfrm>
            <a:off x="1141412" y="1223494"/>
            <a:ext cx="9905999" cy="5241700"/>
          </a:xfrm>
        </p:spPr>
        <p:txBody>
          <a:bodyPr/>
          <a:lstStyle/>
          <a:p>
            <a:r>
              <a:rPr lang="fr-FR" b="1" dirty="0"/>
              <a:t>Prédominance en fin de vie de deux objets de désir fondamentaux chez l’être humain pour le maintien du sentiment d’existence</a:t>
            </a:r>
            <a:r>
              <a:rPr lang="fr-FR" dirty="0"/>
              <a:t>: le regard et la voix.</a:t>
            </a:r>
          </a:p>
          <a:p>
            <a:r>
              <a:rPr lang="fr-FR" dirty="0"/>
              <a:t>Ex: regards évités, silences ou haussements de tons qui mortifient.</a:t>
            </a:r>
          </a:p>
          <a:p>
            <a:r>
              <a:rPr lang="fr-FR" dirty="0"/>
              <a:t>« Nous ne savons jamais ce que voient les yeux que nous regardons » Michel Schneider, Baudelaire, les années profondes</a:t>
            </a:r>
          </a:p>
          <a:p>
            <a:r>
              <a:rPr lang="fr-FR" dirty="0"/>
              <a:t>« Le patient en fin de vie, même s’il ne parle plus, est attentif à la réalité d’une vie qui lui est faite, aux effets de parole ( effets du signifiant) qui font surgir en lui une dimension de signifié à tonalité </a:t>
            </a:r>
            <a:r>
              <a:rPr lang="fr-FR" dirty="0" err="1"/>
              <a:t>persécutive</a:t>
            </a:r>
            <a:r>
              <a:rPr lang="fr-FR" dirty="0"/>
              <a:t> ou sécurisante » Maud Mannoni, le nommé et </a:t>
            </a:r>
            <a:r>
              <a:rPr lang="fr-FR" dirty="0" smtClean="0"/>
              <a:t>l’innommable.</a:t>
            </a:r>
            <a:endParaRPr lang="fr-FR" dirty="0"/>
          </a:p>
        </p:txBody>
      </p:sp>
    </p:spTree>
    <p:extLst>
      <p:ext uri="{BB962C8B-B14F-4D97-AF65-F5344CB8AC3E}">
        <p14:creationId xmlns:p14="http://schemas.microsoft.com/office/powerpoint/2010/main" val="4110747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399246"/>
            <a:ext cx="9905998" cy="695458"/>
          </a:xfrm>
        </p:spPr>
        <p:txBody>
          <a:bodyPr/>
          <a:lstStyle/>
          <a:p>
            <a:r>
              <a:rPr lang="fr-FR" dirty="0" smtClean="0"/>
              <a:t>Le rapport a sa propre mort</a:t>
            </a:r>
            <a:endParaRPr lang="fr-FR" dirty="0"/>
          </a:p>
        </p:txBody>
      </p:sp>
      <p:sp>
        <p:nvSpPr>
          <p:cNvPr id="3" name="Espace réservé du contenu 2"/>
          <p:cNvSpPr>
            <a:spLocks noGrp="1"/>
          </p:cNvSpPr>
          <p:nvPr>
            <p:ph idx="1"/>
          </p:nvPr>
        </p:nvSpPr>
        <p:spPr>
          <a:xfrm>
            <a:off x="909592" y="1094704"/>
            <a:ext cx="9905999" cy="5447764"/>
          </a:xfrm>
        </p:spPr>
        <p:txBody>
          <a:bodyPr>
            <a:normAutofit fontScale="55000" lnSpcReduction="20000"/>
          </a:bodyPr>
          <a:lstStyle/>
          <a:p>
            <a:r>
              <a:rPr lang="fr-FR" sz="2500" dirty="0"/>
              <a:t>Le rapport à sa propre mort est complexe et se manifeste par la coexistence de deux lignes de pensées contradictoires dont chacune s’exprime indépendamment de l’autre d’où les ambivalences dans le discours du patient, les contradictions, les retournements, l’irrationnel. Une partie du psychisme sait qu’il va mourir et l’autre l’ignore en mettant à la place des désirs irréalistes. « je me sais mortel mais je me veux immortel ». Supporter en tant que professionnel , proches la tension générée par cette </a:t>
            </a:r>
            <a:r>
              <a:rPr lang="fr-FR" sz="2500" dirty="0" smtClean="0"/>
              <a:t>coexistence.</a:t>
            </a:r>
          </a:p>
          <a:p>
            <a:pPr marL="0" indent="0">
              <a:buNone/>
            </a:pPr>
            <a:r>
              <a:rPr lang="fr-FR" sz="2500" dirty="0" smtClean="0"/>
              <a:t>Le </a:t>
            </a:r>
            <a:r>
              <a:rPr lang="fr-FR" sz="2500" dirty="0"/>
              <a:t>clivage c’est « savoir sans savoir que l’on sait </a:t>
            </a:r>
            <a:r>
              <a:rPr lang="fr-FR" sz="2500" dirty="0" smtClean="0"/>
              <a:t>».( Roussillon )</a:t>
            </a:r>
            <a:endParaRPr lang="fr-FR" sz="2500" dirty="0"/>
          </a:p>
          <a:p>
            <a:r>
              <a:rPr lang="fr-FR" sz="2500" dirty="0"/>
              <a:t> </a:t>
            </a:r>
            <a:r>
              <a:rPr lang="x-none" sz="2500" dirty="0" smtClean="0"/>
              <a:t>Il </a:t>
            </a:r>
            <a:r>
              <a:rPr lang="fr-FR" sz="2500" dirty="0"/>
              <a:t>est </a:t>
            </a:r>
            <a:r>
              <a:rPr lang="x-none" sz="2500" dirty="0"/>
              <a:t>vain de faire le deuil de soi-même</a:t>
            </a:r>
            <a:r>
              <a:rPr lang="fr-FR" sz="2500" dirty="0"/>
              <a:t> car pour cela il faudrait être mort:</a:t>
            </a:r>
            <a:r>
              <a:rPr lang="x-none" sz="2500" dirty="0"/>
              <a:t> c’est un véritable impossible psychique de chercher à préparer psychologiquement le patient à sa propre</a:t>
            </a:r>
            <a:r>
              <a:rPr lang="fr-FR" sz="2500" dirty="0"/>
              <a:t> mort</a:t>
            </a:r>
            <a:r>
              <a:rPr lang="x-none" sz="2500" dirty="0"/>
              <a:t>.</a:t>
            </a:r>
            <a:r>
              <a:rPr lang="fr-FR" sz="2500" dirty="0"/>
              <a:t> La mort de soi ne peut pas être acceptée dans le sens d’intérioriser, mettre en représentation interne ( « je suis mort » est un impossible). La mort ( de soi) fait partie du vivant, pas de la vie, car elle ne se vit pas. Wittgenstein le démontre dans une de ses propositions : «  La mort n’est pas un évènement de la vie. La mort n’est pas une expérience vécue »</a:t>
            </a:r>
          </a:p>
          <a:p>
            <a:r>
              <a:rPr lang="fr-FR" sz="2500" dirty="0"/>
              <a:t>Le projet de pouvoir préparer un vivant à sa mort est donc loin d’être </a:t>
            </a:r>
            <a:r>
              <a:rPr lang="fr-FR" sz="2500" dirty="0" smtClean="0"/>
              <a:t>évident</a:t>
            </a:r>
            <a:r>
              <a:rPr lang="x-none" sz="2500" dirty="0" smtClean="0"/>
              <a:t> </a:t>
            </a:r>
            <a:r>
              <a:rPr lang="fr-FR" sz="2500" dirty="0"/>
              <a:t>( le sujet peut se reconnaitre </a:t>
            </a:r>
            <a:r>
              <a:rPr lang="fr-FR" sz="2500" dirty="0" smtClean="0"/>
              <a:t>engagé </a:t>
            </a:r>
            <a:r>
              <a:rPr lang="fr-FR" sz="2500" dirty="0"/>
              <a:t>dans une temporalité limitée mais il ne le peut pas entièrement car l’inconscient ignore le temps. Inexistence de la mort pour l’inconscient. Absence de représentation de notre propre mort dans </a:t>
            </a:r>
            <a:r>
              <a:rPr lang="fr-FR" sz="2500" dirty="0" smtClean="0"/>
              <a:t>l’inconscient, sa propre mort y  est incroyable </a:t>
            </a:r>
            <a:r>
              <a:rPr lang="fr-FR" sz="2500" dirty="0"/>
              <a:t>). </a:t>
            </a:r>
          </a:p>
          <a:p>
            <a:pPr marL="0" indent="0">
              <a:buNone/>
            </a:pPr>
            <a:r>
              <a:rPr lang="fr-FR" sz="2500" dirty="0"/>
              <a:t>J </a:t>
            </a:r>
            <a:r>
              <a:rPr lang="fr-FR" sz="2500" dirty="0" err="1"/>
              <a:t>Alric</a:t>
            </a:r>
            <a:r>
              <a:rPr lang="fr-FR" sz="2500" dirty="0"/>
              <a:t> «  il faudra bien un jour tenir compte de l’impossible représentation de sa propre mort ».</a:t>
            </a:r>
          </a:p>
          <a:p>
            <a:pPr>
              <a:buNone/>
            </a:pPr>
            <a:r>
              <a:rPr lang="fr-FR" sz="2500" dirty="0" smtClean="0"/>
              <a:t>Il </a:t>
            </a:r>
            <a:r>
              <a:rPr lang="fr-FR" sz="2500" dirty="0"/>
              <a:t>s’agit de soutenir ce clivage, qui est la seule issue pour « amener ailleurs » et se dégager de la réalité de la mort. </a:t>
            </a:r>
          </a:p>
          <a:p>
            <a:pPr>
              <a:buNone/>
            </a:pPr>
            <a:r>
              <a:rPr lang="fr-FR" sz="2500" dirty="0"/>
              <a:t>Il est nécessaire de soutenir l’imaginaire, la part du psychisme qui ne veut pas mourir, pour permettre un certain équilibre psychique qui permet à la personne malade d’être </a:t>
            </a:r>
            <a:r>
              <a:rPr lang="fr-FR" sz="2500" dirty="0" smtClean="0"/>
              <a:t>existante </a:t>
            </a:r>
            <a:r>
              <a:rPr lang="fr-FR" sz="2500" dirty="0"/>
              <a:t>jusqu’au bout. </a:t>
            </a:r>
          </a:p>
          <a:p>
            <a:pPr>
              <a:buNone/>
            </a:pPr>
            <a:r>
              <a:rPr lang="fr-FR" sz="2500" dirty="0" smtClean="0"/>
              <a:t>L’accompagnement </a:t>
            </a:r>
            <a:r>
              <a:rPr lang="fr-FR" sz="2500" dirty="0"/>
              <a:t>consiste peut-être à ne pas situer la mort au centre de l’accompagnement et du sens de l’existence qui reste à vivre, à dégonfler la toute puissance de la mort.</a:t>
            </a:r>
          </a:p>
          <a:p>
            <a:endParaRPr lang="fr-FR" dirty="0"/>
          </a:p>
        </p:txBody>
      </p:sp>
    </p:spTree>
    <p:extLst>
      <p:ext uri="{BB962C8B-B14F-4D97-AF65-F5344CB8AC3E}">
        <p14:creationId xmlns:p14="http://schemas.microsoft.com/office/powerpoint/2010/main" val="3169912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2" y="270456"/>
            <a:ext cx="9905998" cy="1056068"/>
          </a:xfrm>
        </p:spPr>
        <p:txBody>
          <a:bodyPr>
            <a:normAutofit/>
          </a:bodyPr>
          <a:lstStyle/>
          <a:p>
            <a:r>
              <a:rPr lang="fr-FR" sz="3200" dirty="0" smtClean="0"/>
              <a:t>En conclusion …</a:t>
            </a:r>
            <a:endParaRPr lang="fr-FR" sz="3200" dirty="0"/>
          </a:p>
        </p:txBody>
      </p:sp>
      <p:sp>
        <p:nvSpPr>
          <p:cNvPr id="3" name="Espace réservé du contenu 2"/>
          <p:cNvSpPr>
            <a:spLocks noGrp="1"/>
          </p:cNvSpPr>
          <p:nvPr>
            <p:ph idx="1"/>
          </p:nvPr>
        </p:nvSpPr>
        <p:spPr>
          <a:xfrm>
            <a:off x="832319" y="1326523"/>
            <a:ext cx="9905999" cy="5061397"/>
          </a:xfrm>
        </p:spPr>
        <p:txBody>
          <a:bodyPr>
            <a:normAutofit fontScale="92500" lnSpcReduction="10000"/>
          </a:bodyPr>
          <a:lstStyle/>
          <a:p>
            <a:r>
              <a:rPr lang="fr-FR" dirty="0"/>
              <a:t>Le travail d’accompagnement psychique consiste à être en mesure de suivre cette dynamique de détachement. Entendre et prendre en considération cette propension du sujet à se placer en un lieu où il est en quelque sorte éternel. Tolérer la déformation de la réalité objective par le patient est un aspect </a:t>
            </a:r>
            <a:r>
              <a:rPr lang="fr-FR" dirty="0" smtClean="0"/>
              <a:t>important pour que la mort n’empiète pas excessivement dans le domaine de la vie ( Antigone).</a:t>
            </a:r>
            <a:endParaRPr lang="fr-FR" dirty="0"/>
          </a:p>
          <a:p>
            <a:endParaRPr lang="fr-FR" dirty="0"/>
          </a:p>
          <a:p>
            <a:r>
              <a:rPr lang="fr-FR" dirty="0"/>
              <a:t>  « Toute vie est, bien entendu, un processus de démolition… La marque d’une intelligence de premier plan est qu’elle est capable de se fixer sur deux idées contradictoires sans pour autant perdre la possibilité de fonctionner</a:t>
            </a:r>
            <a:r>
              <a:rPr lang="fr-FR" b="1" dirty="0"/>
              <a:t>. On devrait par exemple pouvoir comprendre que les choses sont sans espoir, et cependant être décidé à les changer »</a:t>
            </a:r>
            <a:r>
              <a:rPr lang="fr-FR" dirty="0"/>
              <a:t> .</a:t>
            </a:r>
          </a:p>
          <a:p>
            <a:r>
              <a:rPr lang="fr-FR" dirty="0"/>
              <a:t>                                                         S. Fitzgerald, la Fêlure, p 476</a:t>
            </a:r>
          </a:p>
          <a:p>
            <a:endParaRPr lang="fr-FR" dirty="0"/>
          </a:p>
        </p:txBody>
      </p:sp>
    </p:spTree>
    <p:extLst>
      <p:ext uri="{BB962C8B-B14F-4D97-AF65-F5344CB8AC3E}">
        <p14:creationId xmlns:p14="http://schemas.microsoft.com/office/powerpoint/2010/main" val="4136437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219273"/>
            <a:ext cx="9905998" cy="991341"/>
          </a:xfrm>
        </p:spPr>
        <p:txBody>
          <a:bodyPr>
            <a:normAutofit fontScale="90000"/>
          </a:bodyPr>
          <a:lstStyle/>
          <a:p>
            <a:r>
              <a:rPr lang="fr-FR" dirty="0"/>
              <a:t>quelles ressources au service du bien de l’autre ?</a:t>
            </a:r>
          </a:p>
        </p:txBody>
      </p:sp>
      <p:sp>
        <p:nvSpPr>
          <p:cNvPr id="3" name="Espace réservé du contenu 2"/>
          <p:cNvSpPr>
            <a:spLocks noGrp="1"/>
          </p:cNvSpPr>
          <p:nvPr>
            <p:ph idx="1"/>
          </p:nvPr>
        </p:nvSpPr>
        <p:spPr>
          <a:xfrm>
            <a:off x="887851" y="1210614"/>
            <a:ext cx="10413122" cy="5157499"/>
          </a:xfrm>
        </p:spPr>
        <p:txBody>
          <a:bodyPr>
            <a:normAutofit fontScale="92500" lnSpcReduction="20000"/>
          </a:bodyPr>
          <a:lstStyle/>
          <a:p>
            <a:pPr marL="0" indent="0">
              <a:buNone/>
            </a:pPr>
            <a:r>
              <a:rPr lang="fr-FR" dirty="0" smtClean="0"/>
              <a:t>La pratique accompagnante en soins palliatifs aux différents âges de la vie et peut-être davantage pendant l’enfance et l’adolescence lorsqu’elle est, par exemple, sous tendue par l’interrogation «  quelles ressources au service du bien de l’autre ? » produit inévitablement le double risque d’identification et de projection à analyser :</a:t>
            </a:r>
          </a:p>
          <a:p>
            <a:pPr marL="0" indent="0">
              <a:buNone/>
            </a:pPr>
            <a:endParaRPr lang="fr-FR" dirty="0" smtClean="0"/>
          </a:p>
          <a:p>
            <a:r>
              <a:rPr lang="fr-FR" dirty="0" smtClean="0"/>
              <a:t>Se </a:t>
            </a:r>
            <a:r>
              <a:rPr lang="fr-FR" dirty="0"/>
              <a:t>questionner sur nos attentes conscientes, inconscientes vis-à-vis du sujet atteint d’une maladie grave, incurable et /ou en fin de vie car nous avons tous une représentation de la bonne et mauvaise mort dont il s’agit d’avoir conscience  et de prendre du recul pour ne pas l’imposer comme modèle au sujet ( normes de la relation</a:t>
            </a:r>
            <a:r>
              <a:rPr lang="fr-FR" dirty="0" smtClean="0"/>
              <a:t>).</a:t>
            </a:r>
            <a:endParaRPr lang="fr-FR" dirty="0"/>
          </a:p>
          <a:p>
            <a:r>
              <a:rPr lang="fr-FR" b="1" dirty="0"/>
              <a:t> </a:t>
            </a:r>
            <a:r>
              <a:rPr lang="fr-FR" b="1" dirty="0" smtClean="0"/>
              <a:t>Construction </a:t>
            </a:r>
            <a:r>
              <a:rPr lang="fr-FR" b="1" dirty="0"/>
              <a:t>d’un patient imaginaire , d’un proche </a:t>
            </a:r>
            <a:r>
              <a:rPr lang="fr-FR" b="1" dirty="0" smtClean="0"/>
              <a:t>imaginaire, d’un soignant imaginaire </a:t>
            </a:r>
            <a:r>
              <a:rPr lang="fr-FR" dirty="0"/>
              <a:t>qui devraient se comporter ou désirer de telle façon: tentation inconsciente chez le soignant de maîtrise du patient </a:t>
            </a:r>
            <a:r>
              <a:rPr lang="fr-FR" dirty="0" smtClean="0"/>
              <a:t>, du proche.</a:t>
            </a:r>
            <a:endParaRPr lang="fr-FR" dirty="0"/>
          </a:p>
          <a:p>
            <a:r>
              <a:rPr lang="fr-FR" dirty="0"/>
              <a:t> «  Si j’étais moi-même en fin de vie</a:t>
            </a:r>
            <a:r>
              <a:rPr lang="fr-FR" dirty="0" smtClean="0"/>
              <a:t>, si c’était mon enfant, </a:t>
            </a:r>
            <a:r>
              <a:rPr lang="fr-FR" dirty="0"/>
              <a:t>je voudrais … </a:t>
            </a:r>
            <a:r>
              <a:rPr lang="fr-FR" dirty="0" smtClean="0"/>
              <a:t>»</a:t>
            </a:r>
            <a:endParaRPr lang="fr-FR" dirty="0"/>
          </a:p>
          <a:p>
            <a:endParaRPr lang="fr-FR" sz="2200" dirty="0" smtClean="0"/>
          </a:p>
          <a:p>
            <a:endParaRPr lang="fr-FR" dirty="0"/>
          </a:p>
        </p:txBody>
      </p:sp>
    </p:spTree>
    <p:extLst>
      <p:ext uri="{BB962C8B-B14F-4D97-AF65-F5344CB8AC3E}">
        <p14:creationId xmlns:p14="http://schemas.microsoft.com/office/powerpoint/2010/main" val="2323055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296546"/>
            <a:ext cx="9905998" cy="952705"/>
          </a:xfrm>
        </p:spPr>
        <p:txBody>
          <a:bodyPr>
            <a:normAutofit/>
          </a:bodyPr>
          <a:lstStyle/>
          <a:p>
            <a:r>
              <a:rPr lang="fr-FR" sz="3200" dirty="0" smtClean="0"/>
              <a:t>Quelles approches de l’accompagnement ?</a:t>
            </a:r>
            <a:endParaRPr lang="fr-FR" sz="3200" dirty="0"/>
          </a:p>
        </p:txBody>
      </p:sp>
      <p:sp>
        <p:nvSpPr>
          <p:cNvPr id="3" name="Espace réservé du contenu 2"/>
          <p:cNvSpPr>
            <a:spLocks noGrp="1"/>
          </p:cNvSpPr>
          <p:nvPr>
            <p:ph idx="1"/>
          </p:nvPr>
        </p:nvSpPr>
        <p:spPr>
          <a:xfrm>
            <a:off x="1141412" y="1365161"/>
            <a:ext cx="9905999" cy="4426040"/>
          </a:xfrm>
        </p:spPr>
        <p:txBody>
          <a:bodyPr>
            <a:normAutofit fontScale="92500"/>
          </a:bodyPr>
          <a:lstStyle/>
          <a:p>
            <a:r>
              <a:rPr lang="x-none" dirty="0"/>
              <a:t>On peut distinguer deux approches de l’accompagnement : </a:t>
            </a:r>
            <a:endParaRPr lang="fr-FR" dirty="0"/>
          </a:p>
          <a:p>
            <a:pPr algn="just"/>
            <a:r>
              <a:rPr lang="fr-FR" dirty="0"/>
              <a:t>La première est une approche que l’on pourrait qualifier de pragmatique et réaliste, une position psychique qui veut pour l’autre. Position qui vise d’une manière plus ou moins clairement verbalisée à mener le sujet à un point précis, point qui est censé être le stade idéal pour mourir : l’acceptation.</a:t>
            </a:r>
          </a:p>
          <a:p>
            <a:pPr marL="0" indent="0" algn="just">
              <a:buNone/>
            </a:pPr>
            <a:r>
              <a:rPr lang="fr-FR" dirty="0"/>
              <a:t>Cette posture, qui vise à accompagner quelqu’un du refus (déni) à l’acceptation, sous entend que l’on doit mener le sujet à un point précis. L’accompagnement se situerait dans une attente particulière et une visée prédéfinie. Cette approche ramène à des normes, à une conformité sociale, aux idéaux du bien et du bon qui vaudraient pour tous, impliquant de pouvoir définir et de juger du bien pour le patient.</a:t>
            </a:r>
          </a:p>
          <a:p>
            <a:endParaRPr lang="fr-FR" dirty="0"/>
          </a:p>
        </p:txBody>
      </p:sp>
    </p:spTree>
    <p:extLst>
      <p:ext uri="{BB962C8B-B14F-4D97-AF65-F5344CB8AC3E}">
        <p14:creationId xmlns:p14="http://schemas.microsoft.com/office/powerpoint/2010/main" val="180824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618518"/>
            <a:ext cx="9905998" cy="939826"/>
          </a:xfrm>
        </p:spPr>
        <p:txBody>
          <a:bodyPr>
            <a:normAutofit/>
          </a:bodyPr>
          <a:lstStyle/>
          <a:p>
            <a:r>
              <a:rPr lang="fr-FR" sz="3200" dirty="0"/>
              <a:t>Quelles approches de l’accompagnement ?</a:t>
            </a:r>
          </a:p>
        </p:txBody>
      </p:sp>
      <p:sp>
        <p:nvSpPr>
          <p:cNvPr id="3" name="Espace réservé du contenu 2"/>
          <p:cNvSpPr>
            <a:spLocks noGrp="1"/>
          </p:cNvSpPr>
          <p:nvPr>
            <p:ph idx="1"/>
          </p:nvPr>
        </p:nvSpPr>
        <p:spPr>
          <a:xfrm>
            <a:off x="1141412" y="1429556"/>
            <a:ext cx="9905999" cy="4361646"/>
          </a:xfrm>
        </p:spPr>
        <p:txBody>
          <a:bodyPr>
            <a:normAutofit fontScale="92500" lnSpcReduction="20000"/>
          </a:bodyPr>
          <a:lstStyle/>
          <a:p>
            <a:r>
              <a:rPr lang="fr-FR" dirty="0"/>
              <a:t>Acceptation qui irait vers un apaisement et une sorte de </a:t>
            </a:r>
            <a:r>
              <a:rPr lang="fr-FR" dirty="0" smtClean="0"/>
              <a:t>tranquillité </a:t>
            </a:r>
            <a:r>
              <a:rPr lang="fr-FR" dirty="0"/>
              <a:t>pour tous. Même si </a:t>
            </a:r>
            <a:r>
              <a:rPr lang="fr-FR" dirty="0" err="1" smtClean="0"/>
              <a:t>Kûbler</a:t>
            </a:r>
            <a:r>
              <a:rPr lang="fr-FR" dirty="0" smtClean="0"/>
              <a:t> </a:t>
            </a:r>
            <a:r>
              <a:rPr lang="fr-FR" dirty="0"/>
              <a:t>Ross n’a jamais prétendu que toute personne en fin de vie devait passer par chacune de ces étapes, c’est le message qui a été compris, intégré, véhiculé dans le pragmatisme actuel des soins.</a:t>
            </a:r>
          </a:p>
          <a:p>
            <a:r>
              <a:rPr lang="fr-FR" dirty="0"/>
              <a:t>Idéal promu : le psychisme du patient est en mesure de dompter sa propre mort, de l’apprivoiser grâce au travail psychologique effectuée par les interventions conjointes de l’équipe palliative, le patient mourra sereinement.</a:t>
            </a:r>
          </a:p>
          <a:p>
            <a:r>
              <a:rPr lang="fr-FR" dirty="0"/>
              <a:t>C’est sur ce point que les soins palliatifs sont de plus en plus attendus par les autres soignants, le discours institutionnel et le discours social ( nos proches, l’entourage des patients).</a:t>
            </a:r>
          </a:p>
          <a:p>
            <a:r>
              <a:rPr lang="fr-FR" dirty="0"/>
              <a:t>Logique de coaching mental</a:t>
            </a:r>
          </a:p>
          <a:p>
            <a:endParaRPr lang="fr-FR" dirty="0"/>
          </a:p>
        </p:txBody>
      </p:sp>
    </p:spTree>
    <p:extLst>
      <p:ext uri="{BB962C8B-B14F-4D97-AF65-F5344CB8AC3E}">
        <p14:creationId xmlns:p14="http://schemas.microsoft.com/office/powerpoint/2010/main" val="375391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618518"/>
            <a:ext cx="9905998" cy="849674"/>
          </a:xfrm>
        </p:spPr>
        <p:txBody>
          <a:bodyPr>
            <a:normAutofit/>
          </a:bodyPr>
          <a:lstStyle/>
          <a:p>
            <a:r>
              <a:rPr lang="fr-FR" sz="3200" dirty="0"/>
              <a:t>Quelles approches de l’accompagnement ?</a:t>
            </a:r>
          </a:p>
        </p:txBody>
      </p:sp>
      <p:sp>
        <p:nvSpPr>
          <p:cNvPr id="3" name="Espace réservé du contenu 2"/>
          <p:cNvSpPr>
            <a:spLocks noGrp="1"/>
          </p:cNvSpPr>
          <p:nvPr>
            <p:ph idx="1"/>
          </p:nvPr>
        </p:nvSpPr>
        <p:spPr>
          <a:xfrm>
            <a:off x="1012624" y="1468192"/>
            <a:ext cx="9905999" cy="4945487"/>
          </a:xfrm>
        </p:spPr>
        <p:txBody>
          <a:bodyPr>
            <a:normAutofit fontScale="70000" lnSpcReduction="20000"/>
          </a:bodyPr>
          <a:lstStyle/>
          <a:p>
            <a:pPr marL="0" indent="0">
              <a:spcBef>
                <a:spcPts val="0"/>
              </a:spcBef>
              <a:buNone/>
              <a:defRPr/>
            </a:pPr>
            <a:r>
              <a:rPr lang="fr-FR" sz="2600" dirty="0"/>
              <a:t>Risque </a:t>
            </a:r>
            <a:r>
              <a:rPr lang="fr-FR" sz="2600" b="1" dirty="0"/>
              <a:t>d’une </a:t>
            </a:r>
            <a:r>
              <a:rPr lang="fr-FR" sz="2600" b="1" dirty="0" err="1"/>
              <a:t>protocolisation</a:t>
            </a:r>
            <a:r>
              <a:rPr lang="fr-FR" sz="2600" b="1" dirty="0"/>
              <a:t> du mourir </a:t>
            </a:r>
            <a:r>
              <a:rPr lang="fr-FR" sz="2600" dirty="0"/>
              <a:t>en transformant les soins palliatifs en </a:t>
            </a:r>
            <a:r>
              <a:rPr lang="fr-FR" sz="2600" dirty="0" smtClean="0"/>
              <a:t>« modèle </a:t>
            </a:r>
            <a:r>
              <a:rPr lang="fr-FR" sz="2600" dirty="0"/>
              <a:t>de soins à la recherche d’une mort climatisée c’est-à-dire de l’obtention recherchée par un dispositif adéquat d’une température agréable et constante, conforme à des exigences de santé et de bien être valables pour </a:t>
            </a:r>
            <a:r>
              <a:rPr lang="fr-FR" sz="2600" dirty="0" smtClean="0"/>
              <a:t>tous »</a:t>
            </a:r>
            <a:r>
              <a:rPr lang="fr-FR" sz="2600" dirty="0"/>
              <a:t> ( </a:t>
            </a:r>
            <a:r>
              <a:rPr lang="fr-FR" sz="2600" dirty="0" err="1"/>
              <a:t>Palliativement</a:t>
            </a:r>
            <a:r>
              <a:rPr lang="fr-FR" sz="2600" dirty="0"/>
              <a:t> correct -</a:t>
            </a:r>
            <a:r>
              <a:rPr lang="fr-FR" sz="2600" dirty="0" err="1"/>
              <a:t>Derzelle</a:t>
            </a:r>
            <a:r>
              <a:rPr lang="fr-FR" sz="2600" dirty="0" smtClean="0"/>
              <a:t>).</a:t>
            </a:r>
            <a:r>
              <a:rPr lang="fr-FR" altLang="fr-FR" sz="2600" dirty="0" smtClean="0"/>
              <a:t>.</a:t>
            </a:r>
            <a:endParaRPr lang="fr-FR" altLang="fr-FR" sz="2600" dirty="0"/>
          </a:p>
          <a:p>
            <a:pPr marL="0" indent="0">
              <a:spcBef>
                <a:spcPts val="0"/>
              </a:spcBef>
              <a:buNone/>
              <a:defRPr/>
            </a:pPr>
            <a:endParaRPr lang="fr-FR" sz="2600" dirty="0"/>
          </a:p>
          <a:p>
            <a:pPr marL="0" indent="0">
              <a:spcBef>
                <a:spcPts val="0"/>
              </a:spcBef>
              <a:buNone/>
              <a:defRPr/>
            </a:pPr>
            <a:r>
              <a:rPr lang="fr-FR" altLang="fr-FR" sz="2600" u="sng" dirty="0"/>
              <a:t>Danger guettant les soins palliatifs </a:t>
            </a:r>
            <a:r>
              <a:rPr lang="fr-FR" altLang="fr-FR" sz="2600" dirty="0"/>
              <a:t>: dispositif médical adéquat du bien « gérer le mourir »  :</a:t>
            </a:r>
          </a:p>
          <a:p>
            <a:pPr marL="0" indent="0">
              <a:spcBef>
                <a:spcPts val="0"/>
              </a:spcBef>
              <a:buNone/>
              <a:defRPr/>
            </a:pPr>
            <a:r>
              <a:rPr lang="fr-FR" altLang="fr-FR" sz="2600" dirty="0"/>
              <a:t>Gérer : administrer un bien pour le compte de quelqu’un d’autre : qui est le commanditaire </a:t>
            </a:r>
            <a:r>
              <a:rPr lang="fr-FR" altLang="fr-FR" sz="2600" dirty="0" smtClean="0"/>
              <a:t>Comment </a:t>
            </a:r>
            <a:r>
              <a:rPr lang="fr-FR" altLang="fr-FR" sz="2600" dirty="0"/>
              <a:t>on peut «  gérer » le mourir sauf à le formater à des normes </a:t>
            </a:r>
            <a:r>
              <a:rPr lang="fr-FR" altLang="fr-FR" sz="2600" dirty="0" smtClean="0"/>
              <a:t>médico-</a:t>
            </a:r>
            <a:r>
              <a:rPr lang="fr-FR" altLang="fr-FR" sz="2600" dirty="0" err="1" smtClean="0"/>
              <a:t>financiéro</a:t>
            </a:r>
            <a:r>
              <a:rPr lang="fr-FR" altLang="fr-FR" sz="2600" dirty="0" smtClean="0"/>
              <a:t>-sociétales ?</a:t>
            </a:r>
            <a:r>
              <a:rPr lang="fr-FR" altLang="fr-FR" sz="2600" u="sng" dirty="0" smtClean="0"/>
              <a:t>.</a:t>
            </a:r>
            <a:r>
              <a:rPr lang="fr-FR" altLang="fr-FR" sz="2600" dirty="0" smtClean="0"/>
              <a:t>. En France, cette </a:t>
            </a:r>
            <a:r>
              <a:rPr lang="fr-FR" altLang="fr-FR" sz="2600" dirty="0" err="1" smtClean="0"/>
              <a:t>protocolisation</a:t>
            </a:r>
            <a:r>
              <a:rPr lang="fr-FR" altLang="fr-FR" sz="2600" dirty="0" smtClean="0"/>
              <a:t> promulguée dans la Loi de 2016 contient 3 ingrédients principaux : la suppression de la souffrance, la sédation profonde et continue jusqu’au décès , les directives anticipées.</a:t>
            </a:r>
            <a:endParaRPr lang="fr-FR" sz="2600" dirty="0"/>
          </a:p>
          <a:p>
            <a:pPr marL="0" indent="0">
              <a:spcBef>
                <a:spcPts val="0"/>
              </a:spcBef>
              <a:buNone/>
              <a:defRPr/>
            </a:pPr>
            <a:r>
              <a:rPr lang="fr-FR" sz="2600" u="sng" dirty="0"/>
              <a:t>Idées sous –jacentes </a:t>
            </a:r>
            <a:r>
              <a:rPr lang="fr-FR" sz="2600" dirty="0"/>
              <a:t>:</a:t>
            </a:r>
          </a:p>
          <a:p>
            <a:pPr marL="0" indent="0">
              <a:spcBef>
                <a:spcPts val="0"/>
              </a:spcBef>
              <a:buNone/>
              <a:defRPr/>
            </a:pPr>
            <a:r>
              <a:rPr lang="fr-FR" sz="2600" dirty="0"/>
              <a:t>Une même intimité pour tous et chacun</a:t>
            </a:r>
          </a:p>
          <a:p>
            <a:pPr marL="0" indent="0">
              <a:spcBef>
                <a:spcPts val="0"/>
              </a:spcBef>
              <a:buNone/>
              <a:defRPr/>
            </a:pPr>
            <a:r>
              <a:rPr lang="fr-FR" sz="2600" dirty="0"/>
              <a:t>Une psychologie </a:t>
            </a:r>
            <a:r>
              <a:rPr lang="fr-FR" sz="2600" dirty="0" err="1"/>
              <a:t>standardisable</a:t>
            </a:r>
            <a:r>
              <a:rPr lang="fr-FR" sz="2600" dirty="0"/>
              <a:t> du </a:t>
            </a:r>
            <a:r>
              <a:rPr lang="fr-FR" sz="2600" dirty="0" smtClean="0"/>
              <a:t>mourir</a:t>
            </a:r>
            <a:endParaRPr lang="fr-FR" sz="2600" dirty="0"/>
          </a:p>
          <a:p>
            <a:pPr marL="0" indent="0">
              <a:spcBef>
                <a:spcPts val="0"/>
              </a:spcBef>
              <a:buNone/>
              <a:defRPr/>
            </a:pPr>
            <a:r>
              <a:rPr lang="fr-FR" sz="2600" u="sng" dirty="0"/>
              <a:t>Risque principal : </a:t>
            </a:r>
          </a:p>
          <a:p>
            <a:pPr marL="0" indent="0">
              <a:spcBef>
                <a:spcPts val="0"/>
              </a:spcBef>
              <a:buNone/>
              <a:defRPr/>
            </a:pPr>
            <a:r>
              <a:rPr lang="fr-FR" sz="2600" dirty="0"/>
              <a:t>Construire une morale du bien accompagner en adoptant une position de maître, de celui qui sait ce qui est bien pour l’autre</a:t>
            </a:r>
          </a:p>
          <a:p>
            <a:endParaRPr lang="fr-FR" dirty="0"/>
          </a:p>
        </p:txBody>
      </p:sp>
    </p:spTree>
    <p:extLst>
      <p:ext uri="{BB962C8B-B14F-4D97-AF65-F5344CB8AC3E}">
        <p14:creationId xmlns:p14="http://schemas.microsoft.com/office/powerpoint/2010/main" val="1976120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618518"/>
            <a:ext cx="9905998" cy="888310"/>
          </a:xfrm>
        </p:spPr>
        <p:txBody>
          <a:bodyPr>
            <a:normAutofit/>
          </a:bodyPr>
          <a:lstStyle/>
          <a:p>
            <a:r>
              <a:rPr lang="fr-FR" sz="3200" dirty="0"/>
              <a:t>Quelles approches de l’accompagnement ?</a:t>
            </a:r>
          </a:p>
        </p:txBody>
      </p:sp>
      <p:sp>
        <p:nvSpPr>
          <p:cNvPr id="3" name="Espace réservé du contenu 2"/>
          <p:cNvSpPr>
            <a:spLocks noGrp="1"/>
          </p:cNvSpPr>
          <p:nvPr>
            <p:ph idx="1"/>
          </p:nvPr>
        </p:nvSpPr>
        <p:spPr>
          <a:xfrm>
            <a:off x="1141412" y="1506828"/>
            <a:ext cx="9905999" cy="4868214"/>
          </a:xfrm>
        </p:spPr>
        <p:txBody>
          <a:bodyPr>
            <a:normAutofit fontScale="92500" lnSpcReduction="10000"/>
          </a:bodyPr>
          <a:lstStyle/>
          <a:p>
            <a:pPr lvl="0"/>
            <a:r>
              <a:rPr lang="x-none" dirty="0"/>
              <a:t>La seconde approche est un accompagnement, orienté par la </a:t>
            </a:r>
            <a:r>
              <a:rPr lang="x-none" dirty="0" smtClean="0"/>
              <a:t>psychanalyse</a:t>
            </a:r>
            <a:r>
              <a:rPr lang="fr-FR" dirty="0" smtClean="0"/>
              <a:t>.</a:t>
            </a:r>
            <a:endParaRPr lang="fr-FR" dirty="0"/>
          </a:p>
          <a:p>
            <a:pPr lvl="0">
              <a:buNone/>
            </a:pPr>
            <a:r>
              <a:rPr lang="fr-FR" dirty="0" smtClean="0"/>
              <a:t>L</a:t>
            </a:r>
            <a:r>
              <a:rPr lang="x-none" dirty="0" smtClean="0"/>
              <a:t>a </a:t>
            </a:r>
            <a:r>
              <a:rPr lang="x-none" dirty="0"/>
              <a:t>rencontre a une visée centrale qui est d’accompagner le cheminement de ce sujet</a:t>
            </a:r>
            <a:r>
              <a:rPr lang="x-none" b="1" dirty="0"/>
              <a:t>, de l’aider à vivre ce moment à sa </a:t>
            </a:r>
            <a:r>
              <a:rPr lang="x-none" b="1" dirty="0" smtClean="0"/>
              <a:t>manière</a:t>
            </a:r>
            <a:r>
              <a:rPr lang="fr-FR" b="1" dirty="0" smtClean="0"/>
              <a:t>.</a:t>
            </a:r>
            <a:endParaRPr lang="fr-FR" dirty="0"/>
          </a:p>
          <a:p>
            <a:pPr lvl="0">
              <a:buNone/>
            </a:pPr>
            <a:r>
              <a:rPr lang="x-none" dirty="0"/>
              <a:t>Il ne s’agit pas de vouloir pour le sujet mais de suivre et de soutenir </a:t>
            </a:r>
            <a:r>
              <a:rPr lang="fr-FR" dirty="0"/>
              <a:t>la dynamique </a:t>
            </a:r>
            <a:r>
              <a:rPr lang="x-none" dirty="0"/>
              <a:t>psychique qui tente, tant bien que mal</a:t>
            </a:r>
            <a:r>
              <a:rPr lang="fr-FR" dirty="0"/>
              <a:t>, avec ses ressources et ses défenses,</a:t>
            </a:r>
            <a:r>
              <a:rPr lang="x-none" dirty="0"/>
              <a:t> de </a:t>
            </a:r>
            <a:r>
              <a:rPr lang="fr-FR" dirty="0"/>
              <a:t>se protéger d’une réalité trop douloureuse et trop </a:t>
            </a:r>
            <a:r>
              <a:rPr lang="fr-FR" dirty="0" smtClean="0"/>
              <a:t>effrayante.</a:t>
            </a:r>
            <a:endParaRPr lang="fr-FR" dirty="0"/>
          </a:p>
          <a:p>
            <a:pPr lvl="0">
              <a:buNone/>
            </a:pPr>
            <a:r>
              <a:rPr lang="fr-FR" dirty="0"/>
              <a:t>Repérer et tenir compte concrètement des éléments qui aident le patient et ceux qui l’effraient</a:t>
            </a:r>
          </a:p>
          <a:p>
            <a:pPr lvl="0">
              <a:buNone/>
            </a:pPr>
            <a:r>
              <a:rPr lang="fr-FR" dirty="0"/>
              <a:t>Cette position éthique s’oppose à toute définition de l’extérieur de ce que seraient les besoins , désirs du patient, s’inscrit dans un renoncement à toute prise de contrôle total sur l’autre , au refus d’un désir de maîtrise/emprise.</a:t>
            </a:r>
          </a:p>
          <a:p>
            <a:endParaRPr lang="fr-FR" dirty="0"/>
          </a:p>
        </p:txBody>
      </p:sp>
    </p:spTree>
    <p:extLst>
      <p:ext uri="{BB962C8B-B14F-4D97-AF65-F5344CB8AC3E}">
        <p14:creationId xmlns:p14="http://schemas.microsoft.com/office/powerpoint/2010/main" val="390933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2" y="1"/>
            <a:ext cx="9905998" cy="1056068"/>
          </a:xfrm>
        </p:spPr>
        <p:txBody>
          <a:bodyPr>
            <a:normAutofit/>
          </a:bodyPr>
          <a:lstStyle/>
          <a:p>
            <a:r>
              <a:rPr lang="fr-FR" sz="3200" dirty="0"/>
              <a:t>Quelles approches de l’accompagnement ?</a:t>
            </a:r>
          </a:p>
        </p:txBody>
      </p:sp>
      <p:sp>
        <p:nvSpPr>
          <p:cNvPr id="3" name="Espace réservé du contenu 2"/>
          <p:cNvSpPr>
            <a:spLocks noGrp="1"/>
          </p:cNvSpPr>
          <p:nvPr>
            <p:ph idx="1"/>
          </p:nvPr>
        </p:nvSpPr>
        <p:spPr>
          <a:xfrm>
            <a:off x="1141411" y="1184855"/>
            <a:ext cx="9905999" cy="5447765"/>
          </a:xfrm>
        </p:spPr>
        <p:txBody>
          <a:bodyPr>
            <a:normAutofit fontScale="85000" lnSpcReduction="10000"/>
          </a:bodyPr>
          <a:lstStyle/>
          <a:p>
            <a:r>
              <a:rPr lang="fr-FR" sz="2000" dirty="0"/>
              <a:t>Il y a une logique du psychisme comme il y a une logique du corps, il y a des conditions pour tenir debout et des conditions qui font qu’on ne peut pas tenir debout, qui provoquent un effondrement psychique du patient. L’accompagnement individuel consiste à chercher ces conditions pour le sujet que nous accompagnons</a:t>
            </a:r>
          </a:p>
          <a:p>
            <a:r>
              <a:rPr lang="fr-FR" sz="2000" dirty="0"/>
              <a:t>Les mécanismes de défense psychiques face au réel sont des solutions trouvées par le psychisme : ils permettent de tenir debout, d’affronter l’angoisse en la détournant, dans le but de prévenir une désintégration psychique </a:t>
            </a:r>
            <a:r>
              <a:rPr lang="fr-FR" sz="2000" dirty="0" smtClean="0"/>
              <a:t>plus importante. Ils </a:t>
            </a:r>
            <a:r>
              <a:rPr lang="fr-FR" sz="2000" dirty="0"/>
              <a:t>ont une fonction de protection de la vie psychique et c’est à ce titre qu’il convient de les respecter</a:t>
            </a:r>
            <a:r>
              <a:rPr lang="fr-FR" sz="2000" dirty="0" smtClean="0"/>
              <a:t>.</a:t>
            </a:r>
          </a:p>
          <a:p>
            <a:r>
              <a:rPr lang="fr-FR" sz="2000" dirty="0" smtClean="0"/>
              <a:t>Ex : </a:t>
            </a:r>
            <a:r>
              <a:rPr lang="fr-FR" altLang="fr-FR" sz="2000" b="1" dirty="0"/>
              <a:t>La régression </a:t>
            </a:r>
            <a:r>
              <a:rPr lang="fr-FR" altLang="fr-FR" sz="2000" dirty="0"/>
              <a:t>: recours-retour  imaginaire à des phases d’existence du passé ou par le biais d’images mentales d’objets d’amour éloignés ou morts projetées sur les personnes de son entourage </a:t>
            </a:r>
            <a:r>
              <a:rPr lang="fr-FR" altLang="fr-FR" sz="2000" dirty="0" smtClean="0"/>
              <a:t>actuel. Repli </a:t>
            </a:r>
            <a:r>
              <a:rPr lang="fr-FR" altLang="fr-FR" sz="2000" dirty="0"/>
              <a:t>sur soi pour retourner à un pôle de sécurité </a:t>
            </a:r>
            <a:r>
              <a:rPr lang="fr-FR" altLang="fr-FR" sz="2000" dirty="0" smtClean="0"/>
              <a:t>ancienne. La </a:t>
            </a:r>
            <a:r>
              <a:rPr lang="fr-FR" altLang="fr-FR" sz="2000" dirty="0"/>
              <a:t>régression coûte moins cher psychiquement que le maintien d’une relation à autrui avec ses </a:t>
            </a:r>
            <a:r>
              <a:rPr lang="fr-FR" altLang="fr-FR" sz="2000" dirty="0" smtClean="0"/>
              <a:t>paroles. Le </a:t>
            </a:r>
            <a:r>
              <a:rPr lang="fr-FR" altLang="fr-FR" sz="2000" dirty="0"/>
              <a:t>psychisme a besoin de voyager, vagabonder pour ne pas se </a:t>
            </a:r>
            <a:r>
              <a:rPr lang="fr-FR" altLang="fr-FR" sz="2000" dirty="0" smtClean="0"/>
              <a:t>démanteler.</a:t>
            </a:r>
            <a:r>
              <a:rPr lang="fr-FR" sz="2000" b="1" dirty="0"/>
              <a:t> Réapparition des modes passifs de l’amour</a:t>
            </a:r>
            <a:r>
              <a:rPr lang="fr-FR" sz="2000" dirty="0"/>
              <a:t>:</a:t>
            </a:r>
          </a:p>
          <a:p>
            <a:r>
              <a:rPr lang="fr-FR" sz="2000" dirty="0" smtClean="0"/>
              <a:t>- Etre aimé importe plus qu’aimer à ce moment là . Sa vigilance se focalise sur les marques d’intérêt reçus et non à donner. La régression n’est pas nocive exceptée une passivité trop massive et durable. Parfois, sollicitude, douceur renforcent l’angoisse et le vécu de dépendance.</a:t>
            </a:r>
          </a:p>
          <a:p>
            <a:r>
              <a:rPr lang="fr-FR" sz="2000" b="1" dirty="0" smtClean="0"/>
              <a:t>L’itinéraire </a:t>
            </a:r>
            <a:r>
              <a:rPr lang="fr-FR" sz="2000" b="1" dirty="0"/>
              <a:t>psychique est inséparable de la présence tantôt ignorée, demandée, tantôt refusée du soignant, du proche. A nous d’essayer de l’accepter !</a:t>
            </a:r>
          </a:p>
          <a:p>
            <a:endParaRPr lang="fr-FR" altLang="fr-FR" sz="2000" dirty="0"/>
          </a:p>
          <a:p>
            <a:endParaRPr lang="fr-FR" sz="2000" dirty="0"/>
          </a:p>
          <a:p>
            <a:endParaRPr lang="fr-FR" sz="2000" dirty="0"/>
          </a:p>
        </p:txBody>
      </p:sp>
    </p:spTree>
    <p:extLst>
      <p:ext uri="{BB962C8B-B14F-4D97-AF65-F5344CB8AC3E}">
        <p14:creationId xmlns:p14="http://schemas.microsoft.com/office/powerpoint/2010/main" val="2350284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618518"/>
            <a:ext cx="9905998" cy="862552"/>
          </a:xfrm>
        </p:spPr>
        <p:txBody>
          <a:bodyPr>
            <a:normAutofit/>
          </a:bodyPr>
          <a:lstStyle/>
          <a:p>
            <a:r>
              <a:rPr lang="fr-FR" sz="3200" dirty="0"/>
              <a:t>Quelles approches de l’accompagnement ?</a:t>
            </a:r>
          </a:p>
        </p:txBody>
      </p:sp>
      <p:sp>
        <p:nvSpPr>
          <p:cNvPr id="3" name="Espace réservé du contenu 2"/>
          <p:cNvSpPr>
            <a:spLocks noGrp="1"/>
          </p:cNvSpPr>
          <p:nvPr>
            <p:ph idx="1"/>
          </p:nvPr>
        </p:nvSpPr>
        <p:spPr>
          <a:xfrm>
            <a:off x="1141412" y="1378040"/>
            <a:ext cx="9905999" cy="5100034"/>
          </a:xfrm>
        </p:spPr>
        <p:txBody>
          <a:bodyPr>
            <a:normAutofit lnSpcReduction="10000"/>
          </a:bodyPr>
          <a:lstStyle/>
          <a:p>
            <a:r>
              <a:rPr lang="fr-FR" sz="2000" dirty="0"/>
              <a:t>S’il existe un refus de parler de la maladie, ne pas forcer. Interroger notre éventuel désir qu’il en parle</a:t>
            </a:r>
            <a:r>
              <a:rPr lang="fr-FR" sz="2000" dirty="0" smtClean="0"/>
              <a:t>. </a:t>
            </a:r>
            <a:r>
              <a:rPr lang="fr-FR" sz="2000" dirty="0"/>
              <a:t>Peut-on évacuer en nous l’idée de faire cheminer  le patient sur sa mort à venir </a:t>
            </a:r>
            <a:r>
              <a:rPr lang="fr-FR" sz="2000" dirty="0" smtClean="0"/>
              <a:t>?</a:t>
            </a:r>
            <a:endParaRPr lang="fr-FR" sz="2000" dirty="0"/>
          </a:p>
          <a:p>
            <a:r>
              <a:rPr lang="fr-FR" sz="2000" dirty="0"/>
              <a:t>Concernant une parole sur sa propre mort, il s’agit d’accueillir une parole s’il souhaite et quand il souhaite la formuler, en se moulant dans le registre où il l’aborde et sans aller plus loin que ce qu’il supporte.</a:t>
            </a:r>
            <a:r>
              <a:rPr lang="x-none" sz="2000" b="1" dirty="0"/>
              <a:t> </a:t>
            </a:r>
            <a:endParaRPr lang="fr-FR" sz="2000" b="1" dirty="0"/>
          </a:p>
          <a:p>
            <a:r>
              <a:rPr lang="x-none" sz="2000" b="1" dirty="0"/>
              <a:t>Risque de forçage psychique d’inciter le patient  à se confronter par avance à la représentation de  sa mort </a:t>
            </a:r>
            <a:r>
              <a:rPr lang="x-none" sz="2000" b="1" dirty="0" smtClean="0"/>
              <a:t>anticipée</a:t>
            </a:r>
            <a:r>
              <a:rPr lang="fr-FR" sz="2000" dirty="0" smtClean="0"/>
              <a:t>( </a:t>
            </a:r>
            <a:r>
              <a:rPr lang="fr-FR" sz="2000" dirty="0"/>
              <a:t>danger de présenter les directives anticipées comme le passage obligé pour un accompagnement de </a:t>
            </a:r>
            <a:r>
              <a:rPr lang="fr-FR" sz="2000" dirty="0" smtClean="0"/>
              <a:t>qualité).</a:t>
            </a:r>
            <a:r>
              <a:rPr lang="fr-FR" sz="2000" dirty="0"/>
              <a:t> .Une parole anticipée forcée sur la mort est susceptible de venir «  briser les dernières résistances, sur lesquelles s’articulent les dernières énergies, ce qui reste d’espoir ». Respecter la passion de l’ignorance (Lacan) à proximité de la mort. Le patient a droit de savoir mais aussi de ne pas savoir. L’ignorance peut être protectrice sur le plan psychique .</a:t>
            </a:r>
          </a:p>
          <a:p>
            <a:r>
              <a:rPr lang="fr-FR" sz="2000" dirty="0"/>
              <a:t>La Rochefoucauld : «  seule la mort et le soleil ne peuvent se regarder en face »</a:t>
            </a:r>
          </a:p>
          <a:p>
            <a:endParaRPr lang="fr-FR" sz="2000" dirty="0"/>
          </a:p>
        </p:txBody>
      </p:sp>
    </p:spTree>
    <p:extLst>
      <p:ext uri="{BB962C8B-B14F-4D97-AF65-F5344CB8AC3E}">
        <p14:creationId xmlns:p14="http://schemas.microsoft.com/office/powerpoint/2010/main" val="11059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01000" y="-334517"/>
            <a:ext cx="9905998" cy="1055734"/>
          </a:xfrm>
        </p:spPr>
        <p:txBody>
          <a:bodyPr>
            <a:normAutofit/>
          </a:bodyPr>
          <a:lstStyle/>
          <a:p>
            <a:r>
              <a:rPr lang="fr-FR" sz="2800" dirty="0"/>
              <a:t>Quelles approches de l’accompagnement ?</a:t>
            </a:r>
          </a:p>
        </p:txBody>
      </p:sp>
      <p:sp>
        <p:nvSpPr>
          <p:cNvPr id="3" name="Espace réservé du contenu 2"/>
          <p:cNvSpPr>
            <a:spLocks noGrp="1"/>
          </p:cNvSpPr>
          <p:nvPr>
            <p:ph idx="1"/>
          </p:nvPr>
        </p:nvSpPr>
        <p:spPr>
          <a:xfrm>
            <a:off x="1141412" y="631065"/>
            <a:ext cx="9965586" cy="6226935"/>
          </a:xfrm>
        </p:spPr>
        <p:txBody>
          <a:bodyPr>
            <a:noAutofit/>
          </a:bodyPr>
          <a:lstStyle/>
          <a:p>
            <a:r>
              <a:rPr lang="fr-FR" sz="1600" b="1" dirty="0"/>
              <a:t>La passion du bien, de bien faire : arrêter de vouloir bien faire ?</a:t>
            </a:r>
          </a:p>
          <a:p>
            <a:pPr marL="0" indent="0">
              <a:buNone/>
            </a:pPr>
            <a:r>
              <a:rPr lang="fr-FR" sz="1600" dirty="0"/>
              <a:t>Lacan nous avertit : «  Faire attention de ne pas avoir cette faiblesse d’aller trop vite au bien du singulier…ce n’est pas en voulant le bien des gens qu’on y arrive, qu’on lui en fait, la plupart du temps c’est le contraire. </a:t>
            </a:r>
            <a:r>
              <a:rPr lang="fr-FR" sz="1600" dirty="0" smtClean="0"/>
              <a:t>».</a:t>
            </a:r>
            <a:endParaRPr lang="fr-FR" sz="1600" dirty="0"/>
          </a:p>
          <a:p>
            <a:r>
              <a:rPr lang="fr-FR" sz="1600" dirty="0"/>
              <a:t>A trop vouloir le bien de l’autre, on risque de méconnaitre la question fondamentale : où est le désir de l’Autre et où est le mien ?</a:t>
            </a:r>
          </a:p>
          <a:p>
            <a:pPr marL="0" indent="0">
              <a:buNone/>
            </a:pPr>
            <a:r>
              <a:rPr lang="fr-FR" sz="1600" dirty="0"/>
              <a:t>Lacan : « car s’il faut faire les choses pour le bien , en pratique on a bel et bien toujours à se demander pour le bien de qui ? </a:t>
            </a:r>
            <a:r>
              <a:rPr lang="fr-FR" sz="1600" dirty="0" smtClean="0"/>
              <a:t>…</a:t>
            </a:r>
            <a:r>
              <a:rPr lang="fr-FR" sz="1600" dirty="0"/>
              <a:t>  la perspective théorique et pratique de notre action </a:t>
            </a:r>
            <a:r>
              <a:rPr lang="fr-FR" sz="1600" dirty="0" err="1"/>
              <a:t>doit-elle</a:t>
            </a:r>
            <a:r>
              <a:rPr lang="fr-FR" sz="1600" dirty="0"/>
              <a:t> se réduire à l’idéal d’une harmonisation psychologique ? </a:t>
            </a:r>
            <a:r>
              <a:rPr lang="fr-FR" sz="1600" dirty="0" smtClean="0"/>
              <a:t>».</a:t>
            </a:r>
            <a:endParaRPr lang="fr-FR" sz="1600" dirty="0"/>
          </a:p>
          <a:p>
            <a:r>
              <a:rPr lang="fr-FR" sz="1600" dirty="0"/>
              <a:t>Dans la recherche du </a:t>
            </a:r>
            <a:r>
              <a:rPr lang="fr-FR" sz="1600" dirty="0" smtClean="0"/>
              <a:t>bien - </a:t>
            </a:r>
            <a:r>
              <a:rPr lang="fr-FR" sz="1600" dirty="0"/>
              <a:t>être, on s’occupe pas de l’être mais du </a:t>
            </a:r>
            <a:r>
              <a:rPr lang="fr-FR" sz="1600" dirty="0" smtClean="0"/>
              <a:t>bien. </a:t>
            </a:r>
            <a:r>
              <a:rPr lang="fr-FR" sz="1600" dirty="0"/>
              <a:t>Bien être est le mot d’ordre d’une société de consommation Injonction permanente à être positif, c’est presque un déni de la </a:t>
            </a:r>
            <a:r>
              <a:rPr lang="fr-FR" sz="1600" dirty="0" smtClean="0"/>
              <a:t>réalité. </a:t>
            </a:r>
            <a:r>
              <a:rPr lang="fr-FR" sz="1600" dirty="0"/>
              <a:t>On ne peut pas viser le bien être au sens d’éradiquer le </a:t>
            </a:r>
            <a:r>
              <a:rPr lang="fr-FR" sz="1600" dirty="0" smtClean="0"/>
              <a:t>négatif.</a:t>
            </a:r>
          </a:p>
          <a:p>
            <a:r>
              <a:rPr lang="fr-FR" sz="1400" dirty="0" smtClean="0"/>
              <a:t>Lacan </a:t>
            </a:r>
            <a:r>
              <a:rPr lang="fr-FR" sz="1400" dirty="0"/>
              <a:t>interrogé sur sa pratique : «  </a:t>
            </a:r>
            <a:r>
              <a:rPr lang="fr-FR" sz="1400" b="1" dirty="0"/>
              <a:t>J’attends mais j’espère rien</a:t>
            </a:r>
            <a:r>
              <a:rPr lang="fr-FR" sz="1400" dirty="0"/>
              <a:t> » </a:t>
            </a:r>
            <a:r>
              <a:rPr lang="fr-FR" sz="1400" dirty="0" smtClean="0"/>
              <a:t>:</a:t>
            </a:r>
            <a:endParaRPr lang="fr-FR" sz="1400" dirty="0"/>
          </a:p>
          <a:p>
            <a:pPr marL="0" lvl="0" indent="0">
              <a:buNone/>
            </a:pPr>
            <a:r>
              <a:rPr lang="fr-FR" sz="1400" dirty="0"/>
              <a:t>Pas d’espoir, pas d’anticipation : accepter de se plier à cette règle : rien vouloir devancer, ni précipiter, jamais aller au-delà de leur </a:t>
            </a:r>
            <a:r>
              <a:rPr lang="fr-FR" sz="1400" dirty="0" smtClean="0"/>
              <a:t>demande .Attente </a:t>
            </a:r>
            <a:r>
              <a:rPr lang="fr-FR" sz="1400" dirty="0"/>
              <a:t>sans vouloir, sans demande, ni espoir pour rendre possible une position d’éveil désencombré</a:t>
            </a:r>
          </a:p>
          <a:p>
            <a:pPr lvl="0"/>
            <a:r>
              <a:rPr lang="fr-FR" sz="1400" dirty="0"/>
              <a:t>Quel est notre idéal ? Plutôt que de chercher à faire bien</a:t>
            </a:r>
            <a:r>
              <a:rPr lang="fr-FR" sz="1400" dirty="0" smtClean="0"/>
              <a:t>, bien faire , le </a:t>
            </a:r>
            <a:r>
              <a:rPr lang="fr-FR" sz="1400" dirty="0"/>
              <a:t>bien , du bien </a:t>
            </a:r>
            <a:r>
              <a:rPr lang="fr-FR" sz="1400" dirty="0" smtClean="0"/>
              <a:t>,s’intéresser à ce qui le préoccupe, cerner la question que le sujet se pose et </a:t>
            </a:r>
            <a:r>
              <a:rPr lang="fr-FR" sz="1400" dirty="0"/>
              <a:t>se demander pourquoi , comment faire mieux et de quoi se compose ce «  mieux » recherché </a:t>
            </a:r>
            <a:r>
              <a:rPr lang="fr-FR" sz="1400" dirty="0" smtClean="0"/>
              <a:t>? Travail sur soi et en équipe tant il est difficile d’être présent à l’autre sans chercher systématiquement à avoir des effets sur lui, des projets pour lui . Moins nous voulons pour l’autre et plus </a:t>
            </a:r>
            <a:r>
              <a:rPr lang="fr-FR" sz="1600" dirty="0" smtClean="0"/>
              <a:t>il se peut que notre présence produise des effets.</a:t>
            </a:r>
            <a:endParaRPr lang="fr-FR" sz="1600" dirty="0"/>
          </a:p>
          <a:p>
            <a:endParaRPr lang="fr-FR" sz="1600" dirty="0"/>
          </a:p>
        </p:txBody>
      </p:sp>
    </p:spTree>
    <p:extLst>
      <p:ext uri="{BB962C8B-B14F-4D97-AF65-F5344CB8AC3E}">
        <p14:creationId xmlns:p14="http://schemas.microsoft.com/office/powerpoint/2010/main" val="24230853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346</TotalTime>
  <Words>1730</Words>
  <Application>Microsoft Office PowerPoint</Application>
  <PresentationFormat>Grand écran</PresentationFormat>
  <Paragraphs>121</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Trebuchet MS</vt:lpstr>
      <vt:lpstr>Tw Cen MT</vt:lpstr>
      <vt:lpstr>Circuit</vt:lpstr>
      <vt:lpstr>Grandir en soins palliatifs : une faim du bien faire</vt:lpstr>
      <vt:lpstr>quelles ressources au service du bien de l’autre ?</vt:lpstr>
      <vt:lpstr>Quelles approches de l’accompagnement ?</vt:lpstr>
      <vt:lpstr>Quelles approches de l’accompagnement ?</vt:lpstr>
      <vt:lpstr>Quelles approches de l’accompagnement ?</vt:lpstr>
      <vt:lpstr>Quelles approches de l’accompagnement ?</vt:lpstr>
      <vt:lpstr>Quelles approches de l’accompagnement ?</vt:lpstr>
      <vt:lpstr>Quelles approches de l’accompagnement ?</vt:lpstr>
      <vt:lpstr>Quelles approches de l’accompagnement ?</vt:lpstr>
      <vt:lpstr>quelles approches de l’accompagnement ?</vt:lpstr>
      <vt:lpstr>Quels rapports à l’autre dans le soin ?</vt:lpstr>
      <vt:lpstr>Quels rapports à l’autre dans le soin ?</vt:lpstr>
      <vt:lpstr>Quel rapport au symptôme ?</vt:lpstr>
      <vt:lpstr>Quel rapport au symptôme ?</vt:lpstr>
      <vt:lpstr>VIVRE EN EXISTANT ?</vt:lpstr>
      <vt:lpstr>VIVRE EN EXISTANT ?</vt:lpstr>
      <vt:lpstr>Le rapport a sa propre mort</vt:lpstr>
      <vt:lpstr>En 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Grandir en soins palliatifs : une faim du bien faire</dc:title>
  <dc:creator>MARIE DINOT</dc:creator>
  <cp:lastModifiedBy>Emmanuelle Vanbesien</cp:lastModifiedBy>
  <cp:revision>30</cp:revision>
  <dcterms:created xsi:type="dcterms:W3CDTF">2018-09-23T12:42:06Z</dcterms:created>
  <dcterms:modified xsi:type="dcterms:W3CDTF">2019-10-14T06:48:35Z</dcterms:modified>
</cp:coreProperties>
</file>