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2"/>
  </p:notesMasterIdLst>
  <p:sldIdLst>
    <p:sldId id="257" r:id="rId2"/>
    <p:sldId id="258" r:id="rId3"/>
    <p:sldId id="278" r:id="rId4"/>
    <p:sldId id="280" r:id="rId5"/>
    <p:sldId id="259" r:id="rId6"/>
    <p:sldId id="261" r:id="rId7"/>
    <p:sldId id="279" r:id="rId8"/>
    <p:sldId id="262" r:id="rId9"/>
    <p:sldId id="263" r:id="rId10"/>
    <p:sldId id="264" r:id="rId11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04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24F7B80-3D65-41B6-97AC-01C3B6B31CB4}" type="datetimeFigureOut">
              <a:rPr lang="fr-FR" smtClean="0"/>
              <a:t>14/10/2019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2CC6729-2AEB-434A-A9DD-5BE07DD1E20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254324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7FD3E-31C2-47DD-A22D-3F903361D368}" type="datetime1">
              <a:rPr lang="fr-FR" smtClean="0"/>
              <a:t>14/10/2019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Liege 4/10/2018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6129B1-4553-4EAD-8CB8-3E983A35ECB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707151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B5E673-92C6-4369-B636-68ECBFBB2524}" type="datetime1">
              <a:rPr lang="fr-FR" smtClean="0"/>
              <a:t>14/10/2019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Liege 4/10/2018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6129B1-4553-4EAD-8CB8-3E983A35ECB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988801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61C0E-8735-4E25-93D6-4D4E0871876F}" type="datetime1">
              <a:rPr lang="fr-FR" smtClean="0"/>
              <a:t>14/10/2019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Liege 4/10/2018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6129B1-4553-4EAD-8CB8-3E983A35ECB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382775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EA1095-C085-4AAF-9F8F-DB463274B719}" type="datetime1">
              <a:rPr lang="fr-FR" smtClean="0"/>
              <a:t>14/10/2019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Liege 4/10/2018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6129B1-4553-4EAD-8CB8-3E983A35ECB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823866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DD1E9-50A6-44DC-BA4A-1B329FE38F35}" type="datetime1">
              <a:rPr lang="fr-FR" smtClean="0"/>
              <a:t>14/10/2019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Liege 4/10/2018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6129B1-4553-4EAD-8CB8-3E983A35ECB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872718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29D59-6B28-4612-B722-4D8B4E662BC1}" type="datetime1">
              <a:rPr lang="fr-FR" smtClean="0"/>
              <a:t>14/10/2019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Liege 4/10/2018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6129B1-4553-4EAD-8CB8-3E983A35ECB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624373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A4B636-D731-4CEA-B277-2CD071036B94}" type="datetime1">
              <a:rPr lang="fr-FR" smtClean="0"/>
              <a:t>14/10/2019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Liege 4/10/2018</a:t>
            </a:r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6129B1-4553-4EAD-8CB8-3E983A35ECB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154498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F7FD6F-C967-4715-9179-9465FEFDA9A9}" type="datetime1">
              <a:rPr lang="fr-FR" smtClean="0"/>
              <a:t>14/10/2019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Liege 4/10/2018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6129B1-4553-4EAD-8CB8-3E983A35ECB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409236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CA5FE-A960-4175-8054-DA88E9E21EA0}" type="datetime1">
              <a:rPr lang="fr-FR" smtClean="0"/>
              <a:t>14/10/2019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Liege 4/10/2018</a:t>
            </a:r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6129B1-4553-4EAD-8CB8-3E983A35ECB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281418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CCCFD-BB34-4851-9CFB-A2B3AEF4BF7C}" type="datetime1">
              <a:rPr lang="fr-FR" smtClean="0"/>
              <a:t>14/10/2019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Liege 4/10/2018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6129B1-4553-4EAD-8CB8-3E983A35ECB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52243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3380B9-E8A3-46F7-8DD5-88D21E087D36}" type="datetime1">
              <a:rPr lang="fr-FR" smtClean="0"/>
              <a:t>14/10/2019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Liege 4/10/2018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6129B1-4553-4EAD-8CB8-3E983A35ECB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279837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FFFF"/>
            </a:gs>
            <a:gs pos="17000">
              <a:srgbClr val="97E4FF"/>
            </a:gs>
            <a:gs pos="70000">
              <a:srgbClr val="C4D6EB"/>
            </a:gs>
            <a:gs pos="91000">
              <a:schemeClr val="bg1"/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A3C5FE-E7AD-49FF-B661-62EFFE296680}" type="datetime1">
              <a:rPr lang="fr-FR" smtClean="0"/>
              <a:t>14/10/2019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 smtClean="0"/>
              <a:t>Liege 4/10/2018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6129B1-4553-4EAD-8CB8-3E983A35ECB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86686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52536" y="-45738"/>
            <a:ext cx="9525000" cy="7143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>
          <a:xfrm>
            <a:off x="397104" y="1133439"/>
            <a:ext cx="8229600" cy="4785395"/>
          </a:xfrm>
        </p:spPr>
        <p:txBody>
          <a:bodyPr/>
          <a:lstStyle/>
          <a:p>
            <a:pPr marL="0" indent="0">
              <a:buNone/>
            </a:pPr>
            <a:endParaRPr lang="fr-FR" sz="3600" dirty="0">
              <a:solidFill>
                <a:prstClr val="black"/>
              </a:solidFill>
            </a:endParaRPr>
          </a:p>
          <a:p>
            <a:pPr marL="0" indent="0" algn="ctr">
              <a:buNone/>
            </a:pPr>
            <a:r>
              <a:rPr lang="fr-FR" sz="4000" i="1" dirty="0" smtClean="0">
                <a:solidFill>
                  <a:srgbClr val="7030A0"/>
                </a:solidFill>
                <a:latin typeface="Comic Sans MS" panose="030F0702030302020204" pitchFamily="66" charset="0"/>
              </a:rPr>
              <a:t>« Ces adolescents </a:t>
            </a:r>
          </a:p>
          <a:p>
            <a:pPr marL="0" indent="0" algn="ctr">
              <a:buNone/>
            </a:pPr>
            <a:r>
              <a:rPr lang="fr-FR" sz="4000" i="1" dirty="0" smtClean="0">
                <a:solidFill>
                  <a:srgbClr val="7030A0"/>
                </a:solidFill>
                <a:latin typeface="Comic Sans MS" panose="030F0702030302020204" pitchFamily="66" charset="0"/>
              </a:rPr>
              <a:t>qui croquent la vie</a:t>
            </a:r>
          </a:p>
          <a:p>
            <a:pPr marL="0" indent="0" algn="ctr">
              <a:buNone/>
            </a:pPr>
            <a:r>
              <a:rPr lang="fr-FR" sz="4000" i="1" dirty="0" smtClean="0">
                <a:solidFill>
                  <a:srgbClr val="7030A0"/>
                </a:solidFill>
                <a:latin typeface="Comic Sans MS" panose="030F0702030302020204" pitchFamily="66" charset="0"/>
              </a:rPr>
              <a:t> jusqu’au bout »</a:t>
            </a:r>
          </a:p>
          <a:p>
            <a:pPr marL="0" indent="0" algn="ctr">
              <a:buNone/>
            </a:pPr>
            <a:endParaRPr lang="fr-FR" sz="3600" i="1" dirty="0">
              <a:solidFill>
                <a:srgbClr val="0070C0"/>
              </a:solidFill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2488102" y="4511499"/>
            <a:ext cx="403244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dirty="0" smtClean="0">
                <a:solidFill>
                  <a:schemeClr val="bg1">
                    <a:lumMod val="50000"/>
                  </a:schemeClr>
                </a:solidFill>
              </a:rPr>
              <a:t>Florence Jounis-Jahan</a:t>
            </a:r>
          </a:p>
          <a:p>
            <a:pPr algn="ctr"/>
            <a:r>
              <a:rPr lang="fr-FR" sz="2000" dirty="0" smtClean="0">
                <a:solidFill>
                  <a:schemeClr val="bg1">
                    <a:lumMod val="50000"/>
                  </a:schemeClr>
                </a:solidFill>
              </a:rPr>
              <a:t>Infirmière-puéricultrice ERRSPP Nantes</a:t>
            </a:r>
            <a:endParaRPr lang="fr-FR" sz="20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624958" y="5802362"/>
            <a:ext cx="799250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dirty="0" smtClean="0">
                <a:solidFill>
                  <a:srgbClr val="00B0F0"/>
                </a:solidFill>
              </a:rPr>
              <a:t>3ème Congrès international du Réseau Francophone de Soins Palliatifs Pédiatriques</a:t>
            </a:r>
          </a:p>
          <a:p>
            <a:pPr algn="ctr"/>
            <a:r>
              <a:rPr lang="fr-FR" dirty="0" smtClean="0">
                <a:solidFill>
                  <a:srgbClr val="00B0F0"/>
                </a:solidFill>
              </a:rPr>
              <a:t>Liège 4 &amp; 5 octobre 2018</a:t>
            </a:r>
            <a:endParaRPr lang="fr-FR" dirty="0">
              <a:solidFill>
                <a:srgbClr val="00B0F0"/>
              </a:solidFill>
            </a:endParaRP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Liege 4/10/2018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6129B1-4553-4EAD-8CB8-3E983A35ECB8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68462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altLang="fr-FR" dirty="0">
                <a:solidFill>
                  <a:srgbClr val="7030A0"/>
                </a:solidFill>
                <a:latin typeface="Comic Sans MS" pitchFamily="66" charset="0"/>
              </a:rPr>
              <a:t>« Ces adolescents qui croquent la vie jusqu’au bout »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fr-FR" dirty="0" smtClean="0">
              <a:solidFill>
                <a:srgbClr val="0070C0"/>
              </a:solidFill>
            </a:endParaRPr>
          </a:p>
          <a:p>
            <a:pPr marL="0" indent="0" algn="ctr">
              <a:buNone/>
            </a:pPr>
            <a:r>
              <a:rPr lang="fr-FR" dirty="0" smtClean="0">
                <a:solidFill>
                  <a:srgbClr val="0070C0"/>
                </a:solidFill>
              </a:rPr>
              <a:t>Suspendre le savoir que l’autre va mourir…</a:t>
            </a:r>
          </a:p>
          <a:p>
            <a:pPr marL="0" indent="0">
              <a:buNone/>
            </a:pPr>
            <a:endParaRPr lang="fr-FR" dirty="0" smtClean="0">
              <a:solidFill>
                <a:srgbClr val="0070C0"/>
              </a:solidFill>
            </a:endParaRPr>
          </a:p>
          <a:p>
            <a:pPr marL="0" indent="0" algn="ctr">
              <a:buNone/>
            </a:pPr>
            <a:r>
              <a:rPr lang="fr-FR" dirty="0" smtClean="0">
                <a:solidFill>
                  <a:srgbClr val="0070C0"/>
                </a:solidFill>
              </a:rPr>
              <a:t>« Faire du désir de l’autre une promenade »   </a:t>
            </a:r>
          </a:p>
          <a:p>
            <a:pPr marL="0" indent="0">
              <a:buNone/>
            </a:pPr>
            <a:r>
              <a:rPr lang="fr-FR" sz="2400" dirty="0" smtClean="0">
                <a:solidFill>
                  <a:srgbClr val="0070C0"/>
                </a:solidFill>
              </a:rPr>
              <a:t>         Éric Fiat </a:t>
            </a:r>
            <a:r>
              <a:rPr lang="fr-FR" sz="2000" dirty="0" smtClean="0">
                <a:solidFill>
                  <a:srgbClr val="0070C0"/>
                </a:solidFill>
              </a:rPr>
              <a:t>(SFAP 2018)</a:t>
            </a:r>
          </a:p>
          <a:p>
            <a:pPr marL="0" indent="0">
              <a:buNone/>
            </a:pPr>
            <a:endParaRPr lang="fr-FR" sz="2000" dirty="0">
              <a:solidFill>
                <a:srgbClr val="0070C0"/>
              </a:solidFill>
            </a:endParaRPr>
          </a:p>
          <a:p>
            <a:pPr marL="0" indent="0">
              <a:buNone/>
            </a:pPr>
            <a:endParaRPr lang="fr-FR" sz="2000" dirty="0" smtClean="0">
              <a:solidFill>
                <a:srgbClr val="0070C0"/>
              </a:solidFill>
            </a:endParaRPr>
          </a:p>
          <a:p>
            <a:pPr marL="0" indent="0">
              <a:buNone/>
            </a:pPr>
            <a:endParaRPr lang="fr-FR" sz="2000" dirty="0">
              <a:solidFill>
                <a:srgbClr val="0070C0"/>
              </a:solidFill>
            </a:endParaRPr>
          </a:p>
          <a:p>
            <a:pPr marL="0" indent="0" algn="ctr">
              <a:buNone/>
            </a:pPr>
            <a:r>
              <a:rPr lang="fr-FR" sz="2400" dirty="0" smtClean="0">
                <a:solidFill>
                  <a:srgbClr val="0070C0"/>
                </a:solidFill>
              </a:rPr>
              <a:t>Merci</a:t>
            </a:r>
            <a:endParaRPr lang="fr-FR" sz="2400" dirty="0">
              <a:solidFill>
                <a:srgbClr val="0070C0"/>
              </a:solidFill>
            </a:endParaRP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Liege 4/10/2018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6129B1-4553-4EAD-8CB8-3E983A35ECB8}" type="slidenum">
              <a:rPr lang="fr-FR" smtClean="0"/>
              <a:t>10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92386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1547664" y="620688"/>
            <a:ext cx="4660900" cy="558800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fr-FR" altLang="fr-FR" sz="3400" dirty="0">
                <a:solidFill>
                  <a:srgbClr val="7030A0"/>
                </a:solidFill>
                <a:latin typeface="Comic Sans MS" pitchFamily="66" charset="0"/>
              </a:rPr>
              <a:t>    </a:t>
            </a:r>
            <a:r>
              <a:rPr lang="fr-FR" altLang="fr-FR" sz="3400" dirty="0" smtClean="0">
                <a:solidFill>
                  <a:srgbClr val="7030A0"/>
                </a:solidFill>
                <a:latin typeface="Comic Sans MS" pitchFamily="66" charset="0"/>
              </a:rPr>
              <a:t>« Ces adolescents qui croquent la vie jusqu’au bout »</a:t>
            </a:r>
            <a:endParaRPr lang="fr-FR" altLang="fr-FR" sz="4400" dirty="0">
              <a:solidFill>
                <a:srgbClr val="7030A0"/>
              </a:solidFill>
              <a:latin typeface="Calibri" pitchFamily="34" charset="0"/>
            </a:endParaRP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557338"/>
            <a:ext cx="8675687" cy="4537075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endParaRPr lang="fr-FR" altLang="fr-FR" dirty="0" smtClean="0">
              <a:solidFill>
                <a:srgbClr val="0070C0"/>
              </a:solidFill>
            </a:endParaRPr>
          </a:p>
          <a:p>
            <a:pPr eaLnBrk="1" hangingPunct="1">
              <a:defRPr/>
            </a:pPr>
            <a:r>
              <a:rPr lang="fr-FR" altLang="fr-FR" dirty="0" smtClean="0">
                <a:solidFill>
                  <a:srgbClr val="0070C0"/>
                </a:solidFill>
              </a:rPr>
              <a:t>L’adolescence</a:t>
            </a:r>
            <a:endParaRPr lang="fr-FR" altLang="fr-FR" sz="3200" dirty="0" smtClean="0">
              <a:solidFill>
                <a:srgbClr val="0070C0"/>
              </a:solidFill>
            </a:endParaRPr>
          </a:p>
          <a:p>
            <a:pPr eaLnBrk="1" hangingPunct="1">
              <a:defRPr/>
            </a:pPr>
            <a:r>
              <a:rPr lang="fr-FR" altLang="fr-FR" dirty="0" smtClean="0">
                <a:solidFill>
                  <a:srgbClr val="0070C0"/>
                </a:solidFill>
              </a:rPr>
              <a:t>L’adolescent en soins palliatifs</a:t>
            </a:r>
          </a:p>
          <a:p>
            <a:pPr marL="400050" lvl="1" indent="0">
              <a:buNone/>
              <a:defRPr/>
            </a:pPr>
            <a:r>
              <a:rPr lang="fr-FR" altLang="fr-FR" dirty="0" smtClean="0">
                <a:solidFill>
                  <a:srgbClr val="0070C0"/>
                </a:solidFill>
              </a:rPr>
              <a:t>- L’expression du désir</a:t>
            </a:r>
          </a:p>
          <a:p>
            <a:pPr marL="400050" lvl="1" indent="0">
              <a:buNone/>
              <a:defRPr/>
            </a:pPr>
            <a:r>
              <a:rPr lang="fr-FR" altLang="fr-FR" dirty="0" smtClean="0">
                <a:solidFill>
                  <a:srgbClr val="0070C0"/>
                </a:solidFill>
              </a:rPr>
              <a:t>- Rester vivant</a:t>
            </a:r>
          </a:p>
          <a:p>
            <a:pPr eaLnBrk="1" hangingPunct="1">
              <a:defRPr/>
            </a:pPr>
            <a:r>
              <a:rPr lang="fr-FR" altLang="fr-FR" sz="3200" dirty="0" smtClean="0">
                <a:solidFill>
                  <a:srgbClr val="0070C0"/>
                </a:solidFill>
              </a:rPr>
              <a:t>Prendre soin de l’ado en soins palliatifs</a:t>
            </a:r>
          </a:p>
          <a:p>
            <a:pPr eaLnBrk="1" hangingPunct="1">
              <a:defRPr/>
            </a:pPr>
            <a:r>
              <a:rPr lang="fr-FR" altLang="fr-FR" dirty="0" smtClean="0">
                <a:solidFill>
                  <a:srgbClr val="0070C0"/>
                </a:solidFill>
              </a:rPr>
              <a:t>L’héritage</a:t>
            </a:r>
            <a:endParaRPr lang="fr-FR" altLang="fr-FR" sz="3200" dirty="0" smtClean="0">
              <a:solidFill>
                <a:srgbClr val="0070C0"/>
              </a:solidFill>
            </a:endParaRPr>
          </a:p>
        </p:txBody>
      </p:sp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Liege 4/10/2018</a:t>
            </a:r>
            <a:endParaRPr lang="fr-FR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6129B1-4553-4EAD-8CB8-3E983A35ECB8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0248803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2051720" y="620688"/>
            <a:ext cx="5688632" cy="558800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fr-FR" altLang="fr-FR" sz="3400" dirty="0">
                <a:latin typeface="Comic Sans MS" pitchFamily="66" charset="0"/>
              </a:rPr>
              <a:t>    </a:t>
            </a:r>
            <a:r>
              <a:rPr lang="fr-FR" altLang="fr-FR" sz="4400" dirty="0" smtClean="0">
                <a:solidFill>
                  <a:srgbClr val="7030A0"/>
                </a:solidFill>
                <a:latin typeface="Comic Sans MS" panose="030F0702030302020204" pitchFamily="66" charset="0"/>
              </a:rPr>
              <a:t>l’adolescence</a:t>
            </a:r>
            <a:endParaRPr lang="fr-FR" altLang="fr-FR" sz="4400" dirty="0">
              <a:solidFill>
                <a:srgbClr val="7030A0"/>
              </a:solidFill>
              <a:latin typeface="Comic Sans MS" panose="030F0702030302020204" pitchFamily="66" charset="0"/>
            </a:endParaRP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557338"/>
            <a:ext cx="8675687" cy="4537075"/>
          </a:xfrm>
        </p:spPr>
        <p:txBody>
          <a:bodyPr>
            <a:normAutofit/>
          </a:bodyPr>
          <a:lstStyle/>
          <a:p>
            <a:pPr marL="0" indent="0" algn="ctr" eaLnBrk="1" hangingPunct="1">
              <a:buNone/>
              <a:defRPr/>
            </a:pPr>
            <a:r>
              <a:rPr lang="fr-FR" altLang="fr-FR" dirty="0" smtClean="0">
                <a:solidFill>
                  <a:srgbClr val="00B0F0"/>
                </a:solidFill>
                <a:latin typeface="Comic Sans MS" panose="030F0702030302020204" pitchFamily="66" charset="0"/>
              </a:rPr>
              <a:t>« Grandir »</a:t>
            </a:r>
          </a:p>
          <a:p>
            <a:pPr eaLnBrk="1" hangingPunct="1">
              <a:defRPr/>
            </a:pPr>
            <a:r>
              <a:rPr lang="fr-FR" altLang="fr-FR" dirty="0" smtClean="0">
                <a:solidFill>
                  <a:srgbClr val="0070C0"/>
                </a:solidFill>
              </a:rPr>
              <a:t>Processus de subjectivation</a:t>
            </a:r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fr-FR" altLang="fr-FR" sz="3200" dirty="0">
                <a:solidFill>
                  <a:srgbClr val="0070C0"/>
                </a:solidFill>
              </a:rPr>
              <a:t>Construction d’une identité</a:t>
            </a:r>
          </a:p>
          <a:p>
            <a:pPr marL="857250" lvl="2" indent="0">
              <a:buNone/>
              <a:defRPr/>
            </a:pPr>
            <a:r>
              <a:rPr lang="fr-FR" altLang="fr-FR" dirty="0" smtClean="0">
                <a:solidFill>
                  <a:srgbClr val="0070C0"/>
                </a:solidFill>
              </a:rPr>
              <a:t>- Le conflit</a:t>
            </a:r>
          </a:p>
          <a:p>
            <a:pPr marL="857250" lvl="2" indent="0">
              <a:buNone/>
              <a:defRPr/>
            </a:pPr>
            <a:r>
              <a:rPr lang="fr-FR" altLang="fr-FR" dirty="0" smtClean="0">
                <a:solidFill>
                  <a:srgbClr val="0070C0"/>
                </a:solidFill>
              </a:rPr>
              <a:t>- L’opposition</a:t>
            </a:r>
          </a:p>
          <a:p>
            <a:pPr marL="857250" lvl="2" indent="0">
              <a:buNone/>
              <a:defRPr/>
            </a:pPr>
            <a:r>
              <a:rPr lang="fr-FR" altLang="fr-FR" dirty="0" smtClean="0">
                <a:solidFill>
                  <a:srgbClr val="0070C0"/>
                </a:solidFill>
              </a:rPr>
              <a:t>- La sexualité </a:t>
            </a:r>
          </a:p>
          <a:p>
            <a:pPr marL="857250" lvl="2" indent="0">
              <a:buNone/>
              <a:defRPr/>
            </a:pPr>
            <a:endParaRPr lang="fr-FR" altLang="fr-FR" sz="2200" dirty="0" smtClean="0">
              <a:solidFill>
                <a:srgbClr val="0070C0"/>
              </a:solidFill>
            </a:endParaRPr>
          </a:p>
          <a:p>
            <a:pPr lvl="1" algn="ctr">
              <a:buFont typeface="Wingdings" panose="05000000000000000000" pitchFamily="2" charset="2"/>
              <a:buChar char="Ø"/>
              <a:defRPr/>
            </a:pPr>
            <a:r>
              <a:rPr lang="fr-FR" altLang="fr-FR" sz="2600" dirty="0" smtClean="0">
                <a:solidFill>
                  <a:srgbClr val="7030A0"/>
                </a:solidFill>
                <a:latin typeface="Comic Sans MS" panose="030F0702030302020204" pitchFamily="66" charset="0"/>
              </a:rPr>
              <a:t>L’âge des contradictions </a:t>
            </a:r>
            <a:endParaRPr lang="fr-FR" altLang="fr-FR" sz="2600" dirty="0">
              <a:solidFill>
                <a:srgbClr val="7030A0"/>
              </a:solidFill>
              <a:latin typeface="Comic Sans MS" panose="030F0702030302020204" pitchFamily="66" charset="0"/>
            </a:endParaRPr>
          </a:p>
        </p:txBody>
      </p:sp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Liege 4/10/2018</a:t>
            </a:r>
            <a:endParaRPr lang="fr-FR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6129B1-4553-4EAD-8CB8-3E983A35ECB8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1118829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2051720" y="620688"/>
            <a:ext cx="5688632" cy="558800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fr-FR" altLang="fr-FR" sz="3400" dirty="0">
                <a:latin typeface="Comic Sans MS" pitchFamily="66" charset="0"/>
              </a:rPr>
              <a:t>    </a:t>
            </a:r>
            <a:r>
              <a:rPr lang="fr-FR" altLang="fr-FR" sz="4400" dirty="0" smtClean="0">
                <a:solidFill>
                  <a:srgbClr val="7030A0"/>
                </a:solidFill>
                <a:latin typeface="Comic Sans MS" panose="030F0702030302020204" pitchFamily="66" charset="0"/>
              </a:rPr>
              <a:t>l’adolescence</a:t>
            </a:r>
            <a:endParaRPr lang="fr-FR" altLang="fr-FR" sz="4400" dirty="0">
              <a:solidFill>
                <a:srgbClr val="7030A0"/>
              </a:solidFill>
              <a:latin typeface="Comic Sans MS" panose="030F0702030302020204" pitchFamily="66" charset="0"/>
            </a:endParaRP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557338"/>
            <a:ext cx="8675687" cy="4537075"/>
          </a:xfrm>
        </p:spPr>
        <p:txBody>
          <a:bodyPr>
            <a:normAutofit lnSpcReduction="10000"/>
          </a:bodyPr>
          <a:lstStyle/>
          <a:p>
            <a:pPr marL="0" indent="0" algn="ctr" eaLnBrk="1" hangingPunct="1">
              <a:buNone/>
              <a:defRPr/>
            </a:pPr>
            <a:r>
              <a:rPr lang="fr-FR" altLang="fr-FR" dirty="0" smtClean="0">
                <a:solidFill>
                  <a:srgbClr val="00B0F0"/>
                </a:solidFill>
                <a:latin typeface="Comic Sans MS" panose="030F0702030302020204" pitchFamily="66" charset="0"/>
              </a:rPr>
              <a:t>« Grandir »</a:t>
            </a:r>
          </a:p>
          <a:p>
            <a:pPr eaLnBrk="1" hangingPunct="1">
              <a:defRPr/>
            </a:pPr>
            <a:r>
              <a:rPr lang="fr-FR" altLang="fr-FR" dirty="0" smtClean="0">
                <a:solidFill>
                  <a:srgbClr val="0070C0"/>
                </a:solidFill>
              </a:rPr>
              <a:t>Un théâtre de transformation </a:t>
            </a:r>
            <a:endParaRPr lang="fr-FR" altLang="fr-FR" sz="2000" dirty="0" smtClean="0">
              <a:solidFill>
                <a:srgbClr val="0070C0"/>
              </a:solidFill>
              <a:latin typeface="Comic Sans MS" panose="030F0702030302020204" pitchFamily="66" charset="0"/>
            </a:endParaRPr>
          </a:p>
          <a:p>
            <a:pPr lvl="1">
              <a:buFont typeface="Wingdings" panose="05000000000000000000" pitchFamily="2" charset="2"/>
              <a:buChar char="ü"/>
              <a:defRPr/>
            </a:pPr>
            <a:r>
              <a:rPr lang="fr-FR" altLang="fr-FR" sz="2600" dirty="0" smtClean="0">
                <a:solidFill>
                  <a:srgbClr val="0070C0"/>
                </a:solidFill>
              </a:rPr>
              <a:t>Le corps</a:t>
            </a:r>
          </a:p>
          <a:p>
            <a:pPr marL="857250" lvl="2" indent="0">
              <a:buNone/>
              <a:defRPr/>
            </a:pPr>
            <a:r>
              <a:rPr lang="fr-FR" altLang="fr-FR" sz="2200" dirty="0" smtClean="0">
                <a:solidFill>
                  <a:srgbClr val="0070C0"/>
                </a:solidFill>
              </a:rPr>
              <a:t>- Une mutation</a:t>
            </a:r>
          </a:p>
          <a:p>
            <a:pPr marL="857250" lvl="2" indent="0">
              <a:buNone/>
              <a:defRPr/>
            </a:pPr>
            <a:r>
              <a:rPr lang="fr-FR" altLang="fr-FR" sz="2200" dirty="0" smtClean="0">
                <a:solidFill>
                  <a:srgbClr val="0070C0"/>
                </a:solidFill>
              </a:rPr>
              <a:t>- L’émergence du doute</a:t>
            </a:r>
          </a:p>
          <a:p>
            <a:pPr marL="857250" lvl="2" indent="0">
              <a:buNone/>
              <a:defRPr/>
            </a:pPr>
            <a:r>
              <a:rPr lang="fr-FR" altLang="fr-FR" sz="2200" dirty="0" smtClean="0">
                <a:solidFill>
                  <a:srgbClr val="0070C0"/>
                </a:solidFill>
              </a:rPr>
              <a:t>- La sexualité </a:t>
            </a:r>
          </a:p>
          <a:p>
            <a:pPr lvl="1">
              <a:buFont typeface="Wingdings" panose="05000000000000000000" pitchFamily="2" charset="2"/>
              <a:buChar char="ü"/>
              <a:defRPr/>
            </a:pPr>
            <a:r>
              <a:rPr lang="fr-FR" altLang="fr-FR" sz="2600" dirty="0" smtClean="0">
                <a:solidFill>
                  <a:srgbClr val="0070C0"/>
                </a:solidFill>
              </a:rPr>
              <a:t>La famille</a:t>
            </a:r>
          </a:p>
          <a:p>
            <a:pPr lvl="1">
              <a:buFont typeface="Wingdings" panose="05000000000000000000" pitchFamily="2" charset="2"/>
              <a:buChar char="ü"/>
              <a:defRPr/>
            </a:pPr>
            <a:r>
              <a:rPr lang="fr-FR" altLang="fr-FR" sz="2600" dirty="0" smtClean="0">
                <a:solidFill>
                  <a:srgbClr val="0070C0"/>
                </a:solidFill>
              </a:rPr>
              <a:t>Le cercle social</a:t>
            </a:r>
          </a:p>
          <a:p>
            <a:pPr marL="457200" lvl="1" indent="0">
              <a:buNone/>
              <a:defRPr/>
            </a:pPr>
            <a:endParaRPr lang="fr-FR" altLang="fr-FR" sz="2600" dirty="0" smtClean="0">
              <a:solidFill>
                <a:srgbClr val="0070C0"/>
              </a:solidFill>
            </a:endParaRPr>
          </a:p>
          <a:p>
            <a:pPr lvl="1" algn="ctr">
              <a:buFont typeface="Wingdings" panose="05000000000000000000" pitchFamily="2" charset="2"/>
              <a:buChar char="Ø"/>
              <a:defRPr/>
            </a:pPr>
            <a:r>
              <a:rPr lang="fr-FR" altLang="fr-FR" sz="2400" dirty="0">
                <a:solidFill>
                  <a:srgbClr val="7030A0"/>
                </a:solidFill>
                <a:latin typeface="Comic Sans MS" panose="030F0702030302020204" pitchFamily="66" charset="0"/>
              </a:rPr>
              <a:t>« un pavé dans la marre »</a:t>
            </a:r>
          </a:p>
        </p:txBody>
      </p:sp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Liege 4/10/2018</a:t>
            </a:r>
            <a:endParaRPr lang="fr-FR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6129B1-4553-4EAD-8CB8-3E983A35ECB8}" type="slidenum">
              <a:rPr lang="fr-FR" smtClean="0"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207298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>
                <a:solidFill>
                  <a:srgbClr val="7030A0"/>
                </a:solidFill>
                <a:latin typeface="Comic Sans MS" panose="030F0702030302020204" pitchFamily="66" charset="0"/>
              </a:rPr>
              <a:t>L’adolescent en soins palliatifs</a:t>
            </a:r>
            <a:endParaRPr lang="fr-FR" dirty="0">
              <a:solidFill>
                <a:srgbClr val="7030A0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fr-FR" dirty="0" smtClean="0">
                <a:solidFill>
                  <a:srgbClr val="00B0F0"/>
                </a:solidFill>
                <a:latin typeface="Comic Sans MS" panose="030F0702030302020204" pitchFamily="66" charset="0"/>
              </a:rPr>
              <a:t>« La menace mortifère »</a:t>
            </a:r>
          </a:p>
          <a:p>
            <a:r>
              <a:rPr lang="fr-FR" dirty="0" smtClean="0">
                <a:solidFill>
                  <a:srgbClr val="0070C0"/>
                </a:solidFill>
              </a:rPr>
              <a:t>Déséquilibre psychique</a:t>
            </a:r>
          </a:p>
          <a:p>
            <a:r>
              <a:rPr lang="fr-FR" dirty="0" smtClean="0">
                <a:solidFill>
                  <a:srgbClr val="0070C0"/>
                </a:solidFill>
              </a:rPr>
              <a:t>Sentiment de vulnérabilité</a:t>
            </a:r>
          </a:p>
          <a:p>
            <a:pPr lvl="1">
              <a:buFontTx/>
              <a:buChar char="-"/>
            </a:pPr>
            <a:r>
              <a:rPr lang="fr-FR" dirty="0" smtClean="0">
                <a:solidFill>
                  <a:srgbClr val="0070C0"/>
                </a:solidFill>
              </a:rPr>
              <a:t>Estime de soi</a:t>
            </a:r>
          </a:p>
          <a:p>
            <a:pPr lvl="1">
              <a:buFontTx/>
              <a:buChar char="-"/>
            </a:pPr>
            <a:r>
              <a:rPr lang="fr-FR" dirty="0" smtClean="0">
                <a:solidFill>
                  <a:srgbClr val="0070C0"/>
                </a:solidFill>
              </a:rPr>
              <a:t>Dévalorisation</a:t>
            </a:r>
          </a:p>
          <a:p>
            <a:pPr lvl="1">
              <a:buFontTx/>
              <a:buChar char="-"/>
            </a:pPr>
            <a:r>
              <a:rPr lang="fr-FR" dirty="0" smtClean="0">
                <a:solidFill>
                  <a:srgbClr val="0070C0"/>
                </a:solidFill>
              </a:rPr>
              <a:t>Confiance en soi</a:t>
            </a:r>
          </a:p>
          <a:p>
            <a:r>
              <a:rPr lang="fr-FR" dirty="0" smtClean="0">
                <a:solidFill>
                  <a:srgbClr val="0070C0"/>
                </a:solidFill>
              </a:rPr>
              <a:t>Le temps en suspend</a:t>
            </a:r>
          </a:p>
          <a:p>
            <a:pPr algn="ctr">
              <a:buFont typeface="Wingdings" panose="05000000000000000000" pitchFamily="2" charset="2"/>
              <a:buChar char="Ø"/>
            </a:pPr>
            <a:r>
              <a:rPr lang="fr-FR" sz="2800" dirty="0" smtClean="0">
                <a:solidFill>
                  <a:srgbClr val="7030A0"/>
                </a:solidFill>
                <a:latin typeface="Comic Sans MS" panose="030F0702030302020204" pitchFamily="66" charset="0"/>
              </a:rPr>
              <a:t>La </a:t>
            </a:r>
            <a:r>
              <a:rPr lang="fr-FR" sz="2800" dirty="0">
                <a:solidFill>
                  <a:srgbClr val="7030A0"/>
                </a:solidFill>
                <a:latin typeface="Comic Sans MS" panose="030F0702030302020204" pitchFamily="66" charset="0"/>
              </a:rPr>
              <a:t>mort « truste » le jeune</a:t>
            </a:r>
          </a:p>
          <a:p>
            <a:endParaRPr lang="fr-FR" dirty="0">
              <a:solidFill>
                <a:srgbClr val="0070C0"/>
              </a:solidFill>
            </a:endParaRP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Liege 4/10/2018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6129B1-4553-4EAD-8CB8-3E983A35ECB8}" type="slidenum">
              <a:rPr lang="fr-FR" smtClean="0"/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47654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>
                <a:solidFill>
                  <a:srgbClr val="7030A0"/>
                </a:solidFill>
                <a:latin typeface="Comic Sans MS" panose="030F0702030302020204" pitchFamily="66" charset="0"/>
              </a:rPr>
              <a:t>L’adolescent en soins palliatifs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 algn="ctr">
              <a:buNone/>
            </a:pPr>
            <a:r>
              <a:rPr lang="fr-FR" dirty="0" smtClean="0">
                <a:solidFill>
                  <a:srgbClr val="00B0F0"/>
                </a:solidFill>
                <a:latin typeface="Comic Sans MS" panose="030F0702030302020204" pitchFamily="66" charset="0"/>
              </a:rPr>
              <a:t>« Restez vivant dans une zone d’existence inconnue »</a:t>
            </a:r>
          </a:p>
          <a:p>
            <a:r>
              <a:rPr lang="fr-FR" dirty="0" smtClean="0">
                <a:solidFill>
                  <a:srgbClr val="0070C0"/>
                </a:solidFill>
              </a:rPr>
              <a:t>La survie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fr-FR" sz="2600" dirty="0" smtClean="0">
                <a:solidFill>
                  <a:srgbClr val="0070C0"/>
                </a:solidFill>
              </a:rPr>
              <a:t>L’ anesthésie par la douleur de Germain</a:t>
            </a:r>
          </a:p>
          <a:p>
            <a:r>
              <a:rPr lang="fr-FR" dirty="0" smtClean="0">
                <a:solidFill>
                  <a:srgbClr val="0070C0"/>
                </a:solidFill>
              </a:rPr>
              <a:t>La pulsion de vie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fr-FR" sz="2600" dirty="0" smtClean="0">
                <a:solidFill>
                  <a:srgbClr val="0070C0"/>
                </a:solidFill>
              </a:rPr>
              <a:t>La colère de Pauline</a:t>
            </a:r>
          </a:p>
          <a:p>
            <a:r>
              <a:rPr lang="fr-FR" dirty="0" smtClean="0">
                <a:solidFill>
                  <a:srgbClr val="0070C0"/>
                </a:solidFill>
              </a:rPr>
              <a:t>La négociation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fr-FR" sz="2600" dirty="0" smtClean="0">
                <a:solidFill>
                  <a:srgbClr val="0070C0"/>
                </a:solidFill>
              </a:rPr>
              <a:t>La compliance thérapeutique d’</a:t>
            </a:r>
            <a:r>
              <a:rPr lang="fr-FR" sz="2600" dirty="0" err="1" smtClean="0">
                <a:solidFill>
                  <a:srgbClr val="0070C0"/>
                </a:solidFill>
              </a:rPr>
              <a:t>Etan</a:t>
            </a:r>
            <a:endParaRPr lang="fr-FR" sz="2600" dirty="0" smtClean="0">
              <a:solidFill>
                <a:srgbClr val="0070C0"/>
              </a:solidFill>
            </a:endParaRPr>
          </a:p>
          <a:p>
            <a:r>
              <a:rPr lang="fr-FR" dirty="0" smtClean="0">
                <a:solidFill>
                  <a:srgbClr val="0070C0"/>
                </a:solidFill>
              </a:rPr>
              <a:t>La déprime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fr-FR" sz="2600" dirty="0" smtClean="0">
                <a:solidFill>
                  <a:srgbClr val="0070C0"/>
                </a:solidFill>
              </a:rPr>
              <a:t>L’isolement de Tristan</a:t>
            </a:r>
          </a:p>
          <a:p>
            <a:r>
              <a:rPr lang="fr-FR" sz="3100" dirty="0">
                <a:solidFill>
                  <a:srgbClr val="0070C0"/>
                </a:solidFill>
              </a:rPr>
              <a:t>Le jeune subit son corps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fr-FR" sz="2600" dirty="0">
                <a:solidFill>
                  <a:srgbClr val="0070C0"/>
                </a:solidFill>
              </a:rPr>
              <a:t>La perte d’autonomie de Germain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fr-FR" sz="2600" dirty="0">
                <a:solidFill>
                  <a:srgbClr val="0070C0"/>
                </a:solidFill>
              </a:rPr>
              <a:t>La déformation physique de Pauline</a:t>
            </a:r>
          </a:p>
          <a:p>
            <a:pPr marL="0" indent="0">
              <a:buNone/>
            </a:pPr>
            <a:endParaRPr lang="fr-FR" sz="2600" dirty="0" smtClean="0">
              <a:solidFill>
                <a:srgbClr val="0070C0"/>
              </a:solidFill>
            </a:endParaRPr>
          </a:p>
          <a:p>
            <a:pPr marL="0" indent="0">
              <a:buNone/>
            </a:pPr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Liege 4/10/2018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6129B1-4553-4EAD-8CB8-3E983A35ECB8}" type="slidenum">
              <a:rPr lang="fr-FR" smtClean="0"/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42459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>
                <a:solidFill>
                  <a:srgbClr val="7030A0"/>
                </a:solidFill>
                <a:latin typeface="Comic Sans MS" panose="030F0702030302020204" pitchFamily="66" charset="0"/>
              </a:rPr>
              <a:t>L’adolescent en soins palliatifs</a:t>
            </a:r>
            <a:endParaRPr lang="fr-FR" dirty="0">
              <a:latin typeface="Comic Sans MS" panose="030F0702030302020204" pitchFamily="66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marL="0" indent="0" algn="ctr">
              <a:buNone/>
            </a:pPr>
            <a:r>
              <a:rPr lang="fr-FR" sz="7600" dirty="0" smtClean="0">
                <a:solidFill>
                  <a:srgbClr val="00B0F0"/>
                </a:solidFill>
                <a:latin typeface="Comic Sans MS" panose="030F0702030302020204" pitchFamily="66" charset="0"/>
              </a:rPr>
              <a:t>« La </a:t>
            </a:r>
            <a:r>
              <a:rPr lang="fr-FR" sz="7600" dirty="0">
                <a:solidFill>
                  <a:srgbClr val="00B0F0"/>
                </a:solidFill>
                <a:latin typeface="Comic Sans MS" panose="030F0702030302020204" pitchFamily="66" charset="0"/>
              </a:rPr>
              <a:t>Réminiscence du </a:t>
            </a:r>
            <a:r>
              <a:rPr lang="fr-FR" sz="7600" dirty="0" smtClean="0">
                <a:solidFill>
                  <a:srgbClr val="00B0F0"/>
                </a:solidFill>
                <a:latin typeface="Comic Sans MS" panose="030F0702030302020204" pitchFamily="66" charset="0"/>
              </a:rPr>
              <a:t>désir » </a:t>
            </a:r>
            <a:endParaRPr lang="fr-FR" sz="7600" dirty="0">
              <a:solidFill>
                <a:srgbClr val="00B0F0"/>
              </a:solidFill>
              <a:latin typeface="Comic Sans MS" panose="030F0702030302020204" pitchFamily="66" charset="0"/>
            </a:endParaRPr>
          </a:p>
          <a:p>
            <a:pPr marL="0" indent="0">
              <a:buNone/>
            </a:pPr>
            <a:endParaRPr lang="fr-FR" sz="3100" dirty="0" smtClean="0">
              <a:solidFill>
                <a:srgbClr val="0070C0"/>
              </a:solidFill>
            </a:endParaRPr>
          </a:p>
          <a:p>
            <a:pPr>
              <a:buSzPct val="140000"/>
            </a:pPr>
            <a:r>
              <a:rPr lang="fr-FR" sz="5900" dirty="0" smtClean="0">
                <a:solidFill>
                  <a:srgbClr val="0070C0"/>
                </a:solidFill>
              </a:rPr>
              <a:t> Le désir « traverse » le jeune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fr-FR" sz="4200" dirty="0" smtClean="0">
                <a:solidFill>
                  <a:srgbClr val="0070C0"/>
                </a:solidFill>
              </a:rPr>
              <a:t>La volonté de passer le bac de français pour Camille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fr-FR" sz="4200" dirty="0" smtClean="0">
                <a:solidFill>
                  <a:srgbClr val="0070C0"/>
                </a:solidFill>
              </a:rPr>
              <a:t>Envie d’être grisé par la vitesse pour Germain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fr-FR" sz="4200" dirty="0" smtClean="0">
                <a:solidFill>
                  <a:srgbClr val="0070C0"/>
                </a:solidFill>
              </a:rPr>
              <a:t>Le désir de vivre une expérience </a:t>
            </a:r>
            <a:r>
              <a:rPr lang="fr-FR" sz="4200" dirty="0">
                <a:solidFill>
                  <a:srgbClr val="0070C0"/>
                </a:solidFill>
              </a:rPr>
              <a:t>sexuelle </a:t>
            </a:r>
            <a:r>
              <a:rPr lang="fr-FR" sz="4200" dirty="0" smtClean="0">
                <a:solidFill>
                  <a:srgbClr val="0070C0"/>
                </a:solidFill>
              </a:rPr>
              <a:t>pour Tristan</a:t>
            </a:r>
          </a:p>
          <a:p>
            <a:pPr>
              <a:buFont typeface="Wingdings" panose="05000000000000000000" pitchFamily="2" charset="2"/>
              <a:buChar char="ü"/>
            </a:pPr>
            <a:endParaRPr lang="fr-FR" sz="3100" dirty="0">
              <a:solidFill>
                <a:srgbClr val="0070C0"/>
              </a:solidFill>
            </a:endParaRPr>
          </a:p>
          <a:p>
            <a:pPr>
              <a:buSzPct val="140000"/>
            </a:pPr>
            <a:r>
              <a:rPr lang="fr-FR" sz="5900" dirty="0" smtClean="0">
                <a:solidFill>
                  <a:srgbClr val="0070C0"/>
                </a:solidFill>
              </a:rPr>
              <a:t>La spiritualité comme sens à l’existence</a:t>
            </a:r>
          </a:p>
          <a:p>
            <a:pPr>
              <a:buSzPct val="100000"/>
              <a:buFont typeface="Wingdings" panose="05000000000000000000" pitchFamily="2" charset="2"/>
              <a:buChar char="ü"/>
            </a:pPr>
            <a:r>
              <a:rPr lang="fr-FR" sz="4500" dirty="0" smtClean="0">
                <a:solidFill>
                  <a:srgbClr val="0070C0"/>
                </a:solidFill>
              </a:rPr>
              <a:t>Les discussions philosophiques de Germain</a:t>
            </a:r>
          </a:p>
          <a:p>
            <a:pPr>
              <a:buSzPct val="100000"/>
              <a:buFont typeface="Wingdings" panose="05000000000000000000" pitchFamily="2" charset="2"/>
              <a:buChar char="ü"/>
            </a:pPr>
            <a:r>
              <a:rPr lang="fr-FR" sz="4500" dirty="0" smtClean="0">
                <a:solidFill>
                  <a:srgbClr val="0070C0"/>
                </a:solidFill>
              </a:rPr>
              <a:t>La quête de réparation de Pauline</a:t>
            </a:r>
          </a:p>
          <a:p>
            <a:pPr marL="0" indent="0">
              <a:buSzPct val="100000"/>
              <a:buNone/>
            </a:pPr>
            <a:endParaRPr lang="fr-FR" sz="3100" dirty="0">
              <a:solidFill>
                <a:srgbClr val="0070C0"/>
              </a:solidFill>
            </a:endParaRPr>
          </a:p>
          <a:p>
            <a:pPr>
              <a:buFont typeface="Wingdings" panose="05000000000000000000" pitchFamily="2" charset="2"/>
              <a:buChar char="ü"/>
            </a:pPr>
            <a:endParaRPr lang="fr-FR" dirty="0" smtClean="0">
              <a:solidFill>
                <a:srgbClr val="0070C0"/>
              </a:solidFill>
            </a:endParaRPr>
          </a:p>
          <a:p>
            <a:endParaRPr lang="fr-FR" dirty="0" smtClean="0">
              <a:solidFill>
                <a:srgbClr val="0070C0"/>
              </a:solidFill>
            </a:endParaRPr>
          </a:p>
          <a:p>
            <a:pPr algn="ctr">
              <a:buFont typeface="Wingdings" panose="05000000000000000000" pitchFamily="2" charset="2"/>
              <a:buChar char="Ø"/>
            </a:pPr>
            <a:r>
              <a:rPr lang="fr-FR" sz="5900" dirty="0">
                <a:solidFill>
                  <a:srgbClr val="7030A0"/>
                </a:solidFill>
                <a:latin typeface="Comic Sans MS" panose="030F0702030302020204" pitchFamily="66" charset="0"/>
              </a:rPr>
              <a:t>« Le désir ne disparait jamais </a:t>
            </a:r>
            <a:r>
              <a:rPr lang="fr-FR" sz="5900" dirty="0" smtClean="0">
                <a:solidFill>
                  <a:srgbClr val="7030A0"/>
                </a:solidFill>
                <a:latin typeface="Comic Sans MS" panose="030F0702030302020204" pitchFamily="66" charset="0"/>
              </a:rPr>
              <a:t>»</a:t>
            </a:r>
            <a:endParaRPr lang="fr-FR" sz="5900" dirty="0">
              <a:solidFill>
                <a:srgbClr val="7030A0"/>
              </a:solidFill>
              <a:latin typeface="Comic Sans MS" panose="030F0702030302020204" pitchFamily="66" charset="0"/>
            </a:endParaRP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Liege 4/10/2018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6129B1-4553-4EAD-8CB8-3E983A35ECB8}" type="slidenum">
              <a:rPr lang="fr-FR" smtClean="0"/>
              <a:t>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77664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>
                <a:solidFill>
                  <a:srgbClr val="7030A0"/>
                </a:solidFill>
                <a:latin typeface="Comic Sans MS" panose="030F0702030302020204" pitchFamily="66" charset="0"/>
              </a:rPr>
              <a:t>Prendre soi de l’ado en fin de vie</a:t>
            </a:r>
            <a:endParaRPr lang="fr-FR" dirty="0">
              <a:solidFill>
                <a:srgbClr val="7030A0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r-FR" dirty="0" smtClean="0">
                <a:solidFill>
                  <a:srgbClr val="0070C0"/>
                </a:solidFill>
              </a:rPr>
              <a:t>S’adapter à la temporalité du jeune</a:t>
            </a:r>
          </a:p>
          <a:p>
            <a:pPr marL="0" indent="0">
              <a:buNone/>
            </a:pPr>
            <a:r>
              <a:rPr lang="fr-FR" sz="2600" dirty="0" smtClean="0">
                <a:solidFill>
                  <a:srgbClr val="0070C0"/>
                </a:solidFill>
              </a:rPr>
              <a:t>Vivre le moment</a:t>
            </a:r>
          </a:p>
          <a:p>
            <a:pPr marL="0" indent="0">
              <a:buNone/>
            </a:pPr>
            <a:r>
              <a:rPr lang="fr-FR" sz="2600" dirty="0" smtClean="0">
                <a:solidFill>
                  <a:srgbClr val="0070C0"/>
                </a:solidFill>
              </a:rPr>
              <a:t>Être disponible</a:t>
            </a:r>
          </a:p>
          <a:p>
            <a:pPr marL="0" indent="0">
              <a:buNone/>
            </a:pPr>
            <a:r>
              <a:rPr lang="fr-FR" sz="2600" dirty="0" smtClean="0">
                <a:solidFill>
                  <a:srgbClr val="0070C0"/>
                </a:solidFill>
              </a:rPr>
              <a:t>Ne pas chercher à agir</a:t>
            </a:r>
          </a:p>
          <a:p>
            <a:r>
              <a:rPr lang="fr-FR" dirty="0" smtClean="0">
                <a:solidFill>
                  <a:srgbClr val="0070C0"/>
                </a:solidFill>
              </a:rPr>
              <a:t>Aller à sa rencontre</a:t>
            </a:r>
          </a:p>
          <a:p>
            <a:pPr marL="0" indent="0">
              <a:buNone/>
            </a:pPr>
            <a:r>
              <a:rPr lang="fr-FR" sz="2400" dirty="0" smtClean="0">
                <a:solidFill>
                  <a:srgbClr val="0070C0"/>
                </a:solidFill>
              </a:rPr>
              <a:t>La juste proximité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fr-FR" sz="2400" dirty="0" smtClean="0">
                <a:solidFill>
                  <a:srgbClr val="0070C0"/>
                </a:solidFill>
              </a:rPr>
              <a:t> les confidences de Germain</a:t>
            </a:r>
          </a:p>
          <a:p>
            <a:pPr marL="0" indent="0">
              <a:buNone/>
            </a:pPr>
            <a:r>
              <a:rPr lang="fr-FR" sz="2400" dirty="0">
                <a:solidFill>
                  <a:srgbClr val="0070C0"/>
                </a:solidFill>
              </a:rPr>
              <a:t>Se laisser « toucher </a:t>
            </a:r>
            <a:r>
              <a:rPr lang="fr-FR" sz="2400" dirty="0" smtClean="0">
                <a:solidFill>
                  <a:srgbClr val="0070C0"/>
                </a:solidFill>
              </a:rPr>
              <a:t>»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fr-FR" sz="2400" dirty="0" smtClean="0">
                <a:solidFill>
                  <a:srgbClr val="0070C0"/>
                </a:solidFill>
              </a:rPr>
              <a:t> la capacité fédératrice de Pauline</a:t>
            </a:r>
          </a:p>
          <a:p>
            <a:pPr marL="0" indent="0">
              <a:buNone/>
            </a:pPr>
            <a:r>
              <a:rPr lang="fr-FR" sz="2400" dirty="0" smtClean="0">
                <a:solidFill>
                  <a:srgbClr val="0070C0"/>
                </a:solidFill>
              </a:rPr>
              <a:t>Accueillir l’expérience de la finitude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fr-FR" sz="2400" dirty="0" smtClean="0">
                <a:solidFill>
                  <a:srgbClr val="0070C0"/>
                </a:solidFill>
              </a:rPr>
              <a:t> la rencontre de Germain avec la mort </a:t>
            </a: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Liege 4/10/2018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6129B1-4553-4EAD-8CB8-3E983A35ECB8}" type="slidenum">
              <a:rPr lang="fr-FR" smtClean="0"/>
              <a:t>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71552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>
                <a:solidFill>
                  <a:srgbClr val="7030A0"/>
                </a:solidFill>
                <a:latin typeface="Comic Sans MS" panose="030F0702030302020204" pitchFamily="66" charset="0"/>
              </a:rPr>
              <a:t>Prendre soi de l’ado en fin de vie</a:t>
            </a:r>
            <a:endParaRPr lang="fr-FR" dirty="0">
              <a:latin typeface="Comic Sans MS" panose="030F0702030302020204" pitchFamily="66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fr-FR" sz="3600" dirty="0" smtClean="0">
                <a:solidFill>
                  <a:srgbClr val="00B0F0"/>
                </a:solidFill>
                <a:latin typeface="Comic Sans MS" panose="030F0702030302020204" pitchFamily="66" charset="0"/>
              </a:rPr>
              <a:t>Permettre l’héritage</a:t>
            </a:r>
          </a:p>
          <a:p>
            <a:r>
              <a:rPr lang="fr-FR" dirty="0" smtClean="0">
                <a:solidFill>
                  <a:srgbClr val="0070C0"/>
                </a:solidFill>
              </a:rPr>
              <a:t>Laisser une trace</a:t>
            </a:r>
          </a:p>
          <a:p>
            <a:r>
              <a:rPr lang="fr-FR" dirty="0" smtClean="0">
                <a:solidFill>
                  <a:srgbClr val="0070C0"/>
                </a:solidFill>
              </a:rPr>
              <a:t>Chasser les peurs</a:t>
            </a:r>
          </a:p>
          <a:p>
            <a:r>
              <a:rPr lang="fr-FR" dirty="0" smtClean="0">
                <a:solidFill>
                  <a:srgbClr val="0070C0"/>
                </a:solidFill>
              </a:rPr>
              <a:t>Élaborer un projet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fr-FR" sz="2800" dirty="0" smtClean="0">
                <a:solidFill>
                  <a:srgbClr val="0070C0"/>
                </a:solidFill>
              </a:rPr>
              <a:t>Le projet de voyage d’</a:t>
            </a:r>
            <a:r>
              <a:rPr lang="fr-FR" sz="2800" dirty="0" err="1" smtClean="0">
                <a:solidFill>
                  <a:srgbClr val="0070C0"/>
                </a:solidFill>
              </a:rPr>
              <a:t>Etan</a:t>
            </a:r>
            <a:endParaRPr lang="fr-FR" sz="2800" dirty="0" smtClean="0">
              <a:solidFill>
                <a:srgbClr val="0070C0"/>
              </a:solidFill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fr-FR" sz="2800" dirty="0" smtClean="0">
                <a:solidFill>
                  <a:srgbClr val="0070C0"/>
                </a:solidFill>
              </a:rPr>
              <a:t>Le tatouage de Pauline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fr-FR" sz="2800" dirty="0" smtClean="0">
                <a:solidFill>
                  <a:srgbClr val="0070C0"/>
                </a:solidFill>
              </a:rPr>
              <a:t>La préparation de la cérémonie funéraire de Camille</a:t>
            </a:r>
            <a:endParaRPr lang="fr-FR" sz="2800" dirty="0">
              <a:solidFill>
                <a:srgbClr val="0070C0"/>
              </a:solidFill>
            </a:endParaRP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Liege 4/10/2018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6129B1-4553-4EAD-8CB8-3E983A35ECB8}" type="slidenum">
              <a:rPr lang="fr-FR" smtClean="0"/>
              <a:t>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94991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780</TotalTime>
  <Words>180</Words>
  <Application>Microsoft Office PowerPoint</Application>
  <PresentationFormat>Affichage à l'écran (4:3)</PresentationFormat>
  <Paragraphs>123</Paragraphs>
  <Slides>10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Comic Sans MS</vt:lpstr>
      <vt:lpstr>Wingdings</vt:lpstr>
      <vt:lpstr>Thème Office</vt:lpstr>
      <vt:lpstr>Présentation PowerPoint</vt:lpstr>
      <vt:lpstr>    « Ces adolescents qui croquent la vie jusqu’au bout »</vt:lpstr>
      <vt:lpstr>    l’adolescence</vt:lpstr>
      <vt:lpstr>    l’adolescence</vt:lpstr>
      <vt:lpstr>L’adolescent en soins palliatifs</vt:lpstr>
      <vt:lpstr>L’adolescent en soins palliatifs</vt:lpstr>
      <vt:lpstr>L’adolescent en soins palliatifs</vt:lpstr>
      <vt:lpstr>Prendre soi de l’ado en fin de vie</vt:lpstr>
      <vt:lpstr>Prendre soi de l’ado en fin de vie</vt:lpstr>
      <vt:lpstr>« Ces adolescents qui croquent la vie jusqu’au bout »</vt:lpstr>
    </vt:vector>
  </TitlesOfParts>
  <Company>CHU de NANTES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JOUNIS-JAHAN Florence</dc:creator>
  <cp:lastModifiedBy>Emmanuelle Vanbesien</cp:lastModifiedBy>
  <cp:revision>50</cp:revision>
  <dcterms:created xsi:type="dcterms:W3CDTF">2018-09-21T07:15:18Z</dcterms:created>
  <dcterms:modified xsi:type="dcterms:W3CDTF">2019-10-14T06:50:53Z</dcterms:modified>
</cp:coreProperties>
</file>