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57" r:id="rId3"/>
    <p:sldId id="258" r:id="rId4"/>
    <p:sldId id="259" r:id="rId5"/>
    <p:sldId id="260" r:id="rId6"/>
    <p:sldId id="261" r:id="rId7"/>
    <p:sldId id="273" r:id="rId8"/>
    <p:sldId id="279" r:id="rId9"/>
    <p:sldId id="262" r:id="rId10"/>
    <p:sldId id="270" r:id="rId11"/>
    <p:sldId id="276" r:id="rId12"/>
    <p:sldId id="267" r:id="rId13"/>
    <p:sldId id="278" r:id="rId14"/>
    <p:sldId id="269" r:id="rId15"/>
    <p:sldId id="271" r:id="rId16"/>
    <p:sldId id="281" r:id="rId17"/>
    <p:sldId id="285" r:id="rId18"/>
    <p:sldId id="286" r:id="rId19"/>
    <p:sldId id="26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0" autoAdjust="0"/>
    <p:restoredTop sz="94676" autoAdjust="0"/>
  </p:normalViewPr>
  <p:slideViewPr>
    <p:cSldViewPr>
      <p:cViewPr varScale="1">
        <p:scale>
          <a:sx n="69" d="100"/>
          <a:sy n="69" d="100"/>
        </p:scale>
        <p:origin x="139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32FF1-CEB0-4947-AF70-18B3ACEA68A4}" type="datetimeFigureOut">
              <a:rPr lang="fr-FR" smtClean="0"/>
              <a:t>14/10/2019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78DB16-9382-4345-B539-2D6726F119F2}" type="slidenum">
              <a:rPr lang="fr-FR" smtClean="0"/>
              <a:t>‹N°›</a:t>
            </a:fld>
            <a:endParaRPr lang="fr-FR"/>
          </a:p>
        </p:txBody>
      </p:sp>
    </p:spTree>
    <p:extLst>
      <p:ext uri="{BB962C8B-B14F-4D97-AF65-F5344CB8AC3E}">
        <p14:creationId xmlns:p14="http://schemas.microsoft.com/office/powerpoint/2010/main" val="3588237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 particulier au sein des services de réanimation néonatale et infantiles</a:t>
            </a:r>
          </a:p>
          <a:p>
            <a:r>
              <a:rPr lang="fr-FR" dirty="0"/>
              <a:t>L’avis 121 du CCNE reconnait que l’euthanasie de doit pas être </a:t>
            </a:r>
            <a:r>
              <a:rPr lang="fr-FR" dirty="0" err="1"/>
              <a:t>consiédérée</a:t>
            </a:r>
            <a:r>
              <a:rPr lang="fr-FR" dirty="0"/>
              <a:t> comme une alternative à</a:t>
            </a:r>
            <a:r>
              <a:rPr lang="fr-FR" baseline="0" dirty="0"/>
              <a:t> des soins palliatifs, mais reconnait qu’un cadre légal rigide ne peut pas rendre compte de l’ensemble de la complexité des situations de la fin de vie.</a:t>
            </a:r>
          </a:p>
          <a:p>
            <a:r>
              <a:rPr lang="fr-FR" baseline="0" dirty="0"/>
              <a:t>Il est également dans cet avis fait mention de la </a:t>
            </a:r>
            <a:r>
              <a:rPr lang="fr-FR" baseline="0" dirty="0" err="1"/>
              <a:t>nécéssité</a:t>
            </a:r>
            <a:r>
              <a:rPr lang="fr-FR" baseline="0" dirty="0"/>
              <a:t> de réaliser des études fiables dans le champ de la fin de vie concernant les situations limites pour clarifier le débat.</a:t>
            </a:r>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2</a:t>
            </a:fld>
            <a:endParaRPr lang="fr-FR"/>
          </a:p>
        </p:txBody>
      </p:sp>
    </p:spTree>
    <p:extLst>
      <p:ext uri="{BB962C8B-B14F-4D97-AF65-F5344CB8AC3E}">
        <p14:creationId xmlns:p14="http://schemas.microsoft.com/office/powerpoint/2010/main" val="1900903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Nous avons souhaité voir si le recours aux pratiques transgressives pouvait être lié à une formation ou plutôt une absence de sensibilisation à la question des soins palliatifs en périnatalité. En effet, il semblerait que ces pratiques ne se retrouvent pas au sein des équipes sensibilisées aux soins palliatifs (formation en soins palliatifs ou réflexion d’équipe et établissement de protocoles en service ou en salle de naissance)</a:t>
            </a:r>
          </a:p>
          <a:p>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Type 1 : « Vous débutez une analgésie sédation, mais n’augmentez pas les doses si l’enfant est soulagé, même si le décès survient après plusieurs jours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Type 2 : « Vous débutez en réanimation une analgésie/sédation dans le but de soulager l’enfant de ses douleurs, en prenant le risque d’abréger sa vie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Type 3 : « Vous débutez une analgésie/sédation dans le but d’écourter ses souffrances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15</a:t>
            </a:fld>
            <a:endParaRPr lang="fr-FR"/>
          </a:p>
        </p:txBody>
      </p:sp>
    </p:spTree>
    <p:extLst>
      <p:ext uri="{BB962C8B-B14F-4D97-AF65-F5344CB8AC3E}">
        <p14:creationId xmlns:p14="http://schemas.microsoft.com/office/powerpoint/2010/main" val="1251909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À fin</a:t>
            </a:r>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3</a:t>
            </a:fld>
            <a:endParaRPr lang="fr-FR"/>
          </a:p>
        </p:txBody>
      </p:sp>
    </p:spTree>
    <p:extLst>
      <p:ext uri="{BB962C8B-B14F-4D97-AF65-F5344CB8AC3E}">
        <p14:creationId xmlns:p14="http://schemas.microsoft.com/office/powerpoint/2010/main" val="1743532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Questionnaire informatisé envoyé aux chefs de services des différentes maternités de type III française</a:t>
            </a:r>
            <a:r>
              <a:rPr lang="fr-FR" baseline="0" dirty="0"/>
              <a:t> en donnant pour consigne de le faire suivre auprès des autres membres de leur équipe.</a:t>
            </a:r>
          </a:p>
          <a:p>
            <a:r>
              <a:rPr lang="fr-FR" baseline="0" dirty="0"/>
              <a:t>Envoyé aux étudiants des 3 inter-régions du DESC de néonatologie pour la même année, avec la même consigne.</a:t>
            </a:r>
          </a:p>
          <a:p>
            <a:r>
              <a:rPr lang="fr-FR" baseline="0" dirty="0"/>
              <a:t>Questionnaires établi par 2 néonatologistes et un médecin chercheur en soins palliatifs. Ces situations étaient volontairement tangentes et leur but était d’explorer les processus de discussion et de décision dans ces situations palliatives, ainsi que leur mise en œuvre.</a:t>
            </a:r>
          </a:p>
          <a:p>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4</a:t>
            </a:fld>
            <a:endParaRPr lang="fr-FR"/>
          </a:p>
        </p:txBody>
      </p:sp>
    </p:spTree>
    <p:extLst>
      <p:ext uri="{BB962C8B-B14F-4D97-AF65-F5344CB8AC3E}">
        <p14:creationId xmlns:p14="http://schemas.microsoft.com/office/powerpoint/2010/main" val="3711502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Psychologues : 97% estimaient qu’ils avaient leur place en RCP,</a:t>
            </a:r>
            <a:r>
              <a:rPr lang="fr-FR" baseline="0" dirty="0"/>
              <a:t> invités en RCP pour 84% des répondeurs, pour 89% leur avis </a:t>
            </a:r>
            <a:r>
              <a:rPr lang="fr-FR" baseline="0" dirty="0" err="1"/>
              <a:t>pourait</a:t>
            </a:r>
            <a:r>
              <a:rPr lang="fr-FR" baseline="0" dirty="0"/>
              <a:t> influencer la décision prise en RCP</a:t>
            </a:r>
          </a:p>
          <a:p>
            <a:r>
              <a:rPr lang="fr-FR" dirty="0"/>
              <a:t>EMSP invitées</a:t>
            </a:r>
            <a:r>
              <a:rPr lang="fr-FR" baseline="0" dirty="0"/>
              <a:t> dans moins d’1/3 des cas, pourtant 83% des participants estiment </a:t>
            </a:r>
            <a:r>
              <a:rPr lang="fr-FR" baseline="0" dirty="0" err="1"/>
              <a:t>nécésseaire</a:t>
            </a:r>
            <a:r>
              <a:rPr lang="fr-FR" baseline="0" dirty="0"/>
              <a:t> de prendre contact avec l’EMSP pour l’ accompagnement palliatif des enfants, 92% pour celui des parents, 84% pour celui des équipes soignantes.</a:t>
            </a:r>
          </a:p>
          <a:p>
            <a:endParaRPr lang="fr-FR" baseline="0" dirty="0"/>
          </a:p>
          <a:p>
            <a:r>
              <a:rPr lang="fr-FR" baseline="0" dirty="0"/>
              <a:t>77% des participants estimaient </a:t>
            </a:r>
            <a:r>
              <a:rPr lang="fr-FR" baseline="0" dirty="0" err="1"/>
              <a:t>interessant</a:t>
            </a:r>
            <a:r>
              <a:rPr lang="fr-FR" baseline="0" dirty="0"/>
              <a:t> de faire appel à un médiateur culturel en RCP, mais 19% affirmaient ne pas savoir ce qu’est un médiateur culturel</a:t>
            </a:r>
          </a:p>
          <a:p>
            <a:r>
              <a:rPr lang="fr-FR" baseline="0" dirty="0"/>
              <a:t>25% seulement des participants étaient ouvert à une participation d’un représentant du culte en RCP, 24% estimaient qu’il pouvait avoir un certain poids en RCP</a:t>
            </a:r>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9</a:t>
            </a:fld>
            <a:endParaRPr lang="fr-FR"/>
          </a:p>
        </p:txBody>
      </p:sp>
    </p:spTree>
    <p:extLst>
      <p:ext uri="{BB962C8B-B14F-4D97-AF65-F5344CB8AC3E}">
        <p14:creationId xmlns:p14="http://schemas.microsoft.com/office/powerpoint/2010/main" val="1569927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Psychologues : 97% estimaient qu’ils avaient leur place en RCP,</a:t>
            </a:r>
            <a:r>
              <a:rPr lang="fr-FR" baseline="0" dirty="0"/>
              <a:t> invités en RCP pour 84% des répondeurs, pour 89% leur avis </a:t>
            </a:r>
            <a:r>
              <a:rPr lang="fr-FR" baseline="0" dirty="0" err="1"/>
              <a:t>pourait</a:t>
            </a:r>
            <a:r>
              <a:rPr lang="fr-FR" baseline="0" dirty="0"/>
              <a:t> influencer la décision prise en RCP</a:t>
            </a:r>
          </a:p>
          <a:p>
            <a:r>
              <a:rPr lang="fr-FR" dirty="0"/>
              <a:t>EMSP invitées</a:t>
            </a:r>
            <a:r>
              <a:rPr lang="fr-FR" baseline="0" dirty="0"/>
              <a:t> dans moins d’1/3 des cas, pourtant 83% des participants estiment </a:t>
            </a:r>
            <a:r>
              <a:rPr lang="fr-FR" baseline="0" dirty="0" err="1"/>
              <a:t>nécésseaire</a:t>
            </a:r>
            <a:r>
              <a:rPr lang="fr-FR" baseline="0" dirty="0"/>
              <a:t> de prendre contact avec l’EMSP pour l’ accompagnement palliatif des enfants, 92% pour celui des parents, 84% pour celui des équipes soignantes.</a:t>
            </a:r>
          </a:p>
          <a:p>
            <a:endParaRPr lang="fr-FR" baseline="0" dirty="0"/>
          </a:p>
          <a:p>
            <a:r>
              <a:rPr lang="fr-FR" baseline="0" dirty="0"/>
              <a:t>77% des participants estimaient </a:t>
            </a:r>
            <a:r>
              <a:rPr lang="fr-FR" baseline="0" dirty="0" err="1"/>
              <a:t>interessant</a:t>
            </a:r>
            <a:r>
              <a:rPr lang="fr-FR" baseline="0" dirty="0"/>
              <a:t> de faire appel à un médiateur culturel en RCP, mais 19% affirmaient ne pas savoir ce qu’est un médiateur culturel</a:t>
            </a:r>
          </a:p>
          <a:p>
            <a:r>
              <a:rPr lang="fr-FR" baseline="0" dirty="0"/>
              <a:t>25% seulement des participants étaient ouvert à une participation d’un représentant du culte en RCP, 24% estimaient qu’il pouvait avoir un certain poids en RCP</a:t>
            </a:r>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10</a:t>
            </a:fld>
            <a:endParaRPr lang="fr-FR"/>
          </a:p>
        </p:txBody>
      </p:sp>
    </p:spTree>
    <p:extLst>
      <p:ext uri="{BB962C8B-B14F-4D97-AF65-F5344CB8AC3E}">
        <p14:creationId xmlns:p14="http://schemas.microsoft.com/office/powerpoint/2010/main" val="1569927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Psychologues : 97% estimaient qu’ils avaient leur place en RCP,</a:t>
            </a:r>
            <a:r>
              <a:rPr lang="fr-FR" baseline="0" dirty="0"/>
              <a:t> invités en RCP pour 84% des répondeurs, pour 89% leur avis </a:t>
            </a:r>
            <a:r>
              <a:rPr lang="fr-FR" baseline="0" dirty="0" err="1"/>
              <a:t>pourait</a:t>
            </a:r>
            <a:r>
              <a:rPr lang="fr-FR" baseline="0" dirty="0"/>
              <a:t> influencer la décision prise en RCP</a:t>
            </a:r>
          </a:p>
          <a:p>
            <a:r>
              <a:rPr lang="fr-FR" dirty="0"/>
              <a:t>EMSP invitées</a:t>
            </a:r>
            <a:r>
              <a:rPr lang="fr-FR" baseline="0" dirty="0"/>
              <a:t> dans moins d’1/3 des cas, pourtant 83% des participants estiment </a:t>
            </a:r>
            <a:r>
              <a:rPr lang="fr-FR" baseline="0" dirty="0" err="1"/>
              <a:t>nécésseaire</a:t>
            </a:r>
            <a:r>
              <a:rPr lang="fr-FR" baseline="0" dirty="0"/>
              <a:t> de prendre contact avec l’EMSP pour l’ accompagnement palliatif des enfants, 92% pour celui des parents, 84% pour celui des équipes soignantes.</a:t>
            </a:r>
          </a:p>
          <a:p>
            <a:endParaRPr lang="fr-FR" baseline="0" dirty="0"/>
          </a:p>
          <a:p>
            <a:r>
              <a:rPr lang="fr-FR" baseline="0" dirty="0"/>
              <a:t>77% des participants estimaient </a:t>
            </a:r>
            <a:r>
              <a:rPr lang="fr-FR" baseline="0" dirty="0" err="1"/>
              <a:t>interessant</a:t>
            </a:r>
            <a:r>
              <a:rPr lang="fr-FR" baseline="0" dirty="0"/>
              <a:t> de faire appel à un médiateur culturel en RCP, mais 19% affirmaient ne pas savoir ce qu’est un médiateur culturel</a:t>
            </a:r>
          </a:p>
          <a:p>
            <a:r>
              <a:rPr lang="fr-FR" baseline="0" dirty="0"/>
              <a:t>25% seulement des participants étaient ouvert à une participation d’un représentant du culte en RCP, 24% estimaient qu’il pouvait avoir un certain poids en RCP</a:t>
            </a:r>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11</a:t>
            </a:fld>
            <a:endParaRPr lang="fr-FR"/>
          </a:p>
        </p:txBody>
      </p:sp>
    </p:spTree>
    <p:extLst>
      <p:ext uri="{BB962C8B-B14F-4D97-AF65-F5344CB8AC3E}">
        <p14:creationId xmlns:p14="http://schemas.microsoft.com/office/powerpoint/2010/main" val="156992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Pour aucun cette décision ne revient au médecin référent seul ou à l’équipe médicale sans en référer aux parents et aucun ne laisse cette décision aux parents seuls</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Nous avons aussi comparé le poids du choix des parents dans la décision finale à celui des médecins, ce poids allant de 1 « pas très important » à 4 « très important », le score moyen attribué pour le poids du choix des parents était de 3,1 (médiane 3) contre 3,5 (médiane 4) pour le celui des médecins </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Ces réponses étaient pondérées par des annotations libres, dans lesquelles les médecins interrogées précisaient que le lieu où se déroulait l’accompagnement des enfants dépendait essentiellement du </a:t>
            </a:r>
            <a:r>
              <a:rPr lang="fr-FR" sz="1200" i="1" kern="1200" dirty="0">
                <a:solidFill>
                  <a:schemeClr val="tx1"/>
                </a:solidFill>
                <a:effectLst/>
                <a:latin typeface="+mn-lt"/>
                <a:ea typeface="+mn-ea"/>
                <a:cs typeface="+mn-cs"/>
              </a:rPr>
              <a:t>« souhait des parents »</a:t>
            </a:r>
            <a:r>
              <a:rPr lang="fr-FR" sz="1200" kern="1200" dirty="0">
                <a:solidFill>
                  <a:schemeClr val="tx1"/>
                </a:solidFill>
                <a:effectLst/>
                <a:latin typeface="+mn-lt"/>
                <a:ea typeface="+mn-ea"/>
                <a:cs typeface="+mn-cs"/>
              </a:rPr>
              <a:t> ainsi que des situations cliniques (</a:t>
            </a:r>
            <a:r>
              <a:rPr lang="fr-FR" sz="1200" i="1" kern="1200" dirty="0">
                <a:solidFill>
                  <a:schemeClr val="tx1"/>
                </a:solidFill>
                <a:effectLst/>
                <a:latin typeface="+mn-lt"/>
                <a:ea typeface="+mn-ea"/>
                <a:cs typeface="+mn-cs"/>
              </a:rPr>
              <a:t>« durée de vie », « nécessité d’une sédation »</a:t>
            </a:r>
            <a:r>
              <a:rPr lang="fr-FR" sz="1200" kern="1200" dirty="0">
                <a:solidFill>
                  <a:schemeClr val="tx1"/>
                </a:solidFill>
                <a:effectLst/>
                <a:latin typeface="+mn-lt"/>
                <a:ea typeface="+mn-ea"/>
                <a:cs typeface="+mn-cs"/>
              </a:rPr>
              <a:t>…), précisant qu’il fallait garder une </a:t>
            </a:r>
            <a:r>
              <a:rPr lang="fr-FR" sz="1200" i="1" kern="1200" dirty="0">
                <a:solidFill>
                  <a:schemeClr val="tx1"/>
                </a:solidFill>
                <a:effectLst/>
                <a:latin typeface="+mn-lt"/>
                <a:ea typeface="+mn-ea"/>
                <a:cs typeface="+mn-cs"/>
              </a:rPr>
              <a:t>« attitude ouverte »</a:t>
            </a:r>
            <a:r>
              <a:rPr lang="fr-FR" sz="1200" kern="1200" dirty="0">
                <a:solidFill>
                  <a:schemeClr val="tx1"/>
                </a:solidFill>
                <a:effectLst/>
                <a:latin typeface="+mn-lt"/>
                <a:ea typeface="+mn-ea"/>
                <a:cs typeface="+mn-cs"/>
              </a:rPr>
              <a:t>, avec parfois des </a:t>
            </a:r>
            <a:r>
              <a:rPr lang="fr-FR" sz="1200" i="1" kern="1200" dirty="0">
                <a:solidFill>
                  <a:schemeClr val="tx1"/>
                </a:solidFill>
                <a:effectLst/>
                <a:latin typeface="+mn-lt"/>
                <a:ea typeface="+mn-ea"/>
                <a:cs typeface="+mn-cs"/>
              </a:rPr>
              <a:t>« allers-retours »</a:t>
            </a:r>
            <a:r>
              <a:rPr lang="fr-FR" sz="1200" kern="1200" dirty="0">
                <a:solidFill>
                  <a:schemeClr val="tx1"/>
                </a:solidFill>
                <a:effectLst/>
                <a:latin typeface="+mn-lt"/>
                <a:ea typeface="+mn-ea"/>
                <a:cs typeface="+mn-cs"/>
              </a:rPr>
              <a:t> possibles entre les différents lieux.</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12</a:t>
            </a:fld>
            <a:endParaRPr lang="fr-FR"/>
          </a:p>
        </p:txBody>
      </p:sp>
    </p:spTree>
    <p:extLst>
      <p:ext uri="{BB962C8B-B14F-4D97-AF65-F5344CB8AC3E}">
        <p14:creationId xmlns:p14="http://schemas.microsoft.com/office/powerpoint/2010/main" val="273439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Pour aucun cette décision ne revient au médecin référent seul ou à l’équipe médicale sans en référer aux parents et aucun ne laisse cette décision aux parents seuls</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Nous avons aussi comparé le poids du choix des parents dans la décision finale à celui des médecins, ce poids allant de 1 « pas très important » à 4 « très important », le score moyen attribué pour le poids du choix des parents était de 3,1 (médiane 3) contre 3,5 (médiane 4) pour le celui des médecins </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a:p>
            <a:pPr marL="0" marR="0" lvl="1"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Ces réponses étaient pondérées par des annotations libres, dans lesquelles les médecins interrogées précisaient que le lieu où se déroulait l’accompagnement des enfants dépendait essentiellement du </a:t>
            </a:r>
            <a:r>
              <a:rPr lang="fr-FR" sz="1200" i="1" kern="1200" dirty="0">
                <a:solidFill>
                  <a:schemeClr val="tx1"/>
                </a:solidFill>
                <a:effectLst/>
                <a:latin typeface="+mn-lt"/>
                <a:ea typeface="+mn-ea"/>
                <a:cs typeface="+mn-cs"/>
              </a:rPr>
              <a:t>« souhait des parents »</a:t>
            </a:r>
            <a:r>
              <a:rPr lang="fr-FR" sz="1200" kern="1200" dirty="0">
                <a:solidFill>
                  <a:schemeClr val="tx1"/>
                </a:solidFill>
                <a:effectLst/>
                <a:latin typeface="+mn-lt"/>
                <a:ea typeface="+mn-ea"/>
                <a:cs typeface="+mn-cs"/>
              </a:rPr>
              <a:t> ainsi que des situations cliniques (</a:t>
            </a:r>
            <a:r>
              <a:rPr lang="fr-FR" sz="1200" i="1" kern="1200" dirty="0">
                <a:solidFill>
                  <a:schemeClr val="tx1"/>
                </a:solidFill>
                <a:effectLst/>
                <a:latin typeface="+mn-lt"/>
                <a:ea typeface="+mn-ea"/>
                <a:cs typeface="+mn-cs"/>
              </a:rPr>
              <a:t>« durée de vie », « nécessité d’une sédation »</a:t>
            </a:r>
            <a:r>
              <a:rPr lang="fr-FR" sz="1200" kern="1200" dirty="0">
                <a:solidFill>
                  <a:schemeClr val="tx1"/>
                </a:solidFill>
                <a:effectLst/>
                <a:latin typeface="+mn-lt"/>
                <a:ea typeface="+mn-ea"/>
                <a:cs typeface="+mn-cs"/>
              </a:rPr>
              <a:t>…), précisant qu’il fallait garder une </a:t>
            </a:r>
            <a:r>
              <a:rPr lang="fr-FR" sz="1200" i="1" kern="1200" dirty="0">
                <a:solidFill>
                  <a:schemeClr val="tx1"/>
                </a:solidFill>
                <a:effectLst/>
                <a:latin typeface="+mn-lt"/>
                <a:ea typeface="+mn-ea"/>
                <a:cs typeface="+mn-cs"/>
              </a:rPr>
              <a:t>« attitude ouverte »</a:t>
            </a:r>
            <a:r>
              <a:rPr lang="fr-FR" sz="1200" kern="1200" dirty="0">
                <a:solidFill>
                  <a:schemeClr val="tx1"/>
                </a:solidFill>
                <a:effectLst/>
                <a:latin typeface="+mn-lt"/>
                <a:ea typeface="+mn-ea"/>
                <a:cs typeface="+mn-cs"/>
              </a:rPr>
              <a:t>, avec parfois des </a:t>
            </a:r>
            <a:r>
              <a:rPr lang="fr-FR" sz="1200" i="1" kern="1200" dirty="0">
                <a:solidFill>
                  <a:schemeClr val="tx1"/>
                </a:solidFill>
                <a:effectLst/>
                <a:latin typeface="+mn-lt"/>
                <a:ea typeface="+mn-ea"/>
                <a:cs typeface="+mn-cs"/>
              </a:rPr>
              <a:t>« allers-retours »</a:t>
            </a:r>
            <a:r>
              <a:rPr lang="fr-FR" sz="1200" kern="1200" dirty="0">
                <a:solidFill>
                  <a:schemeClr val="tx1"/>
                </a:solidFill>
                <a:effectLst/>
                <a:latin typeface="+mn-lt"/>
                <a:ea typeface="+mn-ea"/>
                <a:cs typeface="+mn-cs"/>
              </a:rPr>
              <a:t> possibles entre les différents lieux.</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800"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13</a:t>
            </a:fld>
            <a:endParaRPr lang="fr-FR"/>
          </a:p>
        </p:txBody>
      </p:sp>
    </p:spTree>
    <p:extLst>
      <p:ext uri="{BB962C8B-B14F-4D97-AF65-F5344CB8AC3E}">
        <p14:creationId xmlns:p14="http://schemas.microsoft.com/office/powerpoint/2010/main" val="2734398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L’association benzodiazépines et opioïdes était la plus fréquente en salle de naissance, mais dans une moindre proportion qu’en services de soins, puis les morphiniques seuls et des benzodiazépines seules. En salle de naissance également, les curares seuls n’étaient pas utilisés, mais plutôt en association avec des opioïdes et des benzodiazépines. L’abstention thérapeutique était fréquemment mentionnée en salle de naissance sous la forme d’un « non recours » à des thérapeutiques médicamenteuses, ou un recours à des thérapeutiques non médicamenteuses.</a:t>
            </a:r>
            <a:endParaRPr lang="fr-FR" dirty="0"/>
          </a:p>
        </p:txBody>
      </p:sp>
      <p:sp>
        <p:nvSpPr>
          <p:cNvPr id="4" name="Espace réservé du numéro de diapositive 3"/>
          <p:cNvSpPr>
            <a:spLocks noGrp="1"/>
          </p:cNvSpPr>
          <p:nvPr>
            <p:ph type="sldNum" sz="quarter" idx="10"/>
          </p:nvPr>
        </p:nvSpPr>
        <p:spPr/>
        <p:txBody>
          <a:bodyPr/>
          <a:lstStyle/>
          <a:p>
            <a:fld id="{B278DB16-9382-4345-B539-2D6726F119F2}" type="slidenum">
              <a:rPr lang="fr-FR" smtClean="0"/>
              <a:t>14</a:t>
            </a:fld>
            <a:endParaRPr lang="fr-FR"/>
          </a:p>
        </p:txBody>
      </p:sp>
    </p:spTree>
    <p:extLst>
      <p:ext uri="{BB962C8B-B14F-4D97-AF65-F5344CB8AC3E}">
        <p14:creationId xmlns:p14="http://schemas.microsoft.com/office/powerpoint/2010/main" val="260019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14/10/2019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14/10/2019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t>14/10/2019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14/10/2019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14/10/2019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14/10/2019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A309A6D-C09C-4548-B29A-6CF363A7E532}" type="datetimeFigureOut">
              <a:rPr lang="fr-FR" smtClean="0"/>
              <a:t>14/10/2019</a:t>
            </a:fld>
            <a:endParaRPr lang="fr-B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B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60839" y="1268760"/>
            <a:ext cx="7848600" cy="1927225"/>
          </a:xfrm>
        </p:spPr>
        <p:txBody>
          <a:bodyPr/>
          <a:lstStyle/>
          <a:p>
            <a:pPr algn="ctr">
              <a:lnSpc>
                <a:spcPct val="150000"/>
              </a:lnSpc>
            </a:pPr>
            <a:r>
              <a:rPr lang="fr-FR" sz="2800" b="1" dirty="0"/>
              <a:t>Soins palliatifs en néonatologie : étude des pratiques </a:t>
            </a:r>
            <a:br>
              <a:rPr lang="fr-FR" sz="2800" b="1" dirty="0"/>
            </a:br>
            <a:r>
              <a:rPr lang="fr-FR" sz="2800" b="1" dirty="0"/>
              <a:t>des néonatologistes français</a:t>
            </a:r>
            <a:endParaRPr lang="fr-FR" sz="2800" dirty="0"/>
          </a:p>
        </p:txBody>
      </p:sp>
      <p:sp>
        <p:nvSpPr>
          <p:cNvPr id="3" name="Sous-titre 2"/>
          <p:cNvSpPr>
            <a:spLocks noGrp="1"/>
          </p:cNvSpPr>
          <p:nvPr>
            <p:ph type="subTitle" idx="1"/>
          </p:nvPr>
        </p:nvSpPr>
        <p:spPr>
          <a:xfrm>
            <a:off x="683568" y="4437112"/>
            <a:ext cx="7776863" cy="648072"/>
          </a:xfrm>
        </p:spPr>
        <p:txBody>
          <a:bodyPr>
            <a:normAutofit/>
          </a:bodyPr>
          <a:lstStyle/>
          <a:p>
            <a:pPr algn="ctr"/>
            <a:r>
              <a:rPr lang="fr-FR" sz="1800" b="1" dirty="0"/>
              <a:t>P. Martini, R. Alluin, R. Vieux</a:t>
            </a:r>
          </a:p>
        </p:txBody>
      </p:sp>
      <p:pic>
        <p:nvPicPr>
          <p:cNvPr id="4" name="Image 3">
            <a:extLst>
              <a:ext uri="{FF2B5EF4-FFF2-40B4-BE49-F238E27FC236}">
                <a16:creationId xmlns:a16="http://schemas.microsoft.com/office/drawing/2014/main" id="{FE4C2760-03EF-48A5-BCE3-5F4BEEF81459}"/>
              </a:ext>
            </a:extLst>
          </p:cNvPr>
          <p:cNvPicPr>
            <a:picLocks noChangeAspect="1"/>
          </p:cNvPicPr>
          <p:nvPr/>
        </p:nvPicPr>
        <p:blipFill>
          <a:blip r:embed="rId2"/>
          <a:stretch>
            <a:fillRect/>
          </a:stretch>
        </p:blipFill>
        <p:spPr>
          <a:xfrm>
            <a:off x="4705209" y="5529001"/>
            <a:ext cx="1274174" cy="847417"/>
          </a:xfrm>
          <a:prstGeom prst="rect">
            <a:avLst/>
          </a:prstGeom>
        </p:spPr>
      </p:pic>
      <p:pic>
        <p:nvPicPr>
          <p:cNvPr id="5" name="Image 4">
            <a:extLst>
              <a:ext uri="{FF2B5EF4-FFF2-40B4-BE49-F238E27FC236}">
                <a16:creationId xmlns:a16="http://schemas.microsoft.com/office/drawing/2014/main" id="{4880B0C4-A0C9-4DAB-ABA3-956C339F918B}"/>
              </a:ext>
            </a:extLst>
          </p:cNvPr>
          <p:cNvPicPr>
            <a:picLocks noChangeAspect="1"/>
          </p:cNvPicPr>
          <p:nvPr/>
        </p:nvPicPr>
        <p:blipFill>
          <a:blip r:embed="rId3"/>
          <a:stretch>
            <a:fillRect/>
          </a:stretch>
        </p:blipFill>
        <p:spPr>
          <a:xfrm>
            <a:off x="6009864" y="5519856"/>
            <a:ext cx="1243692" cy="829128"/>
          </a:xfrm>
          <a:prstGeom prst="rect">
            <a:avLst/>
          </a:prstGeom>
        </p:spPr>
      </p:pic>
      <p:pic>
        <p:nvPicPr>
          <p:cNvPr id="6" name="Image 5">
            <a:extLst>
              <a:ext uri="{FF2B5EF4-FFF2-40B4-BE49-F238E27FC236}">
                <a16:creationId xmlns:a16="http://schemas.microsoft.com/office/drawing/2014/main" id="{32F9DC45-729F-4E16-99F1-A54F47E340F9}"/>
              </a:ext>
            </a:extLst>
          </p:cNvPr>
          <p:cNvPicPr>
            <a:picLocks noChangeAspect="1"/>
          </p:cNvPicPr>
          <p:nvPr/>
        </p:nvPicPr>
        <p:blipFill>
          <a:blip r:embed="rId4"/>
          <a:stretch>
            <a:fillRect/>
          </a:stretch>
        </p:blipFill>
        <p:spPr>
          <a:xfrm>
            <a:off x="7284037" y="5529001"/>
            <a:ext cx="1249788" cy="835224"/>
          </a:xfrm>
          <a:prstGeom prst="rect">
            <a:avLst/>
          </a:prstGeom>
        </p:spPr>
      </p:pic>
      <p:pic>
        <p:nvPicPr>
          <p:cNvPr id="7" name="Image 6">
            <a:extLst>
              <a:ext uri="{FF2B5EF4-FFF2-40B4-BE49-F238E27FC236}">
                <a16:creationId xmlns:a16="http://schemas.microsoft.com/office/drawing/2014/main" id="{91D9F667-B9EE-4DD6-A38D-ED32C9B7E500}"/>
              </a:ext>
            </a:extLst>
          </p:cNvPr>
          <p:cNvPicPr>
            <a:picLocks noChangeAspect="1"/>
          </p:cNvPicPr>
          <p:nvPr/>
        </p:nvPicPr>
        <p:blipFill>
          <a:blip r:embed="rId5"/>
          <a:stretch>
            <a:fillRect/>
          </a:stretch>
        </p:blipFill>
        <p:spPr>
          <a:xfrm>
            <a:off x="610175" y="5551456"/>
            <a:ext cx="3744416" cy="830283"/>
          </a:xfrm>
          <a:prstGeom prst="rect">
            <a:avLst/>
          </a:prstGeom>
        </p:spPr>
      </p:pic>
    </p:spTree>
    <p:extLst>
      <p:ext uri="{BB962C8B-B14F-4D97-AF65-F5344CB8AC3E}">
        <p14:creationId xmlns:p14="http://schemas.microsoft.com/office/powerpoint/2010/main" val="2116433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Résultats : </a:t>
            </a:r>
            <a:r>
              <a:rPr lang="fr-FR" sz="3100" dirty="0"/>
              <a:t>Personnes impliquées dans les SP</a:t>
            </a:r>
          </a:p>
        </p:txBody>
      </p:sp>
      <p:sp>
        <p:nvSpPr>
          <p:cNvPr id="3" name="Espace réservé du contenu 2"/>
          <p:cNvSpPr>
            <a:spLocks noGrp="1"/>
          </p:cNvSpPr>
          <p:nvPr>
            <p:ph idx="1"/>
          </p:nvPr>
        </p:nvSpPr>
        <p:spPr/>
        <p:txBody>
          <a:bodyPr anchor="t">
            <a:normAutofit/>
          </a:bodyPr>
          <a:lstStyle/>
          <a:p>
            <a:pPr>
              <a:lnSpc>
                <a:spcPct val="114000"/>
              </a:lnSpc>
              <a:spcBef>
                <a:spcPts val="0"/>
              </a:spcBef>
              <a:buClr>
                <a:schemeClr val="tx2"/>
              </a:buClr>
            </a:pPr>
            <a:r>
              <a:rPr lang="fr-FR" sz="2200" dirty="0">
                <a:solidFill>
                  <a:schemeClr val="tx2"/>
                </a:solidFill>
              </a:rPr>
              <a:t>Salle de naissance</a:t>
            </a:r>
          </a:p>
          <a:p>
            <a:pPr lvl="1">
              <a:lnSpc>
                <a:spcPct val="130000"/>
              </a:lnSpc>
              <a:spcBef>
                <a:spcPts val="0"/>
              </a:spcBef>
              <a:buClr>
                <a:srgbClr val="0070C0"/>
              </a:buClr>
              <a:buFont typeface="Wingdings" panose="05000000000000000000" pitchFamily="2" charset="2"/>
              <a:buChar char="§"/>
            </a:pPr>
            <a:r>
              <a:rPr lang="fr-FR" sz="1800" dirty="0"/>
              <a:t>Principalement les sages-femmes</a:t>
            </a:r>
          </a:p>
          <a:p>
            <a:pPr lvl="1">
              <a:lnSpc>
                <a:spcPct val="130000"/>
              </a:lnSpc>
              <a:spcBef>
                <a:spcPts val="0"/>
              </a:spcBef>
              <a:buClr>
                <a:srgbClr val="0070C0"/>
              </a:buClr>
              <a:buFont typeface="Wingdings" panose="05000000000000000000" pitchFamily="2" charset="2"/>
              <a:buChar char="§"/>
            </a:pPr>
            <a:r>
              <a:rPr lang="fr-FR" sz="1800" dirty="0"/>
              <a:t>Pédiatres en 2</a:t>
            </a:r>
            <a:r>
              <a:rPr lang="fr-FR" sz="1800" baseline="30000" dirty="0"/>
              <a:t>ème</a:t>
            </a:r>
            <a:r>
              <a:rPr lang="fr-FR" sz="1800" dirty="0"/>
              <a:t> recours</a:t>
            </a:r>
          </a:p>
          <a:p>
            <a:pPr lvl="1">
              <a:lnSpc>
                <a:spcPct val="130000"/>
              </a:lnSpc>
              <a:spcBef>
                <a:spcPts val="0"/>
              </a:spcBef>
              <a:buClr>
                <a:srgbClr val="0070C0"/>
              </a:buClr>
              <a:buFont typeface="Wingdings" panose="05000000000000000000" pitchFamily="2" charset="2"/>
              <a:buChar char="§"/>
            </a:pPr>
            <a:r>
              <a:rPr lang="fr-FR" sz="1800" dirty="0"/>
              <a:t>Obstétriciens et anesthésistes dans une moindre mesure</a:t>
            </a:r>
          </a:p>
          <a:p>
            <a:pPr marL="274320" lvl="1" indent="0">
              <a:lnSpc>
                <a:spcPct val="130000"/>
              </a:lnSpc>
              <a:spcBef>
                <a:spcPts val="0"/>
              </a:spcBef>
              <a:buClr>
                <a:srgbClr val="0070C0"/>
              </a:buClr>
              <a:buNone/>
            </a:pPr>
            <a:endParaRPr lang="fr-FR" sz="1800" dirty="0">
              <a:solidFill>
                <a:schemeClr val="tx2"/>
              </a:solidFill>
            </a:endParaRPr>
          </a:p>
          <a:p>
            <a:pPr>
              <a:lnSpc>
                <a:spcPct val="114000"/>
              </a:lnSpc>
              <a:spcBef>
                <a:spcPts val="0"/>
              </a:spcBef>
              <a:buClr>
                <a:schemeClr val="tx2"/>
              </a:buClr>
            </a:pPr>
            <a:r>
              <a:rPr lang="fr-FR" sz="2200" dirty="0">
                <a:solidFill>
                  <a:schemeClr val="tx2"/>
                </a:solidFill>
              </a:rPr>
              <a:t>Extrêmes prématurés et accompagnement en salle de naissance</a:t>
            </a:r>
            <a:endParaRPr lang="fr-FR" sz="2200" dirty="0"/>
          </a:p>
          <a:p>
            <a:pPr>
              <a:lnSpc>
                <a:spcPct val="114000"/>
              </a:lnSpc>
              <a:spcBef>
                <a:spcPts val="0"/>
              </a:spcBef>
              <a:buClr>
                <a:schemeClr val="tx2"/>
              </a:buClr>
            </a:pPr>
            <a:endParaRPr lang="fr-FR" dirty="0">
              <a:solidFill>
                <a:schemeClr val="tx2"/>
              </a:solidFill>
            </a:endParaRPr>
          </a:p>
          <a:p>
            <a:pPr marL="0" indent="0">
              <a:lnSpc>
                <a:spcPct val="114000"/>
              </a:lnSpc>
              <a:spcBef>
                <a:spcPts val="0"/>
              </a:spcBef>
              <a:buClr>
                <a:schemeClr val="tx2"/>
              </a:buClr>
              <a:buNone/>
            </a:pPr>
            <a:endParaRPr lang="fr-FR" sz="800" dirty="0">
              <a:solidFill>
                <a:schemeClr val="tx2"/>
              </a:solidFill>
            </a:endParaRPr>
          </a:p>
          <a:p>
            <a:pPr marL="274320" lvl="1" indent="0">
              <a:lnSpc>
                <a:spcPct val="130000"/>
              </a:lnSpc>
              <a:spcBef>
                <a:spcPts val="0"/>
              </a:spcBef>
              <a:buClr>
                <a:srgbClr val="0070C0"/>
              </a:buClr>
              <a:buNone/>
            </a:pP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834907647"/>
              </p:ext>
            </p:extLst>
          </p:nvPr>
        </p:nvGraphicFramePr>
        <p:xfrm>
          <a:off x="539552" y="4359240"/>
          <a:ext cx="7992887" cy="2340858"/>
        </p:xfrm>
        <a:graphic>
          <a:graphicData uri="http://schemas.openxmlformats.org/drawingml/2006/table">
            <a:tbl>
              <a:tblPr firstRow="1" firstCol="1" bandRow="1"/>
              <a:tblGrid>
                <a:gridCol w="1505219">
                  <a:extLst>
                    <a:ext uri="{9D8B030D-6E8A-4147-A177-3AD203B41FA5}">
                      <a16:colId xmlns:a16="http://schemas.microsoft.com/office/drawing/2014/main" val="20000"/>
                    </a:ext>
                  </a:extLst>
                </a:gridCol>
                <a:gridCol w="3243418">
                  <a:extLst>
                    <a:ext uri="{9D8B030D-6E8A-4147-A177-3AD203B41FA5}">
                      <a16:colId xmlns:a16="http://schemas.microsoft.com/office/drawing/2014/main" val="20001"/>
                    </a:ext>
                  </a:extLst>
                </a:gridCol>
                <a:gridCol w="3244250">
                  <a:extLst>
                    <a:ext uri="{9D8B030D-6E8A-4147-A177-3AD203B41FA5}">
                      <a16:colId xmlns:a16="http://schemas.microsoft.com/office/drawing/2014/main" val="20002"/>
                    </a:ext>
                  </a:extLst>
                </a:gridCol>
              </a:tblGrid>
              <a:tr h="745597">
                <a:tc>
                  <a:txBody>
                    <a:bodyPr/>
                    <a:lstStyle/>
                    <a:p>
                      <a:pPr algn="ctr">
                        <a:lnSpc>
                          <a:spcPct val="115000"/>
                        </a:lnSpc>
                        <a:spcAft>
                          <a:spcPts val="0"/>
                        </a:spcAft>
                      </a:pPr>
                      <a:r>
                        <a:rPr lang="fr-FR" sz="1600" b="1" dirty="0">
                          <a:effectLst/>
                          <a:latin typeface="Times New Roman"/>
                          <a:ea typeface="Calibri"/>
                          <a:cs typeface="Times New Roman"/>
                        </a:rPr>
                        <a:t>(N=71</a:t>
                      </a:r>
                      <a:r>
                        <a:rPr lang="fr-FR" sz="1600" dirty="0">
                          <a:effectLst/>
                          <a:latin typeface="Calibri"/>
                          <a:ea typeface="Calibri"/>
                          <a:cs typeface="Times New Roman"/>
                        </a:rPr>
                        <a:t> </a:t>
                      </a:r>
                      <a:r>
                        <a:rPr lang="fr-FR" sz="1600" b="1" dirty="0">
                          <a:effectLst/>
                          <a:latin typeface="Times New Roman"/>
                          <a:ea typeface="Calibri"/>
                          <a:cs typeface="Times New Roman"/>
                        </a:rPr>
                        <a:t>)</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b="1" dirty="0">
                          <a:effectLst/>
                          <a:latin typeface="Times New Roman"/>
                          <a:ea typeface="Calibri"/>
                          <a:cs typeface="Times New Roman"/>
                        </a:rPr>
                        <a:t>Personnes qui font effectivement les accompagnements en salle de naissance n(%)</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b="1" dirty="0">
                          <a:effectLst/>
                          <a:latin typeface="Times New Roman"/>
                          <a:ea typeface="Calibri"/>
                          <a:cs typeface="Times New Roman"/>
                        </a:rPr>
                        <a:t>Personnes qui devraient faire les accompagnements en salle de naissance  n(%)</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9922">
                <a:tc>
                  <a:txBody>
                    <a:bodyPr/>
                    <a:lstStyle/>
                    <a:p>
                      <a:pPr>
                        <a:lnSpc>
                          <a:spcPct val="115000"/>
                        </a:lnSpc>
                        <a:spcAft>
                          <a:spcPts val="0"/>
                        </a:spcAft>
                      </a:pPr>
                      <a:r>
                        <a:rPr lang="fr-FR" sz="1600" i="1" dirty="0">
                          <a:effectLst/>
                          <a:latin typeface="Times New Roman"/>
                          <a:ea typeface="Calibri"/>
                          <a:cs typeface="Times New Roman"/>
                        </a:rPr>
                        <a:t>Maïeuticiens</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600" dirty="0">
                          <a:effectLst/>
                          <a:latin typeface="Times New Roman"/>
                          <a:ea typeface="Calibri"/>
                          <a:cs typeface="Times New Roman"/>
                        </a:rPr>
                        <a:t>48 (67,6)</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600" dirty="0">
                          <a:effectLst/>
                          <a:latin typeface="Times New Roman"/>
                          <a:ea typeface="Calibri"/>
                          <a:cs typeface="Times New Roman"/>
                        </a:rPr>
                        <a:t>48 (67,6)</a:t>
                      </a:r>
                      <a:endParaRPr lang="fr-FR" sz="16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99922">
                <a:tc>
                  <a:txBody>
                    <a:bodyPr/>
                    <a:lstStyle/>
                    <a:p>
                      <a:pPr>
                        <a:lnSpc>
                          <a:spcPct val="115000"/>
                        </a:lnSpc>
                        <a:spcAft>
                          <a:spcPts val="0"/>
                        </a:spcAft>
                      </a:pPr>
                      <a:r>
                        <a:rPr lang="fr-FR" sz="1600" i="1" dirty="0">
                          <a:effectLst/>
                          <a:latin typeface="Times New Roman"/>
                          <a:ea typeface="Calibri"/>
                          <a:cs typeface="Times New Roman"/>
                        </a:rPr>
                        <a:t>Obstétriciens</a:t>
                      </a:r>
                      <a:endParaRPr lang="fr-FR" sz="160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7 (9,9)</a:t>
                      </a:r>
                      <a:endParaRPr lang="fr-FR" sz="160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13 (18,3)</a:t>
                      </a:r>
                      <a:endParaRPr lang="fr-FR" sz="160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2"/>
                  </a:ext>
                </a:extLst>
              </a:tr>
              <a:tr h="299922">
                <a:tc>
                  <a:txBody>
                    <a:bodyPr/>
                    <a:lstStyle/>
                    <a:p>
                      <a:pPr>
                        <a:lnSpc>
                          <a:spcPct val="115000"/>
                        </a:lnSpc>
                        <a:spcAft>
                          <a:spcPts val="0"/>
                        </a:spcAft>
                      </a:pPr>
                      <a:r>
                        <a:rPr lang="fr-FR" sz="1600" i="1">
                          <a:effectLst/>
                          <a:latin typeface="Times New Roman"/>
                          <a:ea typeface="Calibri"/>
                          <a:cs typeface="Times New Roman"/>
                        </a:rPr>
                        <a:t>Pédiatres</a:t>
                      </a:r>
                      <a:endParaRPr lang="fr-FR" sz="160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39 (54,9)</a:t>
                      </a:r>
                      <a:endParaRPr lang="fr-FR" sz="160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49 (69,0)</a:t>
                      </a:r>
                      <a:endParaRPr lang="fr-FR" sz="160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3"/>
                  </a:ext>
                </a:extLst>
              </a:tr>
              <a:tr h="299922">
                <a:tc>
                  <a:txBody>
                    <a:bodyPr/>
                    <a:lstStyle/>
                    <a:p>
                      <a:pPr>
                        <a:lnSpc>
                          <a:spcPct val="115000"/>
                        </a:lnSpc>
                        <a:spcAft>
                          <a:spcPts val="0"/>
                        </a:spcAft>
                        <a:tabLst>
                          <a:tab pos="1085850" algn="l"/>
                        </a:tabLst>
                      </a:pPr>
                      <a:r>
                        <a:rPr lang="fr-FR" sz="1600" i="1">
                          <a:effectLst/>
                          <a:latin typeface="Times New Roman"/>
                          <a:ea typeface="Calibri"/>
                          <a:cs typeface="Times New Roman"/>
                        </a:rPr>
                        <a:t>Anesthésistes</a:t>
                      </a:r>
                      <a:endParaRPr lang="fr-FR" sz="160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3 (4,2)</a:t>
                      </a:r>
                      <a:endParaRPr lang="fr-FR" sz="160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600" dirty="0">
                          <a:effectLst/>
                          <a:latin typeface="Times New Roman"/>
                          <a:ea typeface="Calibri"/>
                          <a:cs typeface="Times New Roman"/>
                        </a:rPr>
                        <a:t>5 (7,0)</a:t>
                      </a:r>
                      <a:endParaRPr lang="fr-FR" sz="160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4"/>
                  </a:ext>
                </a:extLst>
              </a:tr>
              <a:tr h="299922">
                <a:tc>
                  <a:txBody>
                    <a:bodyPr/>
                    <a:lstStyle/>
                    <a:p>
                      <a:pPr>
                        <a:lnSpc>
                          <a:spcPct val="115000"/>
                        </a:lnSpc>
                        <a:spcAft>
                          <a:spcPts val="0"/>
                        </a:spcAft>
                        <a:tabLst>
                          <a:tab pos="1085850" algn="l"/>
                        </a:tabLst>
                      </a:pPr>
                      <a:r>
                        <a:rPr lang="fr-FR" sz="1600" i="1">
                          <a:effectLst/>
                          <a:latin typeface="Times New Roman"/>
                          <a:ea typeface="Calibri"/>
                          <a:cs typeface="Times New Roman"/>
                        </a:rPr>
                        <a:t>Ne sait pas</a:t>
                      </a:r>
                      <a:endParaRPr lang="fr-FR" sz="160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dirty="0">
                          <a:effectLst/>
                          <a:latin typeface="Times New Roman"/>
                          <a:ea typeface="Calibri"/>
                          <a:cs typeface="Times New Roman"/>
                        </a:rPr>
                        <a:t>1 (1,4)</a:t>
                      </a:r>
                      <a:endParaRPr lang="fr-FR" sz="160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600" dirty="0">
                          <a:effectLst/>
                          <a:latin typeface="Times New Roman"/>
                          <a:ea typeface="Calibri"/>
                          <a:cs typeface="Times New Roman"/>
                        </a:rPr>
                        <a:t>-</a:t>
                      </a:r>
                      <a:endParaRPr lang="fr-FR" sz="160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3508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Résultats : </a:t>
            </a:r>
            <a:r>
              <a:rPr lang="fr-FR" sz="3100" dirty="0"/>
              <a:t>Personnes impliquées dans les SP</a:t>
            </a:r>
          </a:p>
        </p:txBody>
      </p:sp>
      <p:sp>
        <p:nvSpPr>
          <p:cNvPr id="3" name="Espace réservé du contenu 2"/>
          <p:cNvSpPr>
            <a:spLocks noGrp="1"/>
          </p:cNvSpPr>
          <p:nvPr>
            <p:ph idx="1"/>
          </p:nvPr>
        </p:nvSpPr>
        <p:spPr/>
        <p:txBody>
          <a:bodyPr anchor="t">
            <a:normAutofit/>
          </a:bodyPr>
          <a:lstStyle/>
          <a:p>
            <a:pPr>
              <a:lnSpc>
                <a:spcPct val="114000"/>
              </a:lnSpc>
              <a:spcBef>
                <a:spcPts val="0"/>
              </a:spcBef>
              <a:buClr>
                <a:schemeClr val="tx2"/>
              </a:buClr>
            </a:pPr>
            <a:r>
              <a:rPr lang="fr-FR" dirty="0">
                <a:solidFill>
                  <a:schemeClr val="tx2"/>
                </a:solidFill>
              </a:rPr>
              <a:t>Autres intervenants :</a:t>
            </a:r>
          </a:p>
          <a:p>
            <a:pPr lvl="1">
              <a:lnSpc>
                <a:spcPct val="114000"/>
              </a:lnSpc>
              <a:spcBef>
                <a:spcPts val="0"/>
              </a:spcBef>
              <a:buClr>
                <a:srgbClr val="0070C0"/>
              </a:buClr>
              <a:buFont typeface="Wingdings" panose="05000000000000000000" pitchFamily="2" charset="2"/>
              <a:buChar char="§"/>
            </a:pPr>
            <a:r>
              <a:rPr lang="fr-FR" i="1" dirty="0"/>
              <a:t>Médiateur culturel </a:t>
            </a:r>
          </a:p>
          <a:p>
            <a:pPr lvl="2">
              <a:lnSpc>
                <a:spcPct val="114000"/>
              </a:lnSpc>
              <a:spcBef>
                <a:spcPts val="0"/>
              </a:spcBef>
              <a:buClr>
                <a:srgbClr val="92D050"/>
              </a:buClr>
            </a:pPr>
            <a:r>
              <a:rPr lang="fr-FR" dirty="0"/>
              <a:t>Pour 77% aurait sa place en RCP</a:t>
            </a:r>
          </a:p>
          <a:p>
            <a:pPr lvl="2">
              <a:lnSpc>
                <a:spcPct val="114000"/>
              </a:lnSpc>
              <a:spcBef>
                <a:spcPts val="0"/>
              </a:spcBef>
              <a:buClr>
                <a:srgbClr val="92D050"/>
              </a:buClr>
            </a:pPr>
            <a:r>
              <a:rPr lang="fr-FR" dirty="0"/>
              <a:t>19% ne connaissaient pas son rôle</a:t>
            </a:r>
          </a:p>
          <a:p>
            <a:pPr lvl="1">
              <a:lnSpc>
                <a:spcPct val="114000"/>
              </a:lnSpc>
              <a:spcBef>
                <a:spcPts val="0"/>
              </a:spcBef>
              <a:buClr>
                <a:srgbClr val="0070C0"/>
              </a:buClr>
              <a:buFont typeface="Wingdings" panose="05000000000000000000" pitchFamily="2" charset="2"/>
              <a:buChar char="§"/>
            </a:pPr>
            <a:r>
              <a:rPr lang="fr-FR" i="1" dirty="0"/>
              <a:t>Représentant du culte</a:t>
            </a:r>
          </a:p>
          <a:p>
            <a:pPr lvl="2">
              <a:lnSpc>
                <a:spcPct val="114000"/>
              </a:lnSpc>
              <a:spcBef>
                <a:spcPts val="0"/>
              </a:spcBef>
              <a:buClr>
                <a:srgbClr val="92D050"/>
              </a:buClr>
            </a:pPr>
            <a:r>
              <a:rPr lang="fr-FR" dirty="0"/>
              <a:t>Plus réticents</a:t>
            </a:r>
          </a:p>
          <a:p>
            <a:pPr lvl="2">
              <a:lnSpc>
                <a:spcPct val="114000"/>
              </a:lnSpc>
              <a:spcBef>
                <a:spcPts val="0"/>
              </a:spcBef>
              <a:buClr>
                <a:srgbClr val="92D050"/>
              </a:buClr>
            </a:pPr>
            <a:r>
              <a:rPr lang="fr-FR" dirty="0"/>
              <a:t>Pour 25% aurait sa place en RCP</a:t>
            </a:r>
          </a:p>
          <a:p>
            <a:pPr lvl="2">
              <a:lnSpc>
                <a:spcPct val="114000"/>
              </a:lnSpc>
              <a:spcBef>
                <a:spcPts val="0"/>
              </a:spcBef>
              <a:buClr>
                <a:srgbClr val="92D050"/>
              </a:buClr>
            </a:pPr>
            <a:r>
              <a:rPr lang="fr-FR" dirty="0"/>
              <a:t>Pour 24% peut avoir un poids dans la décision</a:t>
            </a:r>
          </a:p>
          <a:p>
            <a:pPr lvl="1">
              <a:lnSpc>
                <a:spcPct val="114000"/>
              </a:lnSpc>
              <a:spcBef>
                <a:spcPts val="0"/>
              </a:spcBef>
              <a:buClr>
                <a:srgbClr val="0070C0"/>
              </a:buClr>
              <a:buFont typeface="Wingdings" panose="05000000000000000000" pitchFamily="2" charset="2"/>
              <a:buChar char="§"/>
            </a:pPr>
            <a:r>
              <a:rPr lang="fr-FR" i="1" dirty="0"/>
              <a:t>EMSP</a:t>
            </a:r>
          </a:p>
          <a:p>
            <a:pPr lvl="2">
              <a:lnSpc>
                <a:spcPct val="114000"/>
              </a:lnSpc>
              <a:spcBef>
                <a:spcPts val="0"/>
              </a:spcBef>
              <a:buClr>
                <a:srgbClr val="92D050"/>
              </a:buClr>
            </a:pPr>
            <a:r>
              <a:rPr lang="fr-FR" dirty="0"/>
              <a:t>Invitée dans &lt;1/3 des cas</a:t>
            </a:r>
          </a:p>
          <a:p>
            <a:pPr lvl="2">
              <a:lnSpc>
                <a:spcPct val="114000"/>
              </a:lnSpc>
              <a:spcBef>
                <a:spcPts val="0"/>
              </a:spcBef>
              <a:buClr>
                <a:srgbClr val="92D050"/>
              </a:buClr>
            </a:pPr>
            <a:r>
              <a:rPr lang="fr-FR" dirty="0"/>
              <a:t>83% rôle dans l’accompagnement des </a:t>
            </a:r>
            <a:r>
              <a:rPr lang="fr-FR" b="1" dirty="0"/>
              <a:t>enfants</a:t>
            </a:r>
          </a:p>
          <a:p>
            <a:pPr lvl="2">
              <a:lnSpc>
                <a:spcPct val="114000"/>
              </a:lnSpc>
              <a:spcBef>
                <a:spcPts val="0"/>
              </a:spcBef>
              <a:buClr>
                <a:srgbClr val="92D050"/>
              </a:buClr>
            </a:pPr>
            <a:r>
              <a:rPr lang="fr-FR" dirty="0"/>
              <a:t>92% rôle dans l’accompagnement des </a:t>
            </a:r>
            <a:r>
              <a:rPr lang="fr-FR" b="1" dirty="0"/>
              <a:t>parents</a:t>
            </a:r>
          </a:p>
          <a:p>
            <a:pPr lvl="2">
              <a:lnSpc>
                <a:spcPct val="114000"/>
              </a:lnSpc>
              <a:spcBef>
                <a:spcPts val="0"/>
              </a:spcBef>
              <a:buClr>
                <a:srgbClr val="92D050"/>
              </a:buClr>
            </a:pPr>
            <a:r>
              <a:rPr lang="fr-FR" dirty="0"/>
              <a:t>84% rôle dans l’accompagnement des </a:t>
            </a:r>
            <a:r>
              <a:rPr lang="fr-FR" b="1" dirty="0"/>
              <a:t>soignants</a:t>
            </a:r>
          </a:p>
          <a:p>
            <a:pPr lvl="1">
              <a:lnSpc>
                <a:spcPct val="114000"/>
              </a:lnSpc>
              <a:spcBef>
                <a:spcPts val="0"/>
              </a:spcBef>
              <a:buClr>
                <a:srgbClr val="0070C0"/>
              </a:buClr>
              <a:buFont typeface="Wingdings" panose="05000000000000000000" pitchFamily="2" charset="2"/>
              <a:buChar char="§"/>
            </a:pPr>
            <a:endParaRPr lang="fr-FR" dirty="0"/>
          </a:p>
        </p:txBody>
      </p:sp>
    </p:spTree>
    <p:extLst>
      <p:ext uri="{BB962C8B-B14F-4D97-AF65-F5344CB8AC3E}">
        <p14:creationId xmlns:p14="http://schemas.microsoft.com/office/powerpoint/2010/main" val="3299320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a:t>
            </a:r>
            <a:r>
              <a:rPr lang="fr-FR" sz="2800" dirty="0"/>
              <a:t>Rôle des parents</a:t>
            </a:r>
          </a:p>
        </p:txBody>
      </p:sp>
      <p:sp>
        <p:nvSpPr>
          <p:cNvPr id="3" name="Espace réservé du contenu 2"/>
          <p:cNvSpPr>
            <a:spLocks noGrp="1"/>
          </p:cNvSpPr>
          <p:nvPr>
            <p:ph idx="1"/>
          </p:nvPr>
        </p:nvSpPr>
        <p:spPr/>
        <p:txBody>
          <a:bodyPr anchor="t">
            <a:normAutofit/>
          </a:bodyPr>
          <a:lstStyle/>
          <a:p>
            <a:pPr>
              <a:buClr>
                <a:schemeClr val="tx2"/>
              </a:buClr>
            </a:pPr>
            <a:endParaRPr lang="fr-FR" sz="2000" dirty="0">
              <a:solidFill>
                <a:schemeClr val="tx2"/>
              </a:solidFill>
            </a:endParaRPr>
          </a:p>
          <a:p>
            <a:pPr>
              <a:buClr>
                <a:schemeClr val="tx2"/>
              </a:buClr>
            </a:pPr>
            <a:r>
              <a:rPr lang="fr-FR" dirty="0">
                <a:solidFill>
                  <a:schemeClr val="tx2"/>
                </a:solidFill>
              </a:rPr>
              <a:t>Poids du choix des parents/poids du médecin</a:t>
            </a:r>
          </a:p>
          <a:p>
            <a:pPr lvl="1">
              <a:buClr>
                <a:srgbClr val="0070C0"/>
              </a:buClr>
              <a:buFont typeface="Wingdings" panose="05000000000000000000" pitchFamily="2" charset="2"/>
              <a:buChar char="§"/>
            </a:pPr>
            <a:r>
              <a:rPr lang="fr-FR" dirty="0">
                <a:solidFill>
                  <a:srgbClr val="292934"/>
                </a:solidFill>
              </a:rPr>
              <a:t>Poids du médecin &gt; poids des parents</a:t>
            </a:r>
          </a:p>
          <a:p>
            <a:pPr lvl="1">
              <a:buClr>
                <a:srgbClr val="0070C0"/>
              </a:buClr>
              <a:buFont typeface="Wingdings" panose="05000000000000000000" pitchFamily="2" charset="2"/>
              <a:buChar char="§"/>
            </a:pPr>
            <a:r>
              <a:rPr lang="fr-FR" dirty="0">
                <a:solidFill>
                  <a:srgbClr val="292934"/>
                </a:solidFill>
              </a:rPr>
              <a:t>Côté de 1 (pas important)  à 4 (très important)</a:t>
            </a:r>
          </a:p>
          <a:p>
            <a:pPr marL="274320" lvl="1" indent="0">
              <a:buClr>
                <a:srgbClr val="0070C0"/>
              </a:buClr>
              <a:buNone/>
            </a:pPr>
            <a:endParaRPr lang="fr-FR" dirty="0">
              <a:solidFill>
                <a:schemeClr val="tx2"/>
              </a:solidFill>
            </a:endParaRPr>
          </a:p>
          <a:p>
            <a:pPr>
              <a:buClr>
                <a:schemeClr val="tx2"/>
              </a:buClr>
            </a:pPr>
            <a:r>
              <a:rPr lang="fr-FR" dirty="0">
                <a:solidFill>
                  <a:schemeClr val="tx2"/>
                </a:solidFill>
              </a:rPr>
              <a:t>L’avis des parents</a:t>
            </a:r>
          </a:p>
          <a:p>
            <a:pPr lvl="1">
              <a:buClr>
                <a:srgbClr val="0070C0"/>
              </a:buClr>
              <a:buFont typeface="Wingdings" panose="05000000000000000000" pitchFamily="2" charset="2"/>
              <a:buChar char="§"/>
            </a:pPr>
            <a:r>
              <a:rPr lang="fr-FR" dirty="0">
                <a:solidFill>
                  <a:srgbClr val="292934"/>
                </a:solidFill>
              </a:rPr>
              <a:t>Perception du handicap par les parents influence la décision pour 94% des participants</a:t>
            </a:r>
          </a:p>
          <a:p>
            <a:pPr lvl="1">
              <a:buClr>
                <a:srgbClr val="0070C0"/>
              </a:buClr>
              <a:buFont typeface="Wingdings" panose="05000000000000000000" pitchFamily="2" charset="2"/>
              <a:buChar char="§"/>
            </a:pPr>
            <a:r>
              <a:rPr lang="fr-FR" dirty="0">
                <a:solidFill>
                  <a:srgbClr val="292934"/>
                </a:solidFill>
              </a:rPr>
              <a:t>L’avis des parents est pour 76% purement consultatif, pour 24% opposable. </a:t>
            </a:r>
          </a:p>
          <a:p>
            <a:pPr lvl="1">
              <a:buClr>
                <a:srgbClr val="0070C0"/>
              </a:buClr>
              <a:buFont typeface="Wingdings" panose="05000000000000000000" pitchFamily="2" charset="2"/>
              <a:buChar char="§"/>
            </a:pPr>
            <a:r>
              <a:rPr lang="fr-FR" dirty="0">
                <a:solidFill>
                  <a:srgbClr val="292934"/>
                </a:solidFill>
              </a:rPr>
              <a:t>Aucun ne laisse les parents décider seuls</a:t>
            </a:r>
            <a:endParaRPr lang="fr-FR" dirty="0">
              <a:solidFill>
                <a:schemeClr val="tx2"/>
              </a:solidFill>
            </a:endParaRPr>
          </a:p>
          <a:p>
            <a:pPr marL="274320" lvl="1" indent="0">
              <a:buClr>
                <a:srgbClr val="0070C0"/>
              </a:buClr>
              <a:buNone/>
            </a:pPr>
            <a:endParaRPr lang="fr-FR" dirty="0">
              <a:solidFill>
                <a:schemeClr val="tx2"/>
              </a:solidFill>
            </a:endParaRPr>
          </a:p>
        </p:txBody>
      </p:sp>
    </p:spTree>
    <p:extLst>
      <p:ext uri="{BB962C8B-B14F-4D97-AF65-F5344CB8AC3E}">
        <p14:creationId xmlns:p14="http://schemas.microsoft.com/office/powerpoint/2010/main" val="2966412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a:t>
            </a:r>
            <a:r>
              <a:rPr lang="fr-FR" sz="2800" dirty="0"/>
              <a:t>Rôle des parents</a:t>
            </a:r>
          </a:p>
        </p:txBody>
      </p:sp>
      <p:sp>
        <p:nvSpPr>
          <p:cNvPr id="3" name="Espace réservé du contenu 2"/>
          <p:cNvSpPr>
            <a:spLocks noGrp="1"/>
          </p:cNvSpPr>
          <p:nvPr>
            <p:ph idx="1"/>
          </p:nvPr>
        </p:nvSpPr>
        <p:spPr/>
        <p:txBody>
          <a:bodyPr anchor="t">
            <a:normAutofit lnSpcReduction="10000"/>
          </a:bodyPr>
          <a:lstStyle/>
          <a:p>
            <a:pPr marL="0" indent="0">
              <a:buClr>
                <a:schemeClr val="tx2"/>
              </a:buClr>
              <a:buNone/>
            </a:pPr>
            <a:endParaRPr lang="fr-FR" sz="2000" dirty="0">
              <a:solidFill>
                <a:schemeClr val="tx2"/>
              </a:solidFill>
            </a:endParaRPr>
          </a:p>
          <a:p>
            <a:pPr marL="182880" lvl="1">
              <a:buClr>
                <a:schemeClr val="tx2"/>
              </a:buClr>
            </a:pPr>
            <a:r>
              <a:rPr lang="fr-FR" sz="2400" dirty="0">
                <a:solidFill>
                  <a:schemeClr val="tx2"/>
                </a:solidFill>
              </a:rPr>
              <a:t>Influence du médecin sur l’avis des parents</a:t>
            </a:r>
          </a:p>
          <a:p>
            <a:pPr lvl="1">
              <a:buClr>
                <a:srgbClr val="0070C0"/>
              </a:buClr>
              <a:buFont typeface="Wingdings" panose="05000000000000000000" pitchFamily="2" charset="2"/>
              <a:buChar char="§"/>
            </a:pPr>
            <a:r>
              <a:rPr lang="fr-FR" dirty="0">
                <a:solidFill>
                  <a:srgbClr val="292934"/>
                </a:solidFill>
              </a:rPr>
              <a:t>55% orientent vers l’option thérapeutique qui leur parait la meilleure</a:t>
            </a:r>
          </a:p>
          <a:p>
            <a:pPr lvl="1">
              <a:buClr>
                <a:srgbClr val="0070C0"/>
              </a:buClr>
              <a:buFont typeface="Wingdings" panose="05000000000000000000" pitchFamily="2" charset="2"/>
              <a:buChar char="§"/>
            </a:pPr>
            <a:r>
              <a:rPr lang="fr-FR" dirty="0">
                <a:solidFill>
                  <a:srgbClr val="292934"/>
                </a:solidFill>
              </a:rPr>
              <a:t>21% laisseraient le choix aux parents après leur avoir donné les informations nécessaires</a:t>
            </a:r>
          </a:p>
          <a:p>
            <a:pPr lvl="1">
              <a:buClr>
                <a:srgbClr val="0070C0"/>
              </a:buClr>
              <a:buFont typeface="Wingdings" panose="05000000000000000000" pitchFamily="2" charset="2"/>
              <a:buChar char="§"/>
            </a:pPr>
            <a:r>
              <a:rPr lang="fr-FR" dirty="0">
                <a:solidFill>
                  <a:srgbClr val="292934"/>
                </a:solidFill>
              </a:rPr>
              <a:t>24% donneraient les informations nécessaires, mais suggéreraient une option thérapeutique</a:t>
            </a:r>
          </a:p>
          <a:p>
            <a:pPr marL="0" indent="0">
              <a:buClr>
                <a:schemeClr val="tx2"/>
              </a:buClr>
              <a:buNone/>
            </a:pPr>
            <a:endParaRPr lang="fr-FR" dirty="0">
              <a:solidFill>
                <a:schemeClr val="tx2"/>
              </a:solidFill>
            </a:endParaRPr>
          </a:p>
          <a:p>
            <a:pPr>
              <a:buClr>
                <a:schemeClr val="tx2"/>
              </a:buClr>
            </a:pPr>
            <a:r>
              <a:rPr lang="fr-FR" dirty="0">
                <a:solidFill>
                  <a:schemeClr val="tx2"/>
                </a:solidFill>
              </a:rPr>
              <a:t>Accompagnements palliatifs en salle de naissance</a:t>
            </a:r>
          </a:p>
          <a:p>
            <a:pPr lvl="1">
              <a:buClr>
                <a:srgbClr val="0070C0"/>
              </a:buClr>
              <a:buFont typeface="Wingdings" panose="05000000000000000000" pitchFamily="2" charset="2"/>
              <a:buChar char="§"/>
            </a:pPr>
            <a:r>
              <a:rPr lang="fr-FR" dirty="0">
                <a:solidFill>
                  <a:srgbClr val="292934"/>
                </a:solidFill>
              </a:rPr>
              <a:t>82% dans les bras des parents</a:t>
            </a:r>
          </a:p>
          <a:p>
            <a:pPr lvl="1">
              <a:buClr>
                <a:srgbClr val="0070C0"/>
              </a:buClr>
              <a:buFont typeface="Wingdings" panose="05000000000000000000" pitchFamily="2" charset="2"/>
              <a:buChar char="§"/>
            </a:pPr>
            <a:r>
              <a:rPr lang="fr-FR" dirty="0">
                <a:solidFill>
                  <a:srgbClr val="292934"/>
                </a:solidFill>
              </a:rPr>
              <a:t>14% dans une salle de réanimation contiguë</a:t>
            </a:r>
          </a:p>
          <a:p>
            <a:pPr lvl="1">
              <a:buClr>
                <a:srgbClr val="0070C0"/>
              </a:buClr>
              <a:buFont typeface="Wingdings" panose="05000000000000000000" pitchFamily="2" charset="2"/>
              <a:buChar char="§"/>
            </a:pPr>
            <a:r>
              <a:rPr lang="fr-FR" dirty="0">
                <a:solidFill>
                  <a:srgbClr val="292934"/>
                </a:solidFill>
              </a:rPr>
              <a:t>4% en salle de naissance en incubateur</a:t>
            </a:r>
          </a:p>
          <a:p>
            <a:pPr lvl="1">
              <a:buClr>
                <a:srgbClr val="0070C0"/>
              </a:buClr>
              <a:buFont typeface="Wingdings" panose="05000000000000000000" pitchFamily="2" charset="2"/>
              <a:buChar char="§"/>
            </a:pPr>
            <a:r>
              <a:rPr lang="fr-FR" dirty="0">
                <a:solidFill>
                  <a:srgbClr val="292934"/>
                </a:solidFill>
              </a:rPr>
              <a:t>Annotations libres</a:t>
            </a:r>
          </a:p>
          <a:p>
            <a:pPr marL="274320" lvl="1" indent="0">
              <a:buClr>
                <a:srgbClr val="0070C0"/>
              </a:buClr>
              <a:buNone/>
            </a:pPr>
            <a:endParaRPr lang="fr-FR" dirty="0">
              <a:solidFill>
                <a:schemeClr val="tx2"/>
              </a:solidFill>
            </a:endParaRPr>
          </a:p>
        </p:txBody>
      </p:sp>
    </p:spTree>
    <p:extLst>
      <p:ext uri="{BB962C8B-B14F-4D97-AF65-F5344CB8AC3E}">
        <p14:creationId xmlns:p14="http://schemas.microsoft.com/office/powerpoint/2010/main" val="10239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Résultats : </a:t>
            </a:r>
            <a:r>
              <a:rPr lang="fr-FR" sz="2800" dirty="0"/>
              <a:t>Thérapeutiques et voies d’abord</a:t>
            </a:r>
          </a:p>
        </p:txBody>
      </p:sp>
      <p:sp>
        <p:nvSpPr>
          <p:cNvPr id="5" name="ZoneTexte 4"/>
          <p:cNvSpPr txBox="1"/>
          <p:nvPr/>
        </p:nvSpPr>
        <p:spPr>
          <a:xfrm>
            <a:off x="530494" y="5157192"/>
            <a:ext cx="8217970" cy="1333698"/>
          </a:xfrm>
          <a:prstGeom prst="rect">
            <a:avLst/>
          </a:prstGeom>
          <a:noFill/>
        </p:spPr>
        <p:txBody>
          <a:bodyPr wrap="square" rtlCol="0">
            <a:spAutoFit/>
          </a:bodyPr>
          <a:lstStyle/>
          <a:p>
            <a:pPr marL="285750" indent="-285750">
              <a:lnSpc>
                <a:spcPct val="150000"/>
              </a:lnSpc>
              <a:buClr>
                <a:schemeClr val="tx2"/>
              </a:buClr>
              <a:buFont typeface="Arial" panose="020B0604020202020204" pitchFamily="34" charset="0"/>
              <a:buChar char="•"/>
            </a:pPr>
            <a:r>
              <a:rPr lang="fr-FR" sz="2000" dirty="0">
                <a:solidFill>
                  <a:schemeClr val="tx2"/>
                </a:solidFill>
              </a:rPr>
              <a:t>En salle de naissance :</a:t>
            </a:r>
            <a:r>
              <a:rPr lang="fr-FR" dirty="0">
                <a:solidFill>
                  <a:schemeClr val="tx2"/>
                </a:solidFill>
              </a:rPr>
              <a:t> </a:t>
            </a:r>
          </a:p>
          <a:p>
            <a:pPr marL="742950" lvl="1" indent="-285750">
              <a:lnSpc>
                <a:spcPct val="150000"/>
              </a:lnSpc>
              <a:buClr>
                <a:srgbClr val="0070C0"/>
              </a:buClr>
              <a:buFont typeface="Wingdings" panose="05000000000000000000" pitchFamily="2" charset="2"/>
              <a:buChar char="§"/>
            </a:pPr>
            <a:r>
              <a:rPr lang="fr-FR" dirty="0"/>
              <a:t>56% VV ombilicale, 34% intra-rectale, 13% sublinguale, 3% VVP</a:t>
            </a:r>
          </a:p>
          <a:p>
            <a:pPr marL="742950" lvl="1" indent="-285750">
              <a:lnSpc>
                <a:spcPct val="150000"/>
              </a:lnSpc>
              <a:buClr>
                <a:srgbClr val="0070C0"/>
              </a:buClr>
              <a:buFont typeface="Wingdings" panose="05000000000000000000" pitchFamily="2" charset="2"/>
              <a:buChar char="§"/>
            </a:pPr>
            <a:r>
              <a:rPr lang="fr-FR" dirty="0"/>
              <a:t>13% aucune voie d’abord car pas de thérapeutique médicamenteuse</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462245646"/>
              </p:ext>
            </p:extLst>
          </p:nvPr>
        </p:nvGraphicFramePr>
        <p:xfrm>
          <a:off x="530494" y="1700804"/>
          <a:ext cx="8289978" cy="3240363"/>
        </p:xfrm>
        <a:graphic>
          <a:graphicData uri="http://schemas.openxmlformats.org/drawingml/2006/table">
            <a:tbl>
              <a:tblPr firstRow="1" firstCol="1" bandRow="1"/>
              <a:tblGrid>
                <a:gridCol w="447355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tblGrid>
              <a:tr h="586976">
                <a:tc>
                  <a:txBody>
                    <a:bodyPr/>
                    <a:lstStyle/>
                    <a:p>
                      <a:pPr algn="l">
                        <a:lnSpc>
                          <a:spcPct val="115000"/>
                        </a:lnSpc>
                        <a:spcAft>
                          <a:spcPts val="0"/>
                        </a:spcAft>
                      </a:pPr>
                      <a:r>
                        <a:rPr lang="fr-FR" sz="1600" b="1" dirty="0">
                          <a:effectLst/>
                          <a:latin typeface="Times New Roman"/>
                          <a:ea typeface="Calibri"/>
                          <a:cs typeface="Times New Roman"/>
                        </a:rPr>
                        <a:t>Thérapeutiques</a:t>
                      </a:r>
                      <a:endParaRPr lang="fr-FR" sz="1600" b="1"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b="1" dirty="0">
                          <a:effectLst/>
                          <a:latin typeface="Times New Roman"/>
                          <a:ea typeface="Calibri"/>
                          <a:cs typeface="Times New Roman"/>
                        </a:rPr>
                        <a:t>Services de soins</a:t>
                      </a:r>
                      <a:endParaRPr lang="fr-FR" sz="1600" b="1" dirty="0">
                        <a:effectLst/>
                        <a:latin typeface="Calibri"/>
                        <a:ea typeface="Calibri"/>
                        <a:cs typeface="Times New Roman"/>
                      </a:endParaRPr>
                    </a:p>
                    <a:p>
                      <a:pPr algn="r">
                        <a:lnSpc>
                          <a:spcPct val="115000"/>
                        </a:lnSpc>
                        <a:spcAft>
                          <a:spcPts val="0"/>
                        </a:spcAft>
                      </a:pPr>
                      <a:r>
                        <a:rPr lang="fr-FR" sz="1600" b="1" dirty="0">
                          <a:effectLst/>
                          <a:latin typeface="Times New Roman"/>
                          <a:ea typeface="Calibri"/>
                          <a:cs typeface="Times New Roman"/>
                        </a:rPr>
                        <a:t>n (%)</a:t>
                      </a:r>
                      <a:endParaRPr lang="fr-FR" sz="1600" b="1"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b="1" dirty="0">
                          <a:effectLst/>
                          <a:latin typeface="Times New Roman"/>
                          <a:ea typeface="Calibri"/>
                          <a:cs typeface="Times New Roman"/>
                        </a:rPr>
                        <a:t>Salle de naissance</a:t>
                      </a:r>
                      <a:endParaRPr lang="fr-FR" sz="1600" b="1" dirty="0">
                        <a:effectLst/>
                        <a:latin typeface="Calibri"/>
                        <a:ea typeface="Calibri"/>
                        <a:cs typeface="Times New Roman"/>
                      </a:endParaRPr>
                    </a:p>
                    <a:p>
                      <a:pPr algn="r">
                        <a:lnSpc>
                          <a:spcPct val="115000"/>
                        </a:lnSpc>
                        <a:spcAft>
                          <a:spcPts val="0"/>
                        </a:spcAft>
                      </a:pPr>
                      <a:r>
                        <a:rPr lang="fr-FR" sz="1600" b="1" dirty="0">
                          <a:effectLst/>
                          <a:latin typeface="Times New Roman"/>
                          <a:ea typeface="Calibri"/>
                          <a:cs typeface="Times New Roman"/>
                        </a:rPr>
                        <a:t>n (%)</a:t>
                      </a:r>
                      <a:endParaRPr lang="fr-FR" sz="1600" b="1"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489">
                <a:tc>
                  <a:txBody>
                    <a:bodyPr/>
                    <a:lstStyle/>
                    <a:p>
                      <a:pPr algn="l">
                        <a:lnSpc>
                          <a:spcPct val="115000"/>
                        </a:lnSpc>
                        <a:spcAft>
                          <a:spcPts val="0"/>
                        </a:spcAft>
                      </a:pPr>
                      <a:r>
                        <a:rPr lang="fr-FR" sz="1600" b="0" i="1" dirty="0">
                          <a:effectLst/>
                          <a:latin typeface="Times New Roman"/>
                          <a:ea typeface="Calibri"/>
                          <a:cs typeface="Times New Roman"/>
                        </a:rPr>
                        <a:t>Opioïdes</a:t>
                      </a:r>
                      <a:endParaRPr lang="fr-FR" sz="1600" b="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16 (22,5)</a:t>
                      </a:r>
                      <a:endParaRPr lang="fr-FR" sz="1600" b="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fr-FR" sz="1600" b="0" dirty="0">
                          <a:effectLst/>
                          <a:latin typeface="Times New Roman"/>
                          <a:ea typeface="Calibri"/>
                          <a:cs typeface="Times New Roman"/>
                        </a:rPr>
                        <a:t>17 (23,9)</a:t>
                      </a:r>
                      <a:endParaRPr lang="fr-FR" sz="1600" b="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93489">
                <a:tc>
                  <a:txBody>
                    <a:bodyPr/>
                    <a:lstStyle/>
                    <a:p>
                      <a:pPr algn="l">
                        <a:lnSpc>
                          <a:spcPct val="115000"/>
                        </a:lnSpc>
                        <a:spcAft>
                          <a:spcPts val="0"/>
                        </a:spcAft>
                      </a:pPr>
                      <a:r>
                        <a:rPr lang="fr-FR" sz="1600" b="0" i="1" dirty="0">
                          <a:effectLst/>
                          <a:latin typeface="Times New Roman"/>
                          <a:ea typeface="Calibri"/>
                          <a:cs typeface="Times New Roman"/>
                        </a:rPr>
                        <a:t>Benzodiazépines</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6 (8,5)</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11 (15,5)</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2"/>
                  </a:ext>
                </a:extLst>
              </a:tr>
              <a:tr h="293489">
                <a:tc>
                  <a:txBody>
                    <a:bodyPr/>
                    <a:lstStyle/>
                    <a:p>
                      <a:pPr algn="l">
                        <a:lnSpc>
                          <a:spcPct val="115000"/>
                        </a:lnSpc>
                        <a:spcAft>
                          <a:spcPts val="0"/>
                        </a:spcAft>
                      </a:pPr>
                      <a:r>
                        <a:rPr lang="fr-FR" sz="1600" b="0" i="1" dirty="0">
                          <a:effectLst/>
                          <a:latin typeface="Times New Roman"/>
                          <a:ea typeface="Calibri"/>
                          <a:cs typeface="Times New Roman"/>
                        </a:rPr>
                        <a:t>Curares</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0 (0,0)</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0 (0,0)</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3"/>
                  </a:ext>
                </a:extLst>
              </a:tr>
              <a:tr h="293489">
                <a:tc>
                  <a:txBody>
                    <a:bodyPr/>
                    <a:lstStyle/>
                    <a:p>
                      <a:pPr algn="l">
                        <a:lnSpc>
                          <a:spcPct val="115000"/>
                        </a:lnSpc>
                        <a:spcAft>
                          <a:spcPts val="0"/>
                        </a:spcAft>
                      </a:pPr>
                      <a:r>
                        <a:rPr lang="fr-FR" sz="1600" b="0" i="1" dirty="0">
                          <a:effectLst/>
                          <a:latin typeface="Times New Roman"/>
                          <a:ea typeface="Calibri"/>
                          <a:cs typeface="Times New Roman"/>
                        </a:rPr>
                        <a:t>Association d’opioïdes et de benzodiazépines</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58 (81,7)</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31 (43,7)</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4"/>
                  </a:ext>
                </a:extLst>
              </a:tr>
              <a:tr h="293489">
                <a:tc>
                  <a:txBody>
                    <a:bodyPr/>
                    <a:lstStyle/>
                    <a:p>
                      <a:pPr algn="l">
                        <a:lnSpc>
                          <a:spcPct val="115000"/>
                        </a:lnSpc>
                        <a:spcAft>
                          <a:spcPts val="0"/>
                        </a:spcAft>
                      </a:pPr>
                      <a:r>
                        <a:rPr lang="fr-FR" sz="1600" b="0" i="1" dirty="0">
                          <a:effectLst/>
                          <a:latin typeface="Times New Roman"/>
                          <a:ea typeface="Calibri"/>
                          <a:cs typeface="Times New Roman"/>
                        </a:rPr>
                        <a:t>Associations d’opioïdes, benzodiazépines et curares</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1 (1,4)</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1 (1,4)</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5"/>
                  </a:ext>
                </a:extLst>
              </a:tr>
              <a:tr h="293489">
                <a:tc>
                  <a:txBody>
                    <a:bodyPr/>
                    <a:lstStyle/>
                    <a:p>
                      <a:pPr algn="l">
                        <a:lnSpc>
                          <a:spcPct val="115000"/>
                        </a:lnSpc>
                        <a:spcAft>
                          <a:spcPts val="0"/>
                        </a:spcAft>
                      </a:pPr>
                      <a:r>
                        <a:rPr lang="fr-FR" sz="1600" b="0" i="1" dirty="0">
                          <a:effectLst/>
                          <a:latin typeface="Times New Roman"/>
                          <a:ea typeface="Calibri"/>
                          <a:cs typeface="Times New Roman"/>
                        </a:rPr>
                        <a:t>Autres :</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 </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 </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6"/>
                  </a:ext>
                </a:extLst>
              </a:tr>
              <a:tr h="305475">
                <a:tc>
                  <a:txBody>
                    <a:bodyPr/>
                    <a:lstStyle/>
                    <a:p>
                      <a:pPr marL="457200" algn="l">
                        <a:lnSpc>
                          <a:spcPct val="115000"/>
                        </a:lnSpc>
                        <a:spcAft>
                          <a:spcPts val="0"/>
                        </a:spcAft>
                      </a:pPr>
                      <a:r>
                        <a:rPr lang="fr-FR" sz="1600" b="0" i="1" dirty="0">
                          <a:effectLst/>
                          <a:latin typeface="Times New Roman"/>
                          <a:ea typeface="Calibri"/>
                          <a:cs typeface="Times New Roman"/>
                        </a:rPr>
                        <a:t>- Barbituriques</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1 (1,4)</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7"/>
                  </a:ext>
                </a:extLst>
              </a:tr>
              <a:tr h="293489">
                <a:tc>
                  <a:txBody>
                    <a:bodyPr/>
                    <a:lstStyle/>
                    <a:p>
                      <a:pPr marL="457200" algn="l">
                        <a:lnSpc>
                          <a:spcPct val="115000"/>
                        </a:lnSpc>
                        <a:spcAft>
                          <a:spcPts val="0"/>
                        </a:spcAft>
                      </a:pPr>
                      <a:r>
                        <a:rPr lang="fr-FR" sz="1600" b="0" i="1" dirty="0">
                          <a:effectLst/>
                          <a:latin typeface="Times New Roman"/>
                          <a:ea typeface="Calibri"/>
                          <a:cs typeface="Times New Roman"/>
                        </a:rPr>
                        <a:t>- Aucun traitement</a:t>
                      </a:r>
                      <a:endParaRPr lang="fr-FR" sz="1600" b="0" dirty="0">
                        <a:effectLst/>
                        <a:latin typeface="Calibri"/>
                        <a:ea typeface="Calibri"/>
                        <a:cs typeface="Times New Roman"/>
                      </a:endParaRPr>
                    </a:p>
                  </a:txBody>
                  <a:tcPr marL="68580" marR="68580" marT="0" marB="0">
                    <a:lnL>
                      <a:noFill/>
                    </a:lnL>
                    <a:lnR>
                      <a:noFill/>
                    </a:lnR>
                    <a:lnT>
                      <a:noFill/>
                    </a:lnT>
                    <a:lnB>
                      <a:noFill/>
                    </a:lnB>
                  </a:tcPr>
                </a:tc>
                <a:tc>
                  <a:txBody>
                    <a:bodyPr/>
                    <a:lstStyle/>
                    <a:p>
                      <a:pPr marL="212090" marR="333375" algn="r">
                        <a:lnSpc>
                          <a:spcPct val="115000"/>
                        </a:lnSpc>
                        <a:spcAft>
                          <a:spcPts val="0"/>
                        </a:spcAft>
                      </a:pPr>
                      <a:r>
                        <a:rPr lang="fr-FR" sz="1600" b="0" dirty="0">
                          <a:effectLst/>
                          <a:latin typeface="Times New Roman"/>
                          <a:ea typeface="Calibri"/>
                          <a:cs typeface="Times New Roman"/>
                        </a:rPr>
                        <a:t>-</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tc>
                  <a:txBody>
                    <a:bodyPr/>
                    <a:lstStyle/>
                    <a:p>
                      <a:pPr algn="r">
                        <a:lnSpc>
                          <a:spcPct val="115000"/>
                        </a:lnSpc>
                        <a:spcAft>
                          <a:spcPts val="0"/>
                        </a:spcAft>
                      </a:pPr>
                      <a:r>
                        <a:rPr lang="fr-FR" sz="1600" b="0" dirty="0">
                          <a:effectLst/>
                          <a:latin typeface="Times New Roman"/>
                          <a:ea typeface="Calibri"/>
                          <a:cs typeface="Times New Roman"/>
                        </a:rPr>
                        <a:t>12 (16,9)</a:t>
                      </a:r>
                      <a:endParaRPr lang="fr-FR" sz="1600" b="0" dirty="0">
                        <a:effectLst/>
                        <a:latin typeface="Calibri"/>
                        <a:ea typeface="Calibri"/>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8"/>
                  </a:ext>
                </a:extLst>
              </a:tr>
              <a:tr h="293489">
                <a:tc>
                  <a:txBody>
                    <a:bodyPr/>
                    <a:lstStyle/>
                    <a:p>
                      <a:pPr marL="457200" algn="l">
                        <a:lnSpc>
                          <a:spcPct val="115000"/>
                        </a:lnSpc>
                        <a:spcAft>
                          <a:spcPts val="0"/>
                        </a:spcAft>
                      </a:pPr>
                      <a:r>
                        <a:rPr lang="fr-FR" sz="1600" b="0" i="1" dirty="0">
                          <a:effectLst/>
                          <a:latin typeface="Times New Roman"/>
                          <a:ea typeface="Calibri"/>
                          <a:cs typeface="Times New Roman"/>
                        </a:rPr>
                        <a:t>- Mesures non médicamenteuses</a:t>
                      </a:r>
                      <a:endParaRPr lang="fr-FR" sz="1600" b="0" dirty="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212090" marR="333375" algn="r">
                        <a:lnSpc>
                          <a:spcPct val="115000"/>
                        </a:lnSpc>
                        <a:spcAft>
                          <a:spcPts val="0"/>
                        </a:spcAft>
                      </a:pPr>
                      <a:r>
                        <a:rPr lang="fr-FR" sz="1600" b="0" dirty="0">
                          <a:effectLst/>
                          <a:latin typeface="Times New Roman"/>
                          <a:ea typeface="Calibri"/>
                          <a:cs typeface="Times New Roman"/>
                        </a:rPr>
                        <a:t>-</a:t>
                      </a:r>
                      <a:endParaRPr lang="fr-FR" sz="1600" b="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b="0" dirty="0">
                          <a:effectLst/>
                          <a:latin typeface="Times New Roman"/>
                          <a:ea typeface="Calibri"/>
                          <a:cs typeface="Times New Roman"/>
                        </a:rPr>
                        <a:t>5 (7,0)</a:t>
                      </a:r>
                      <a:endParaRPr lang="fr-FR" sz="1600" b="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72199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a:t>Résultats</a:t>
            </a:r>
            <a:r>
              <a:rPr lang="fr-FR" dirty="0"/>
              <a:t> : </a:t>
            </a:r>
            <a:r>
              <a:rPr lang="fr-FR" sz="2800" dirty="0">
                <a:solidFill>
                  <a:srgbClr val="D2533C"/>
                </a:solidFill>
              </a:rPr>
              <a:t>Limites des SP</a:t>
            </a:r>
            <a:endParaRPr lang="fr-FR" sz="2800" dirty="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4208356019"/>
              </p:ext>
            </p:extLst>
          </p:nvPr>
        </p:nvGraphicFramePr>
        <p:xfrm>
          <a:off x="465584" y="3645023"/>
          <a:ext cx="8221216" cy="3035588"/>
        </p:xfrm>
        <a:graphic>
          <a:graphicData uri="http://schemas.openxmlformats.org/drawingml/2006/table">
            <a:tbl>
              <a:tblPr firstRow="1" firstCol="1" bandRow="1"/>
              <a:tblGrid>
                <a:gridCol w="888759">
                  <a:extLst>
                    <a:ext uri="{9D8B030D-6E8A-4147-A177-3AD203B41FA5}">
                      <a16:colId xmlns:a16="http://schemas.microsoft.com/office/drawing/2014/main" val="1199188075"/>
                    </a:ext>
                  </a:extLst>
                </a:gridCol>
                <a:gridCol w="1160187">
                  <a:extLst>
                    <a:ext uri="{9D8B030D-6E8A-4147-A177-3AD203B41FA5}">
                      <a16:colId xmlns:a16="http://schemas.microsoft.com/office/drawing/2014/main" val="3476270484"/>
                    </a:ext>
                  </a:extLst>
                </a:gridCol>
                <a:gridCol w="1032485">
                  <a:extLst>
                    <a:ext uri="{9D8B030D-6E8A-4147-A177-3AD203B41FA5}">
                      <a16:colId xmlns:a16="http://schemas.microsoft.com/office/drawing/2014/main" val="114805962"/>
                    </a:ext>
                  </a:extLst>
                </a:gridCol>
                <a:gridCol w="1027957">
                  <a:extLst>
                    <a:ext uri="{9D8B030D-6E8A-4147-A177-3AD203B41FA5}">
                      <a16:colId xmlns:a16="http://schemas.microsoft.com/office/drawing/2014/main" val="194674925"/>
                    </a:ext>
                  </a:extLst>
                </a:gridCol>
                <a:gridCol w="1027957">
                  <a:extLst>
                    <a:ext uri="{9D8B030D-6E8A-4147-A177-3AD203B41FA5}">
                      <a16:colId xmlns:a16="http://schemas.microsoft.com/office/drawing/2014/main" val="419899361"/>
                    </a:ext>
                  </a:extLst>
                </a:gridCol>
                <a:gridCol w="1027957">
                  <a:extLst>
                    <a:ext uri="{9D8B030D-6E8A-4147-A177-3AD203B41FA5}">
                      <a16:colId xmlns:a16="http://schemas.microsoft.com/office/drawing/2014/main" val="432474952"/>
                    </a:ext>
                  </a:extLst>
                </a:gridCol>
                <a:gridCol w="1027957">
                  <a:extLst>
                    <a:ext uri="{9D8B030D-6E8A-4147-A177-3AD203B41FA5}">
                      <a16:colId xmlns:a16="http://schemas.microsoft.com/office/drawing/2014/main" val="2681240335"/>
                    </a:ext>
                  </a:extLst>
                </a:gridCol>
                <a:gridCol w="1027957">
                  <a:extLst>
                    <a:ext uri="{9D8B030D-6E8A-4147-A177-3AD203B41FA5}">
                      <a16:colId xmlns:a16="http://schemas.microsoft.com/office/drawing/2014/main" val="1753120775"/>
                    </a:ext>
                  </a:extLst>
                </a:gridCol>
              </a:tblGrid>
              <a:tr h="1033351">
                <a:tc gridSpan="2">
                  <a:txBody>
                    <a:bodyPr/>
                    <a:lstStyle/>
                    <a:p>
                      <a:pP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Type d’accompagnement de fin de vie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Existence d’un protocole de soins palliatifs en service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Existence d’un protocole de soins palliatifs en salle de naissance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Formation spécifique en soins palliatifs en périnatalité (faite ou en projet)</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4059971978"/>
                  </a:ext>
                </a:extLst>
              </a:tr>
              <a:tr h="258338">
                <a:tc gridSpan="2">
                  <a:txBody>
                    <a:bodyPr/>
                    <a:lstStyle/>
                    <a:p>
                      <a:pP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lnSpc>
                          <a:spcPct val="115000"/>
                        </a:lnSpc>
                        <a:spcAft>
                          <a:spcPts val="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OUI</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OUI</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NON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OUI</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NON</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2661397"/>
                  </a:ext>
                </a:extLst>
              </a:tr>
              <a:tr h="323023">
                <a:tc>
                  <a:txBody>
                    <a:bodyPr/>
                    <a:lstStyle/>
                    <a:p>
                      <a:pPr>
                        <a:lnSpc>
                          <a:spcPct val="115000"/>
                        </a:lnSpc>
                        <a:spcAft>
                          <a:spcPts val="0"/>
                        </a:spcAft>
                      </a:pPr>
                      <a:r>
                        <a:rPr lang="fr-FR" sz="1400" i="1">
                          <a:effectLst/>
                          <a:latin typeface="Times New Roman" panose="02020603050405020304" pitchFamily="18" charset="0"/>
                          <a:ea typeface="Calibri" panose="020F0502020204030204" pitchFamily="34" charset="0"/>
                          <a:cs typeface="Times New Roman" panose="02020603050405020304" pitchFamily="18" charset="0"/>
                        </a:rPr>
                        <a:t>Type 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34 (47,9)</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5 (50,0)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29 (47,5)</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13 (52,0)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21 (45,7)</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11 (57,9)</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23 (44,2)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5475653"/>
                  </a:ext>
                </a:extLst>
              </a:tr>
              <a:tr h="323023">
                <a:tc>
                  <a:txBody>
                    <a:bodyPr/>
                    <a:lstStyle/>
                    <a:p>
                      <a:pPr>
                        <a:lnSpc>
                          <a:spcPct val="115000"/>
                        </a:lnSpc>
                        <a:spcAft>
                          <a:spcPts val="0"/>
                        </a:spcAft>
                      </a:pPr>
                      <a:r>
                        <a:rPr lang="fr-FR" sz="1400" i="1">
                          <a:effectLst/>
                          <a:latin typeface="Times New Roman" panose="02020603050405020304" pitchFamily="18" charset="0"/>
                          <a:ea typeface="Calibri" panose="020F0502020204030204" pitchFamily="34" charset="0"/>
                          <a:cs typeface="Times New Roman" panose="02020603050405020304" pitchFamily="18" charset="0"/>
                        </a:rPr>
                        <a:t>Type 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34 (47,9)</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5 (50,0)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29 (47,5)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12 (48,0)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22 (47,8)</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8 (42,1)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26 (50,0)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174729873"/>
                  </a:ext>
                </a:extLst>
              </a:tr>
              <a:tr h="323023">
                <a:tc>
                  <a:txBody>
                    <a:bodyPr/>
                    <a:lstStyle/>
                    <a:p>
                      <a:pPr>
                        <a:lnSpc>
                          <a:spcPct val="115000"/>
                        </a:lnSpc>
                        <a:spcAft>
                          <a:spcPts val="0"/>
                        </a:spcAft>
                      </a:pPr>
                      <a:r>
                        <a:rPr lang="fr-FR" sz="1400" i="1">
                          <a:effectLst/>
                          <a:latin typeface="Times New Roman" panose="02020603050405020304" pitchFamily="18" charset="0"/>
                          <a:ea typeface="Calibri" panose="020F0502020204030204" pitchFamily="34" charset="0"/>
                          <a:cs typeface="Times New Roman" panose="02020603050405020304" pitchFamily="18" charset="0"/>
                        </a:rPr>
                        <a:t>Type 3</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3 (4,2)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0 (0)</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3 (4,9)</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0 (0)</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3 (6,5)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fr-FR"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0 (0)</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3 (5,8)</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680362762"/>
                  </a:ext>
                </a:extLst>
              </a:tr>
              <a:tr h="323023">
                <a:tc>
                  <a:txBody>
                    <a:bodyPr/>
                    <a:lstStyle/>
                    <a:p>
                      <a:pPr>
                        <a:lnSpc>
                          <a:spcPct val="115000"/>
                        </a:lnSpc>
                        <a:spcAft>
                          <a:spcPts val="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Total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71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10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61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25</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46</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19</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400" b="1" dirty="0">
                          <a:effectLst/>
                          <a:latin typeface="Times New Roman" panose="02020603050405020304" pitchFamily="18" charset="0"/>
                          <a:ea typeface="Calibri" panose="020F0502020204030204" pitchFamily="34" charset="0"/>
                          <a:cs typeface="Times New Roman" panose="02020603050405020304" pitchFamily="18" charset="0"/>
                        </a:rPr>
                        <a:t>52</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537680"/>
                  </a:ext>
                </a:extLst>
              </a:tr>
              <a:tr h="258338">
                <a:tc>
                  <a:txBody>
                    <a:bodyPr/>
                    <a:lstStyle/>
                    <a:p>
                      <a:pPr>
                        <a:lnSpc>
                          <a:spcPct val="115000"/>
                        </a:lnSpc>
                        <a:spcAft>
                          <a:spcPts val="0"/>
                        </a:spcAft>
                      </a:pPr>
                      <a:r>
                        <a:rPr lang="fr-FR" sz="1400" b="1">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fr-FR" sz="1400">
                          <a:effectLst/>
                          <a:latin typeface="Times New Roman" panose="02020603050405020304" pitchFamily="18" charset="0"/>
                          <a:ea typeface="Calibri" panose="020F0502020204030204" pitchFamily="34" charset="0"/>
                          <a:cs typeface="Times New Roman" panose="02020603050405020304" pitchFamily="18" charset="0"/>
                        </a:rPr>
                        <a:t>p=0,77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p=0,41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Aft>
                          <a:spcPts val="0"/>
                        </a:spcAft>
                      </a:pPr>
                      <a:r>
                        <a:rPr lang="fr-FR" sz="1400" dirty="0">
                          <a:effectLst/>
                          <a:latin typeface="Times New Roman" panose="02020603050405020304" pitchFamily="18" charset="0"/>
                          <a:ea typeface="Calibri" panose="020F0502020204030204" pitchFamily="34" charset="0"/>
                          <a:cs typeface="Times New Roman" panose="02020603050405020304" pitchFamily="18" charset="0"/>
                        </a:rPr>
                        <a:t>p=0,61</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3855376812"/>
                  </a:ext>
                </a:extLst>
              </a:tr>
            </a:tbl>
          </a:graphicData>
        </a:graphic>
      </p:graphicFrame>
      <p:sp>
        <p:nvSpPr>
          <p:cNvPr id="12" name="ZoneTexte 11"/>
          <p:cNvSpPr txBox="1"/>
          <p:nvPr/>
        </p:nvSpPr>
        <p:spPr>
          <a:xfrm>
            <a:off x="390364" y="1532798"/>
            <a:ext cx="8363272" cy="707886"/>
          </a:xfrm>
          <a:prstGeom prst="rect">
            <a:avLst/>
          </a:prstGeom>
          <a:noFill/>
        </p:spPr>
        <p:txBody>
          <a:bodyPr wrap="square" rtlCol="0">
            <a:spAutoFit/>
          </a:bodyPr>
          <a:lstStyle/>
          <a:p>
            <a:pPr marL="342900" indent="-342900">
              <a:buClr>
                <a:schemeClr val="tx2"/>
              </a:buClr>
              <a:buFont typeface="Arial" panose="020B0604020202020204" pitchFamily="34" charset="0"/>
              <a:buChar char="•"/>
            </a:pPr>
            <a:r>
              <a:rPr lang="fr-FR" sz="2000" dirty="0">
                <a:solidFill>
                  <a:schemeClr val="tx2"/>
                </a:solidFill>
              </a:rPr>
              <a:t>Influence de la sensibilisation aux soins palliatifs dans la manière de mener les accompagnements de fin de vie</a:t>
            </a:r>
          </a:p>
        </p:txBody>
      </p:sp>
      <p:sp>
        <p:nvSpPr>
          <p:cNvPr id="14" name="Rectangle 13"/>
          <p:cNvSpPr/>
          <p:nvPr/>
        </p:nvSpPr>
        <p:spPr>
          <a:xfrm>
            <a:off x="819827" y="2348880"/>
            <a:ext cx="7933809" cy="888705"/>
          </a:xfrm>
          <a:prstGeom prst="rect">
            <a:avLst/>
          </a:prstGeom>
        </p:spPr>
        <p:txBody>
          <a:bodyPr wrap="square">
            <a:spAutoFit/>
          </a:bodyPr>
          <a:lstStyle/>
          <a:p>
            <a:pPr marL="285750" indent="-285750" algn="just">
              <a:lnSpc>
                <a:spcPct val="115000"/>
              </a:lnSpc>
              <a:spcAft>
                <a:spcPts val="0"/>
              </a:spcAft>
              <a:buClr>
                <a:srgbClr val="0070C0"/>
              </a:buClr>
              <a:buFont typeface="Wingdings" panose="05000000000000000000" pitchFamily="2" charset="2"/>
              <a:buChar char="§"/>
            </a:pPr>
            <a:r>
              <a:rPr lang="fr-FR" sz="1500" b="1" dirty="0">
                <a:ea typeface="Calibri" panose="020F0502020204030204" pitchFamily="34" charset="0"/>
                <a:cs typeface="Times New Roman" panose="02020603050405020304" pitchFamily="18" charset="0"/>
              </a:rPr>
              <a:t>Type 1 :</a:t>
            </a:r>
            <a:r>
              <a:rPr lang="fr-FR" sz="1500" i="1" dirty="0">
                <a:ea typeface="Calibri" panose="020F0502020204030204" pitchFamily="34" charset="0"/>
                <a:cs typeface="Times New Roman" panose="02020603050405020304" pitchFamily="18" charset="0"/>
              </a:rPr>
              <a:t> analgésie-sédation </a:t>
            </a:r>
            <a:r>
              <a:rPr lang="fr-FR" sz="1500" b="1" i="1" dirty="0">
                <a:ea typeface="Calibri" panose="020F0502020204030204" pitchFamily="34" charset="0"/>
                <a:cs typeface="Times New Roman" panose="02020603050405020304" pitchFamily="18" charset="0"/>
              </a:rPr>
              <a:t>sans ascension des doses</a:t>
            </a:r>
            <a:r>
              <a:rPr lang="fr-FR" sz="1500" i="1" dirty="0">
                <a:ea typeface="Calibri" panose="020F0502020204030204" pitchFamily="34" charset="0"/>
                <a:cs typeface="Times New Roman" panose="02020603050405020304" pitchFamily="18" charset="0"/>
              </a:rPr>
              <a:t> si l’enfant est soulagé</a:t>
            </a:r>
          </a:p>
          <a:p>
            <a:pPr marL="285750" indent="-285750" algn="just">
              <a:lnSpc>
                <a:spcPct val="115000"/>
              </a:lnSpc>
              <a:spcAft>
                <a:spcPts val="0"/>
              </a:spcAft>
              <a:buClr>
                <a:srgbClr val="0070C0"/>
              </a:buClr>
              <a:buFont typeface="Wingdings" panose="05000000000000000000" pitchFamily="2" charset="2"/>
              <a:buChar char="§"/>
            </a:pPr>
            <a:r>
              <a:rPr lang="fr-FR" sz="1500" b="1" dirty="0">
                <a:ea typeface="Calibri" panose="020F0502020204030204" pitchFamily="34" charset="0"/>
                <a:cs typeface="Times New Roman" panose="02020603050405020304" pitchFamily="18" charset="0"/>
              </a:rPr>
              <a:t>Type 2 : </a:t>
            </a:r>
            <a:r>
              <a:rPr lang="fr-FR" sz="1500" i="1" dirty="0">
                <a:ea typeface="Calibri" panose="020F0502020204030204" pitchFamily="34" charset="0"/>
                <a:cs typeface="Times New Roman" panose="02020603050405020304" pitchFamily="18" charset="0"/>
              </a:rPr>
              <a:t>analgésie sédation </a:t>
            </a:r>
            <a:r>
              <a:rPr lang="fr-FR" sz="1500" b="1" i="1" dirty="0">
                <a:ea typeface="Calibri" panose="020F0502020204030204" pitchFamily="34" charset="0"/>
                <a:cs typeface="Times New Roman" panose="02020603050405020304" pitchFamily="18" charset="0"/>
              </a:rPr>
              <a:t>avec acceptation du double effet</a:t>
            </a:r>
            <a:endParaRPr lang="fr-FR" sz="1500" dirty="0">
              <a:ea typeface="Calibri" panose="020F0502020204030204" pitchFamily="34" charset="0"/>
              <a:cs typeface="Times New Roman" panose="02020603050405020304" pitchFamily="18" charset="0"/>
            </a:endParaRPr>
          </a:p>
          <a:p>
            <a:pPr marL="285750" indent="-285750" algn="just">
              <a:lnSpc>
                <a:spcPct val="115000"/>
              </a:lnSpc>
              <a:spcAft>
                <a:spcPts val="0"/>
              </a:spcAft>
              <a:buClr>
                <a:srgbClr val="0070C0"/>
              </a:buClr>
              <a:buFont typeface="Wingdings" panose="05000000000000000000" pitchFamily="2" charset="2"/>
              <a:buChar char="§"/>
            </a:pPr>
            <a:r>
              <a:rPr lang="fr-FR" sz="1500" b="1" dirty="0">
                <a:ea typeface="Calibri" panose="020F0502020204030204" pitchFamily="34" charset="0"/>
                <a:cs typeface="Times New Roman" panose="02020603050405020304" pitchFamily="18" charset="0"/>
              </a:rPr>
              <a:t>Type 3 : </a:t>
            </a:r>
            <a:r>
              <a:rPr lang="fr-FR" sz="1500" i="1" dirty="0">
                <a:ea typeface="Calibri" panose="020F0502020204030204" pitchFamily="34" charset="0"/>
                <a:cs typeface="Times New Roman" panose="02020603050405020304" pitchFamily="18" charset="0"/>
              </a:rPr>
              <a:t>analgésie/sédation dans le but </a:t>
            </a:r>
            <a:r>
              <a:rPr lang="fr-FR" sz="1500" b="1" i="1" dirty="0">
                <a:ea typeface="Calibri" panose="020F0502020204030204" pitchFamily="34" charset="0"/>
                <a:cs typeface="Times New Roman" panose="02020603050405020304" pitchFamily="18" charset="0"/>
              </a:rPr>
              <a:t>d’écourter </a:t>
            </a:r>
            <a:r>
              <a:rPr lang="fr-FR" sz="1500" b="1" i="1">
                <a:ea typeface="Calibri" panose="020F0502020204030204" pitchFamily="34" charset="0"/>
                <a:cs typeface="Times New Roman" panose="02020603050405020304" pitchFamily="18" charset="0"/>
              </a:rPr>
              <a:t>les souffrances</a:t>
            </a:r>
            <a:endParaRPr lang="fr-FR" sz="1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6261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Discussion</a:t>
            </a:r>
          </a:p>
        </p:txBody>
      </p:sp>
      <p:sp>
        <p:nvSpPr>
          <p:cNvPr id="3" name="Espace réservé du contenu 2"/>
          <p:cNvSpPr>
            <a:spLocks noGrp="1"/>
          </p:cNvSpPr>
          <p:nvPr>
            <p:ph idx="1"/>
          </p:nvPr>
        </p:nvSpPr>
        <p:spPr/>
        <p:txBody>
          <a:bodyPr/>
          <a:lstStyle/>
          <a:p>
            <a:pPr>
              <a:buClr>
                <a:schemeClr val="tx2"/>
              </a:buClr>
            </a:pPr>
            <a:r>
              <a:rPr lang="fr-FR" sz="2000" b="1" dirty="0"/>
              <a:t>Recours fréquent aux antalgiques en salle de naissance</a:t>
            </a:r>
          </a:p>
          <a:p>
            <a:pPr lvl="1">
              <a:buClr>
                <a:srgbClr val="0070C0"/>
              </a:buClr>
              <a:buFont typeface="Wingdings" panose="05000000000000000000" pitchFamily="2" charset="2"/>
              <a:buChar char="§"/>
            </a:pPr>
            <a:r>
              <a:rPr lang="fr-FR" sz="1800" dirty="0"/>
              <a:t> probablement le reflet d’un malaise de la part des soignants vis-à-vis des soins palliatifs et de la fin de vie.</a:t>
            </a:r>
          </a:p>
          <a:p>
            <a:pPr lvl="1">
              <a:buClr>
                <a:srgbClr val="0070C0"/>
              </a:buClr>
              <a:buFont typeface="Wingdings" panose="05000000000000000000" pitchFamily="2" charset="2"/>
              <a:buChar char="§"/>
            </a:pPr>
            <a:r>
              <a:rPr lang="fr-FR" sz="1800" dirty="0"/>
              <a:t>Impression de « faire quelque-chose »</a:t>
            </a:r>
          </a:p>
          <a:p>
            <a:pPr lvl="1">
              <a:buClr>
                <a:srgbClr val="0070C0"/>
              </a:buClr>
              <a:buFont typeface="Wingdings" panose="05000000000000000000" pitchFamily="2" charset="2"/>
              <a:buChar char="§"/>
            </a:pPr>
            <a:r>
              <a:rPr lang="fr-FR" sz="1800" dirty="0"/>
              <a:t>Nécessité d’une formation des soignants pour que le temps de vie ne se réduise pas à l’attente du décès.</a:t>
            </a:r>
          </a:p>
          <a:p>
            <a:pPr marL="0" indent="0">
              <a:buNone/>
            </a:pPr>
            <a:r>
              <a:rPr lang="fr-FR" sz="1200" i="1" dirty="0"/>
              <a:t>La gestion des soins palliatifs en salle de naissance : résultats d’une enquête nationale. L. </a:t>
            </a:r>
            <a:r>
              <a:rPr lang="fr-FR" sz="1200" i="1" dirty="0" err="1"/>
              <a:t>Rotelli-Bihet</a:t>
            </a:r>
            <a:r>
              <a:rPr lang="fr-FR" sz="1200" i="1" dirty="0"/>
              <a:t>. La démarche palliative en médecine périnatale. 2017</a:t>
            </a:r>
            <a:endParaRPr lang="fr-FR" sz="1600" i="1" dirty="0"/>
          </a:p>
          <a:p>
            <a:pPr>
              <a:buClr>
                <a:schemeClr val="tx2"/>
              </a:buClr>
            </a:pPr>
            <a:r>
              <a:rPr lang="fr-FR" sz="2000" b="1" dirty="0"/>
              <a:t>Voies d’abord d’administration des médicaments en salle de naissance</a:t>
            </a:r>
          </a:p>
          <a:p>
            <a:pPr lvl="1">
              <a:buClr>
                <a:srgbClr val="0070C0"/>
              </a:buClr>
              <a:buFont typeface="Wingdings" panose="05000000000000000000" pitchFamily="2" charset="2"/>
              <a:buChar char="§"/>
            </a:pPr>
            <a:r>
              <a:rPr lang="fr-FR" sz="1600" dirty="0"/>
              <a:t>CVO&gt;Rectale&gt;voie nasale&gt;transdermique ou VVP</a:t>
            </a:r>
          </a:p>
          <a:p>
            <a:pPr lvl="1">
              <a:buClr>
                <a:srgbClr val="0070C0"/>
              </a:buClr>
              <a:buFont typeface="Wingdings" panose="05000000000000000000" pitchFamily="2" charset="2"/>
              <a:buChar char="§"/>
            </a:pPr>
            <a:r>
              <a:rPr lang="fr-FR" sz="1600" dirty="0"/>
              <a:t>50% de non recours à des thérapeutiques médicamenteuses</a:t>
            </a:r>
          </a:p>
          <a:p>
            <a:pPr lvl="1">
              <a:buClr>
                <a:srgbClr val="0070C0"/>
              </a:buClr>
              <a:buFont typeface="Wingdings" panose="05000000000000000000" pitchFamily="2" charset="2"/>
              <a:buChar char="§"/>
            </a:pPr>
            <a:r>
              <a:rPr lang="fr-FR" sz="1600" dirty="0"/>
              <a:t>Surtout utilisés en cas de </a:t>
            </a:r>
            <a:r>
              <a:rPr lang="fr-FR" sz="1600" dirty="0" err="1"/>
              <a:t>gasps</a:t>
            </a:r>
            <a:r>
              <a:rPr lang="fr-FR" sz="1600" dirty="0"/>
              <a:t>, mais leur durée n’est pas impactée par les antalgiques.</a:t>
            </a:r>
          </a:p>
          <a:p>
            <a:pPr marL="0" indent="0">
              <a:buNone/>
            </a:pPr>
            <a:r>
              <a:rPr lang="fr-FR" sz="1200" i="1" dirty="0"/>
              <a:t>Delivery room </a:t>
            </a:r>
            <a:r>
              <a:rPr lang="fr-FR" sz="1200" i="1" dirty="0" err="1"/>
              <a:t>daeths</a:t>
            </a:r>
            <a:r>
              <a:rPr lang="fr-FR" sz="1200" i="1" dirty="0"/>
              <a:t> of </a:t>
            </a:r>
            <a:r>
              <a:rPr lang="fr-FR" sz="1200" i="1" dirty="0" err="1"/>
              <a:t>extremly</a:t>
            </a:r>
            <a:r>
              <a:rPr lang="fr-FR" sz="1200" i="1" dirty="0"/>
              <a:t> </a:t>
            </a:r>
            <a:r>
              <a:rPr lang="fr-FR" sz="1200" i="1" dirty="0" err="1"/>
              <a:t>preterm</a:t>
            </a:r>
            <a:r>
              <a:rPr lang="fr-FR" sz="1200" i="1" dirty="0"/>
              <a:t> babies: an </a:t>
            </a:r>
            <a:r>
              <a:rPr lang="fr-FR" sz="1200" i="1" dirty="0" err="1"/>
              <a:t>observational</a:t>
            </a:r>
            <a:r>
              <a:rPr lang="fr-FR" sz="1200" i="1" dirty="0"/>
              <a:t> </a:t>
            </a:r>
            <a:r>
              <a:rPr lang="fr-FR" sz="1200" i="1" dirty="0" err="1"/>
              <a:t>study</a:t>
            </a:r>
            <a:r>
              <a:rPr lang="fr-FR" sz="1200" i="1" dirty="0"/>
              <a:t>. X. </a:t>
            </a:r>
            <a:r>
              <a:rPr lang="fr-FR" sz="1200" i="1" dirty="0" err="1"/>
              <a:t>Durrmeyer</a:t>
            </a:r>
            <a:r>
              <a:rPr lang="fr-FR" sz="1200" i="1" dirty="0"/>
              <a:t>. 2016</a:t>
            </a:r>
          </a:p>
          <a:p>
            <a:pPr marL="0" indent="0">
              <a:buNone/>
            </a:pPr>
            <a:endParaRPr lang="fr-FR" sz="2000" b="1" dirty="0"/>
          </a:p>
          <a:p>
            <a:pPr marL="0" indent="0">
              <a:buNone/>
            </a:pPr>
            <a:endParaRPr lang="fr-FR" sz="1400" i="1" dirty="0"/>
          </a:p>
        </p:txBody>
      </p:sp>
    </p:spTree>
    <p:extLst>
      <p:ext uri="{BB962C8B-B14F-4D97-AF65-F5344CB8AC3E}">
        <p14:creationId xmlns:p14="http://schemas.microsoft.com/office/powerpoint/2010/main" val="1080297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Discussion</a:t>
            </a:r>
          </a:p>
        </p:txBody>
      </p:sp>
      <p:sp>
        <p:nvSpPr>
          <p:cNvPr id="3" name="Espace réservé du contenu 2"/>
          <p:cNvSpPr>
            <a:spLocks noGrp="1"/>
          </p:cNvSpPr>
          <p:nvPr>
            <p:ph idx="1"/>
          </p:nvPr>
        </p:nvSpPr>
        <p:spPr/>
        <p:txBody>
          <a:bodyPr>
            <a:normAutofit/>
          </a:bodyPr>
          <a:lstStyle/>
          <a:p>
            <a:pPr>
              <a:buClr>
                <a:schemeClr val="tx2"/>
              </a:buClr>
            </a:pPr>
            <a:r>
              <a:rPr lang="fr-FR" sz="2000" b="1" dirty="0"/>
              <a:t>Personnes impliquées dans les discussions autour des soins palliatifs</a:t>
            </a:r>
          </a:p>
          <a:p>
            <a:pPr marL="0" indent="0">
              <a:buClr>
                <a:schemeClr val="tx2"/>
              </a:buClr>
              <a:buNone/>
            </a:pPr>
            <a:endParaRPr lang="fr-FR" sz="2000" b="1" dirty="0"/>
          </a:p>
          <a:p>
            <a:pPr lvl="1">
              <a:buClr>
                <a:srgbClr val="0070C0"/>
              </a:buClr>
              <a:buFont typeface="Wingdings" panose="05000000000000000000" pitchFamily="2" charset="2"/>
              <a:buChar char="§"/>
            </a:pPr>
            <a:r>
              <a:rPr lang="fr-FR" sz="1600" dirty="0"/>
              <a:t>Équipe médicale, paramédicale, étudiants, cadres, consultant, famille +/- élargie, représentant religieux, conseiller hospitalier</a:t>
            </a:r>
          </a:p>
          <a:p>
            <a:pPr marL="274320" lvl="1" indent="0">
              <a:buClr>
                <a:srgbClr val="0070C0"/>
              </a:buClr>
              <a:buNone/>
            </a:pPr>
            <a:r>
              <a:rPr lang="fr-FR" sz="1400" i="1" dirty="0"/>
              <a:t>Short-</a:t>
            </a:r>
            <a:r>
              <a:rPr lang="fr-FR" sz="1400" i="1" dirty="0" err="1"/>
              <a:t>term</a:t>
            </a:r>
            <a:r>
              <a:rPr lang="fr-FR" sz="1400" i="1" dirty="0"/>
              <a:t> </a:t>
            </a:r>
            <a:r>
              <a:rPr lang="fr-FR" sz="1400" i="1" dirty="0" err="1"/>
              <a:t>outcome</a:t>
            </a:r>
            <a:r>
              <a:rPr lang="fr-FR" sz="1400" i="1" dirty="0"/>
              <a:t> of </a:t>
            </a:r>
            <a:r>
              <a:rPr lang="fr-FR" sz="1400" i="1" dirty="0" err="1"/>
              <a:t>treatments</a:t>
            </a:r>
            <a:r>
              <a:rPr lang="fr-FR" sz="1400" i="1" dirty="0"/>
              <a:t> limitation discussions for </a:t>
            </a:r>
            <a:r>
              <a:rPr lang="fr-FR" sz="1400" i="1" dirty="0" err="1"/>
              <a:t>newborn</a:t>
            </a:r>
            <a:r>
              <a:rPr lang="fr-FR" sz="1400" i="1" dirty="0"/>
              <a:t> infants, a </a:t>
            </a:r>
            <a:r>
              <a:rPr lang="fr-FR" sz="1400" i="1" dirty="0" err="1"/>
              <a:t>multicentre</a:t>
            </a:r>
            <a:r>
              <a:rPr lang="fr-FR" sz="1400" i="1" dirty="0"/>
              <a:t> </a:t>
            </a:r>
            <a:r>
              <a:rPr lang="fr-FR" sz="1400" i="1" dirty="0" err="1"/>
              <a:t>observational</a:t>
            </a:r>
            <a:r>
              <a:rPr lang="fr-FR" sz="1400" i="1" dirty="0"/>
              <a:t> </a:t>
            </a:r>
            <a:r>
              <a:rPr lang="fr-FR" sz="1400" i="1" dirty="0" err="1"/>
              <a:t>cohort</a:t>
            </a:r>
            <a:r>
              <a:rPr lang="fr-FR" sz="1400" i="1" dirty="0"/>
              <a:t> </a:t>
            </a:r>
            <a:r>
              <a:rPr lang="fr-FR" sz="1400" i="1" dirty="0" err="1"/>
              <a:t>study</a:t>
            </a:r>
            <a:r>
              <a:rPr lang="fr-FR" sz="1400" i="1" dirty="0"/>
              <a:t>. N. </a:t>
            </a:r>
            <a:r>
              <a:rPr lang="fr-FR" sz="1400" i="1" dirty="0" err="1"/>
              <a:t>Aladangady</a:t>
            </a:r>
            <a:r>
              <a:rPr lang="fr-FR" sz="1400" i="1" dirty="0"/>
              <a:t>. 201</a:t>
            </a:r>
          </a:p>
          <a:p>
            <a:pPr marL="274320" lvl="1" indent="0">
              <a:buClr>
                <a:srgbClr val="0070C0"/>
              </a:buClr>
              <a:buNone/>
            </a:pPr>
            <a:endParaRPr lang="fr-FR" sz="1400" i="1" dirty="0"/>
          </a:p>
          <a:p>
            <a:pPr marL="274320" lvl="1" indent="0">
              <a:buClr>
                <a:srgbClr val="0070C0"/>
              </a:buClr>
              <a:buNone/>
            </a:pPr>
            <a:endParaRPr lang="fr-FR" sz="1400" dirty="0"/>
          </a:p>
          <a:p>
            <a:pPr lvl="1">
              <a:buClr>
                <a:srgbClr val="0070C0"/>
              </a:buClr>
              <a:buFont typeface="Wingdings" panose="05000000000000000000" pitchFamily="2" charset="2"/>
              <a:buChar char="§"/>
            </a:pPr>
            <a:r>
              <a:rPr lang="fr-FR" sz="1600" dirty="0"/>
              <a:t>Participants à l’élaboration des protocoles pour les PEC palliatives en SDN : </a:t>
            </a:r>
          </a:p>
          <a:p>
            <a:pPr lvl="2">
              <a:buClr>
                <a:srgbClr val="00B050"/>
              </a:buClr>
            </a:pPr>
            <a:r>
              <a:rPr lang="fr-FR" sz="1400" dirty="0"/>
              <a:t>SF (90%), pédiatres (85%), GO (73%), puer (42%), AP (42%), AS (24%), IDE (22%), </a:t>
            </a:r>
            <a:r>
              <a:rPr lang="fr-FR" sz="1400" dirty="0" err="1"/>
              <a:t>anesth</a:t>
            </a:r>
            <a:r>
              <a:rPr lang="fr-FR" sz="1400" dirty="0"/>
              <a:t> (17%)</a:t>
            </a:r>
          </a:p>
          <a:p>
            <a:pPr marL="548640" lvl="2" indent="0">
              <a:buClr>
                <a:srgbClr val="00B050"/>
              </a:buClr>
              <a:buNone/>
            </a:pPr>
            <a:r>
              <a:rPr lang="fr-FR" sz="1400" i="1" dirty="0"/>
              <a:t>Culture palliative dans les services de maternité : focus sur la salle de naissance. L. </a:t>
            </a:r>
            <a:r>
              <a:rPr lang="fr-FR" sz="1400" i="1" dirty="0" err="1"/>
              <a:t>Rotelli-Bihet</a:t>
            </a:r>
            <a:r>
              <a:rPr lang="fr-FR" sz="1400" i="1" dirty="0"/>
              <a:t>. 2016</a:t>
            </a:r>
          </a:p>
        </p:txBody>
      </p:sp>
    </p:spTree>
    <p:extLst>
      <p:ext uri="{BB962C8B-B14F-4D97-AF65-F5344CB8AC3E}">
        <p14:creationId xmlns:p14="http://schemas.microsoft.com/office/powerpoint/2010/main" val="1913620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Discussion</a:t>
            </a:r>
          </a:p>
        </p:txBody>
      </p:sp>
      <p:sp>
        <p:nvSpPr>
          <p:cNvPr id="3" name="Espace réservé du contenu 2"/>
          <p:cNvSpPr>
            <a:spLocks noGrp="1"/>
          </p:cNvSpPr>
          <p:nvPr>
            <p:ph idx="1"/>
          </p:nvPr>
        </p:nvSpPr>
        <p:spPr/>
        <p:txBody>
          <a:bodyPr>
            <a:normAutofit fontScale="92500"/>
          </a:bodyPr>
          <a:lstStyle/>
          <a:p>
            <a:pPr>
              <a:buClr>
                <a:schemeClr val="tx2"/>
              </a:buClr>
            </a:pPr>
            <a:r>
              <a:rPr lang="fr-FR" b="1" dirty="0"/>
              <a:t>Rôle des équipes de soins palliatifs</a:t>
            </a:r>
          </a:p>
          <a:p>
            <a:pPr lvl="1">
              <a:buClr>
                <a:srgbClr val="0070C0"/>
              </a:buClr>
              <a:buFont typeface="Wingdings" panose="05000000000000000000" pitchFamily="2" charset="2"/>
              <a:buChar char="§"/>
            </a:pPr>
            <a:r>
              <a:rPr lang="fr-FR" b="1" dirty="0"/>
              <a:t>EMSP</a:t>
            </a:r>
          </a:p>
          <a:p>
            <a:pPr lvl="2">
              <a:buClr>
                <a:srgbClr val="00B050"/>
              </a:buClr>
            </a:pPr>
            <a:r>
              <a:rPr lang="fr-FR" sz="1600" dirty="0"/>
              <a:t>Intérêt reconnu dans l’accompagnement des patients, des familles et des soignants, </a:t>
            </a:r>
          </a:p>
          <a:p>
            <a:pPr lvl="2">
              <a:buClr>
                <a:srgbClr val="00B050"/>
              </a:buClr>
            </a:pPr>
            <a:r>
              <a:rPr lang="fr-FR" sz="1600" dirty="0"/>
              <a:t>pourtant peu appelés</a:t>
            </a:r>
          </a:p>
          <a:p>
            <a:pPr lvl="2">
              <a:buClr>
                <a:srgbClr val="00B050"/>
              </a:buClr>
            </a:pPr>
            <a:r>
              <a:rPr lang="fr-FR" sz="1600" dirty="0"/>
              <a:t>Rôle important à jouer dans les discussions préalables aux limites et arrêt des traitements</a:t>
            </a:r>
          </a:p>
          <a:p>
            <a:pPr lvl="2">
              <a:buClr>
                <a:srgbClr val="00B050"/>
              </a:buClr>
            </a:pPr>
            <a:r>
              <a:rPr lang="fr-FR" sz="1600" dirty="0"/>
              <a:t>Apport d’une vision différente et plus globale des problématiques</a:t>
            </a:r>
            <a:endParaRPr lang="fr-FR" sz="1600" i="1" dirty="0"/>
          </a:p>
          <a:p>
            <a:pPr marL="0" indent="0">
              <a:buClr>
                <a:schemeClr val="tx2"/>
              </a:buClr>
              <a:buNone/>
            </a:pPr>
            <a:r>
              <a:rPr lang="fr-FR" sz="1200" i="1" dirty="0"/>
              <a:t>Limitation et arrêt de traitement : collaboration entre une équipe mobile de soins palliatifs et un service de réanimation. Y. Picard. 2016</a:t>
            </a:r>
          </a:p>
          <a:p>
            <a:pPr lvl="1">
              <a:buClr>
                <a:srgbClr val="0070C0"/>
              </a:buClr>
            </a:pPr>
            <a:endParaRPr lang="fr-FR" sz="2200" b="1" dirty="0"/>
          </a:p>
          <a:p>
            <a:pPr lvl="1">
              <a:buClr>
                <a:srgbClr val="0070C0"/>
              </a:buClr>
            </a:pPr>
            <a:r>
              <a:rPr lang="fr-FR" sz="2200" b="1" dirty="0"/>
              <a:t>ERRSPP</a:t>
            </a:r>
          </a:p>
          <a:p>
            <a:pPr lvl="2">
              <a:buClr>
                <a:srgbClr val="00B050"/>
              </a:buClr>
            </a:pPr>
            <a:r>
              <a:rPr lang="fr-FR" sz="1700" dirty="0"/>
              <a:t>Plus aptes aux yeux des pédiatres que les EMSP « adultes » </a:t>
            </a:r>
          </a:p>
          <a:p>
            <a:pPr lvl="2">
              <a:buClr>
                <a:srgbClr val="00B050"/>
              </a:buClr>
            </a:pPr>
            <a:r>
              <a:rPr lang="fr-FR" sz="1700" dirty="0"/>
              <a:t>Mais encore peu connues et peu appelées</a:t>
            </a:r>
          </a:p>
          <a:p>
            <a:pPr lvl="2">
              <a:buClr>
                <a:srgbClr val="00B050"/>
              </a:buClr>
            </a:pPr>
            <a:r>
              <a:rPr lang="fr-FR" sz="1700" dirty="0"/>
              <a:t>La participation aux RCP ne fait pas partie de leur mission qui est du ressort de l’équipe mobile que l’ERRSPP doit sensibiliser aux spécificités pédiatriques</a:t>
            </a:r>
            <a:endParaRPr lang="fr-FR" sz="1400" dirty="0"/>
          </a:p>
          <a:p>
            <a:pPr marL="0" indent="0">
              <a:buClr>
                <a:schemeClr val="tx2"/>
              </a:buClr>
              <a:buNone/>
            </a:pPr>
            <a:r>
              <a:rPr lang="fr-FR" sz="1200" i="1" dirty="0"/>
              <a:t>Culture palliative dans les services de maternité : focus sur la salle de naissance. L. </a:t>
            </a:r>
            <a:r>
              <a:rPr lang="fr-FR" sz="1200" i="1" dirty="0" err="1"/>
              <a:t>Rotelli-Bihet</a:t>
            </a:r>
            <a:r>
              <a:rPr lang="fr-FR" sz="1200" i="1" dirty="0"/>
              <a:t>. 2016</a:t>
            </a:r>
          </a:p>
          <a:p>
            <a:pPr marL="0" indent="0">
              <a:buClr>
                <a:schemeClr val="tx2"/>
              </a:buClr>
              <a:buNone/>
            </a:pPr>
            <a:r>
              <a:rPr lang="fr-FR" sz="1200" i="1" dirty="0"/>
              <a:t>Fédération des Equipes Ressources Régionales en Soins Palliatifs</a:t>
            </a:r>
          </a:p>
        </p:txBody>
      </p:sp>
    </p:spTree>
    <p:extLst>
      <p:ext uri="{BB962C8B-B14F-4D97-AF65-F5344CB8AC3E}">
        <p14:creationId xmlns:p14="http://schemas.microsoft.com/office/powerpoint/2010/main" val="507032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Conclusion</a:t>
            </a:r>
          </a:p>
        </p:txBody>
      </p:sp>
      <p:sp>
        <p:nvSpPr>
          <p:cNvPr id="3" name="Espace réservé du contenu 2"/>
          <p:cNvSpPr>
            <a:spLocks noGrp="1"/>
          </p:cNvSpPr>
          <p:nvPr>
            <p:ph idx="1"/>
          </p:nvPr>
        </p:nvSpPr>
        <p:spPr>
          <a:xfrm>
            <a:off x="457200" y="1340768"/>
            <a:ext cx="8229600" cy="5517232"/>
          </a:xfrm>
        </p:spPr>
        <p:txBody>
          <a:bodyPr anchor="ctr">
            <a:normAutofit/>
          </a:bodyPr>
          <a:lstStyle/>
          <a:p>
            <a:pPr>
              <a:lnSpc>
                <a:spcPct val="114000"/>
              </a:lnSpc>
              <a:buClr>
                <a:schemeClr val="tx2"/>
              </a:buClr>
            </a:pPr>
            <a:r>
              <a:rPr lang="fr-FR" sz="2000" dirty="0"/>
              <a:t>Néonatologistes sensibilisés aux soins palliatifs </a:t>
            </a:r>
          </a:p>
          <a:p>
            <a:pPr marL="0" indent="0">
              <a:lnSpc>
                <a:spcPct val="114000"/>
              </a:lnSpc>
              <a:buClr>
                <a:schemeClr val="tx2"/>
              </a:buClr>
              <a:buNone/>
            </a:pPr>
            <a:r>
              <a:rPr lang="fr-FR" sz="2000" dirty="0"/>
              <a:t>	</a:t>
            </a:r>
            <a:r>
              <a:rPr lang="fr-FR" sz="2000" dirty="0">
                <a:sym typeface="Wingdings" pitchFamily="2" charset="2"/>
              </a:rPr>
              <a:t> </a:t>
            </a:r>
            <a:r>
              <a:rPr lang="fr-FR" sz="2000" dirty="0"/>
              <a:t>encore rares dans les maternités de type III</a:t>
            </a:r>
          </a:p>
          <a:p>
            <a:pPr marL="0" indent="0">
              <a:lnSpc>
                <a:spcPct val="114000"/>
              </a:lnSpc>
              <a:buClr>
                <a:schemeClr val="tx2"/>
              </a:buClr>
              <a:buNone/>
            </a:pPr>
            <a:endParaRPr lang="fr-FR" sz="800" dirty="0"/>
          </a:p>
          <a:p>
            <a:pPr>
              <a:lnSpc>
                <a:spcPct val="114000"/>
              </a:lnSpc>
              <a:buClr>
                <a:schemeClr val="tx2"/>
              </a:buClr>
            </a:pPr>
            <a:r>
              <a:rPr lang="fr-FR" sz="2000" dirty="0"/>
              <a:t>EMSP/ERRSPP interviennent peu en réanimation néonatale</a:t>
            </a:r>
          </a:p>
          <a:p>
            <a:pPr marL="0" indent="0">
              <a:lnSpc>
                <a:spcPct val="114000"/>
              </a:lnSpc>
              <a:buClr>
                <a:schemeClr val="tx2"/>
              </a:buClr>
              <a:buNone/>
            </a:pPr>
            <a:endParaRPr lang="fr-FR" sz="800" dirty="0"/>
          </a:p>
          <a:p>
            <a:pPr>
              <a:lnSpc>
                <a:spcPct val="114000"/>
              </a:lnSpc>
              <a:buClr>
                <a:schemeClr val="tx2"/>
              </a:buClr>
            </a:pPr>
            <a:r>
              <a:rPr lang="fr-FR" sz="2000" dirty="0"/>
              <a:t>Pratiques en soins palliatifs : variées</a:t>
            </a:r>
          </a:p>
          <a:p>
            <a:pPr lvl="1">
              <a:lnSpc>
                <a:spcPct val="114000"/>
              </a:lnSpc>
              <a:buClr>
                <a:srgbClr val="0070C0"/>
              </a:buClr>
              <a:buFont typeface="Wingdings" panose="05000000000000000000" pitchFamily="2" charset="2"/>
              <a:buChar char="§"/>
            </a:pPr>
            <a:r>
              <a:rPr lang="fr-FR" sz="1800" dirty="0"/>
              <a:t>Plan médicamenteux/Voies d’abord</a:t>
            </a:r>
          </a:p>
          <a:p>
            <a:pPr lvl="1">
              <a:lnSpc>
                <a:spcPct val="114000"/>
              </a:lnSpc>
              <a:buClr>
                <a:srgbClr val="0070C0"/>
              </a:buClr>
              <a:buFont typeface="Wingdings" panose="05000000000000000000" pitchFamily="2" charset="2"/>
              <a:buChar char="§"/>
            </a:pPr>
            <a:r>
              <a:rPr lang="fr-FR" sz="1800" dirty="0"/>
              <a:t>Manière de mener les accompagnements de fin de vie</a:t>
            </a:r>
          </a:p>
          <a:p>
            <a:pPr marL="274320" lvl="1" indent="0">
              <a:lnSpc>
                <a:spcPct val="114000"/>
              </a:lnSpc>
              <a:buClr>
                <a:srgbClr val="0070C0"/>
              </a:buClr>
              <a:buNone/>
            </a:pPr>
            <a:endParaRPr lang="fr-FR" sz="800" dirty="0"/>
          </a:p>
          <a:p>
            <a:pPr>
              <a:lnSpc>
                <a:spcPct val="114000"/>
              </a:lnSpc>
              <a:buClr>
                <a:schemeClr val="tx2"/>
              </a:buClr>
            </a:pPr>
            <a:r>
              <a:rPr lang="fr-FR" sz="2000" dirty="0"/>
              <a:t>Réflexions d’équipe avec protocole de PEC palliative </a:t>
            </a:r>
          </a:p>
          <a:p>
            <a:pPr marL="0" indent="0">
              <a:lnSpc>
                <a:spcPct val="114000"/>
              </a:lnSpc>
              <a:buClr>
                <a:schemeClr val="tx2"/>
              </a:buClr>
              <a:buNone/>
            </a:pPr>
            <a:r>
              <a:rPr lang="fr-FR" sz="2000" dirty="0"/>
              <a:t>	</a:t>
            </a:r>
            <a:r>
              <a:rPr lang="fr-FR" sz="2000" dirty="0">
                <a:sym typeface="Wingdings" pitchFamily="2" charset="2"/>
              </a:rPr>
              <a:t> </a:t>
            </a:r>
            <a:r>
              <a:rPr lang="fr-FR" sz="2000" dirty="0"/>
              <a:t>encore rares</a:t>
            </a:r>
          </a:p>
          <a:p>
            <a:pPr marL="0" indent="0">
              <a:lnSpc>
                <a:spcPct val="114000"/>
              </a:lnSpc>
              <a:buClr>
                <a:schemeClr val="tx2"/>
              </a:buClr>
              <a:buNone/>
            </a:pPr>
            <a:r>
              <a:rPr lang="fr-FR" sz="2000" dirty="0"/>
              <a:t>	</a:t>
            </a:r>
            <a:r>
              <a:rPr lang="fr-FR" sz="2000" dirty="0">
                <a:sym typeface="Wingdings" panose="05000000000000000000" pitchFamily="2" charset="2"/>
              </a:rPr>
              <a:t> une aide pour les équipes</a:t>
            </a:r>
            <a:endParaRPr lang="fr-FR" sz="2000" dirty="0"/>
          </a:p>
          <a:p>
            <a:pPr marL="0" indent="0">
              <a:lnSpc>
                <a:spcPct val="114000"/>
              </a:lnSpc>
              <a:buClr>
                <a:schemeClr val="tx2"/>
              </a:buClr>
              <a:buNone/>
            </a:pPr>
            <a:r>
              <a:rPr lang="fr-FR" sz="2000" dirty="0"/>
              <a:t>	</a:t>
            </a:r>
            <a:r>
              <a:rPr lang="fr-FR" sz="2000" dirty="0">
                <a:sym typeface="Wingdings" panose="05000000000000000000" pitchFamily="2" charset="2"/>
              </a:rPr>
              <a:t> mieux valoriser le temps de vie</a:t>
            </a:r>
            <a:endParaRPr lang="fr-FR" sz="800" dirty="0"/>
          </a:p>
          <a:p>
            <a:pPr>
              <a:lnSpc>
                <a:spcPct val="114000"/>
              </a:lnSpc>
              <a:buClr>
                <a:schemeClr val="tx2"/>
              </a:buClr>
            </a:pPr>
            <a:r>
              <a:rPr lang="fr-FR" sz="2000" dirty="0"/>
              <a:t>Importance de </a:t>
            </a:r>
            <a:r>
              <a:rPr lang="fr-FR" sz="2000"/>
              <a:t>la formation</a:t>
            </a:r>
            <a:endParaRPr lang="fr-FR" sz="2000" dirty="0"/>
          </a:p>
        </p:txBody>
      </p:sp>
    </p:spTree>
    <p:extLst>
      <p:ext uri="{BB962C8B-B14F-4D97-AF65-F5344CB8AC3E}">
        <p14:creationId xmlns:p14="http://schemas.microsoft.com/office/powerpoint/2010/main" val="427111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a:t>
            </a:r>
          </a:p>
        </p:txBody>
      </p:sp>
      <p:sp>
        <p:nvSpPr>
          <p:cNvPr id="3" name="Espace réservé du contenu 2"/>
          <p:cNvSpPr>
            <a:spLocks noGrp="1"/>
          </p:cNvSpPr>
          <p:nvPr>
            <p:ph idx="1"/>
          </p:nvPr>
        </p:nvSpPr>
        <p:spPr>
          <a:xfrm>
            <a:off x="457200" y="1600200"/>
            <a:ext cx="8579296" cy="4876800"/>
          </a:xfrm>
        </p:spPr>
        <p:txBody>
          <a:bodyPr>
            <a:normAutofit/>
          </a:bodyPr>
          <a:lstStyle/>
          <a:p>
            <a:pPr>
              <a:buClr>
                <a:schemeClr val="tx2"/>
              </a:buClr>
            </a:pPr>
            <a:r>
              <a:rPr lang="fr-FR" dirty="0"/>
              <a:t>Réflexion éthique autour de la fin de vie </a:t>
            </a:r>
          </a:p>
          <a:p>
            <a:pPr marL="0" indent="0">
              <a:buClr>
                <a:schemeClr val="tx2"/>
              </a:buClr>
              <a:buNone/>
            </a:pPr>
            <a:r>
              <a:rPr lang="fr-FR" dirty="0"/>
              <a:t>		</a:t>
            </a:r>
            <a:r>
              <a:rPr lang="fr-FR" dirty="0">
                <a:sym typeface="Wingdings" pitchFamily="2" charset="2"/>
              </a:rPr>
              <a:t> </a:t>
            </a:r>
            <a:r>
              <a:rPr lang="fr-FR" dirty="0"/>
              <a:t>au cœur du métier de néonatologiste</a:t>
            </a:r>
          </a:p>
          <a:p>
            <a:pPr marL="0" indent="0">
              <a:buClr>
                <a:schemeClr val="tx2"/>
              </a:buClr>
              <a:buNone/>
            </a:pPr>
            <a:endParaRPr lang="fr-FR" sz="1400" dirty="0"/>
          </a:p>
          <a:p>
            <a:pPr>
              <a:buClr>
                <a:schemeClr val="tx2"/>
              </a:buClr>
            </a:pPr>
            <a:r>
              <a:rPr lang="fr-FR" i="1" dirty="0"/>
              <a:t>S</a:t>
            </a:r>
            <a:r>
              <a:rPr lang="fr-FR" dirty="0"/>
              <a:t>ujet d’étude récent</a:t>
            </a:r>
          </a:p>
          <a:p>
            <a:pPr marL="0" indent="0">
              <a:buClr>
                <a:schemeClr val="tx2"/>
              </a:buClr>
              <a:buNone/>
            </a:pPr>
            <a:endParaRPr lang="fr-FR" sz="1400" dirty="0"/>
          </a:p>
          <a:p>
            <a:pPr>
              <a:buClr>
                <a:schemeClr val="tx2"/>
              </a:buClr>
            </a:pPr>
            <a:r>
              <a:rPr lang="fr-FR" dirty="0"/>
              <a:t>Gestion de la fin de vie guidée par différents textes officiels :</a:t>
            </a:r>
          </a:p>
          <a:p>
            <a:pPr lvl="1">
              <a:buClr>
                <a:srgbClr val="0070C0"/>
              </a:buClr>
              <a:buFont typeface="Wingdings" panose="05000000000000000000" pitchFamily="2" charset="2"/>
              <a:buChar char="§"/>
            </a:pPr>
            <a:r>
              <a:rPr lang="fr-FR" dirty="0"/>
              <a:t>Loi relative aux </a:t>
            </a:r>
            <a:r>
              <a:rPr lang="fr-FR"/>
              <a:t>droits des malades </a:t>
            </a:r>
            <a:r>
              <a:rPr lang="fr-FR" dirty="0"/>
              <a:t>et à la fin de vie </a:t>
            </a:r>
          </a:p>
          <a:p>
            <a:pPr marL="274320" lvl="1" indent="0">
              <a:buClr>
                <a:srgbClr val="0070C0"/>
              </a:buClr>
              <a:buNone/>
            </a:pPr>
            <a:r>
              <a:rPr lang="fr-FR" dirty="0"/>
              <a:t>	(Loi </a:t>
            </a:r>
            <a:r>
              <a:rPr lang="fr-FR" dirty="0" err="1"/>
              <a:t>Leonetti</a:t>
            </a:r>
            <a:r>
              <a:rPr lang="fr-FR" dirty="0"/>
              <a:t> 2005, Loi </a:t>
            </a:r>
            <a:r>
              <a:rPr lang="fr-FR" dirty="0" err="1"/>
              <a:t>Claeys-Leonetti</a:t>
            </a:r>
            <a:r>
              <a:rPr lang="fr-FR" dirty="0"/>
              <a:t> 2016)</a:t>
            </a:r>
          </a:p>
          <a:p>
            <a:pPr lvl="1">
              <a:buClr>
                <a:srgbClr val="0070C0"/>
              </a:buClr>
              <a:buFont typeface="Wingdings" panose="05000000000000000000" pitchFamily="2" charset="2"/>
              <a:buChar char="§"/>
            </a:pPr>
            <a:r>
              <a:rPr lang="fr-FR" dirty="0"/>
              <a:t>Avis 63, 65, 121 du CCNE</a:t>
            </a:r>
          </a:p>
          <a:p>
            <a:pPr marL="274320" lvl="1" indent="0">
              <a:buClr>
                <a:schemeClr val="tx2"/>
              </a:buClr>
              <a:buNone/>
            </a:pPr>
            <a:endParaRPr lang="fr-FR" sz="1400" dirty="0"/>
          </a:p>
          <a:p>
            <a:pPr>
              <a:buClr>
                <a:schemeClr val="tx2"/>
              </a:buClr>
            </a:pPr>
            <a:r>
              <a:rPr lang="fr-FR" dirty="0"/>
              <a:t>Cadre légal </a:t>
            </a:r>
            <a:r>
              <a:rPr lang="fr-FR" dirty="0">
                <a:sym typeface="Wingdings" pitchFamily="2" charset="2"/>
              </a:rPr>
              <a:t> </a:t>
            </a:r>
            <a:r>
              <a:rPr lang="fr-FR" dirty="0"/>
              <a:t>ne permet pas de répondre à toutes les questions soulevées dans le champ de la fin de vie</a:t>
            </a:r>
          </a:p>
          <a:p>
            <a:pPr marL="274320" lvl="1" indent="0">
              <a:buClr>
                <a:schemeClr val="tx2"/>
              </a:buClr>
              <a:buNone/>
            </a:pPr>
            <a:endParaRPr lang="fr-FR" dirty="0"/>
          </a:p>
        </p:txBody>
      </p:sp>
    </p:spTree>
    <p:extLst>
      <p:ext uri="{BB962C8B-B14F-4D97-AF65-F5344CB8AC3E}">
        <p14:creationId xmlns:p14="http://schemas.microsoft.com/office/powerpoint/2010/main" val="44563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Objectif</a:t>
            </a:r>
          </a:p>
        </p:txBody>
      </p:sp>
      <p:sp>
        <p:nvSpPr>
          <p:cNvPr id="3" name="Espace réservé du contenu 2"/>
          <p:cNvSpPr>
            <a:spLocks noGrp="1"/>
          </p:cNvSpPr>
          <p:nvPr>
            <p:ph idx="1"/>
          </p:nvPr>
        </p:nvSpPr>
        <p:spPr/>
        <p:txBody>
          <a:bodyPr anchor="t"/>
          <a:lstStyle/>
          <a:p>
            <a:pPr>
              <a:buClr>
                <a:srgbClr val="0070C0"/>
              </a:buClr>
              <a:buFont typeface="Wingdings" panose="05000000000000000000" pitchFamily="2" charset="2"/>
              <a:buChar char="§"/>
            </a:pPr>
            <a:endParaRPr lang="fr-FR" dirty="0"/>
          </a:p>
          <a:p>
            <a:pPr>
              <a:buClr>
                <a:srgbClr val="0070C0"/>
              </a:buClr>
              <a:buFont typeface="Wingdings" panose="05000000000000000000" pitchFamily="2" charset="2"/>
              <a:buChar char="§"/>
            </a:pPr>
            <a:endParaRPr lang="fr-FR" dirty="0"/>
          </a:p>
          <a:p>
            <a:pPr>
              <a:lnSpc>
                <a:spcPct val="114000"/>
              </a:lnSpc>
              <a:buClr>
                <a:srgbClr val="0070C0"/>
              </a:buClr>
              <a:buFont typeface="Wingdings" panose="05000000000000000000" pitchFamily="2" charset="2"/>
              <a:buChar char="§"/>
            </a:pPr>
            <a:r>
              <a:rPr lang="fr-FR" dirty="0"/>
              <a:t>Décrire les pratiques des néonatologistes confrontés à des situations de fin de vie</a:t>
            </a:r>
          </a:p>
          <a:p>
            <a:pPr marL="0" indent="0">
              <a:lnSpc>
                <a:spcPct val="114000"/>
              </a:lnSpc>
              <a:buClr>
                <a:srgbClr val="0070C0"/>
              </a:buClr>
              <a:buNone/>
            </a:pPr>
            <a:endParaRPr lang="fr-FR" dirty="0"/>
          </a:p>
          <a:p>
            <a:pPr marL="548640" lvl="2" indent="0">
              <a:lnSpc>
                <a:spcPct val="114000"/>
              </a:lnSpc>
              <a:buClr>
                <a:srgbClr val="0070C0"/>
              </a:buClr>
              <a:buNone/>
            </a:pPr>
            <a:r>
              <a:rPr lang="fr-FR" sz="2200" dirty="0">
                <a:latin typeface="Calibri"/>
                <a:cs typeface="Calibri"/>
                <a:sym typeface="Wingdings"/>
              </a:rPr>
              <a:t> É</a:t>
            </a:r>
            <a:r>
              <a:rPr lang="fr-FR" sz="2200" dirty="0"/>
              <a:t>tudier les processus de réflexion en néonatologie</a:t>
            </a:r>
          </a:p>
          <a:p>
            <a:pPr marL="548640" lvl="2" indent="0">
              <a:lnSpc>
                <a:spcPct val="114000"/>
              </a:lnSpc>
              <a:buClr>
                <a:srgbClr val="0070C0"/>
              </a:buClr>
              <a:buNone/>
            </a:pPr>
            <a:r>
              <a:rPr lang="fr-FR" sz="2200" dirty="0">
                <a:latin typeface="Calibri"/>
                <a:cs typeface="Calibri"/>
                <a:sym typeface="Wingdings"/>
              </a:rPr>
              <a:t> É</a:t>
            </a:r>
            <a:r>
              <a:rPr lang="fr-FR" sz="2200" dirty="0"/>
              <a:t>tudier leur mise en œuvre pratique en néonatologie</a:t>
            </a:r>
          </a:p>
        </p:txBody>
      </p:sp>
    </p:spTree>
    <p:extLst>
      <p:ext uri="{BB962C8B-B14F-4D97-AF65-F5344CB8AC3E}">
        <p14:creationId xmlns:p14="http://schemas.microsoft.com/office/powerpoint/2010/main" val="305044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Matériel et Méthode : </a:t>
            </a:r>
            <a:r>
              <a:rPr lang="fr-FR" sz="2800" dirty="0"/>
              <a:t>types, inclusions</a:t>
            </a:r>
          </a:p>
        </p:txBody>
      </p:sp>
      <p:sp>
        <p:nvSpPr>
          <p:cNvPr id="3" name="Espace réservé du contenu 2"/>
          <p:cNvSpPr>
            <a:spLocks noGrp="1"/>
          </p:cNvSpPr>
          <p:nvPr>
            <p:ph idx="1"/>
          </p:nvPr>
        </p:nvSpPr>
        <p:spPr/>
        <p:txBody>
          <a:bodyPr anchor="ctr"/>
          <a:lstStyle/>
          <a:p>
            <a:pPr>
              <a:buClr>
                <a:schemeClr val="tx2"/>
              </a:buClr>
            </a:pPr>
            <a:r>
              <a:rPr lang="fr-FR" dirty="0"/>
              <a:t>Etude prospective</a:t>
            </a:r>
          </a:p>
          <a:p>
            <a:pPr lvl="1">
              <a:buClr>
                <a:srgbClr val="0070C0"/>
              </a:buClr>
              <a:buFont typeface="Wingdings" panose="05000000000000000000" pitchFamily="2" charset="2"/>
              <a:buChar char="§"/>
            </a:pPr>
            <a:r>
              <a:rPr lang="fr-FR" dirty="0"/>
              <a:t>66 maternités de type III </a:t>
            </a:r>
          </a:p>
          <a:p>
            <a:pPr lvl="1">
              <a:buClr>
                <a:srgbClr val="0070C0"/>
              </a:buClr>
              <a:buFont typeface="Wingdings" panose="05000000000000000000" pitchFamily="2" charset="2"/>
              <a:buChar char="§"/>
            </a:pPr>
            <a:r>
              <a:rPr lang="fr-FR" dirty="0"/>
              <a:t>France métropolitaine et DOM-TOM</a:t>
            </a:r>
          </a:p>
          <a:p>
            <a:pPr>
              <a:buClr>
                <a:schemeClr val="tx2"/>
              </a:buClr>
            </a:pPr>
            <a:endParaRPr lang="fr-FR" dirty="0"/>
          </a:p>
          <a:p>
            <a:pPr>
              <a:buClr>
                <a:schemeClr val="tx2"/>
              </a:buClr>
            </a:pPr>
            <a:r>
              <a:rPr lang="fr-FR" dirty="0"/>
              <a:t>Pédiatres des maternités de type III</a:t>
            </a:r>
          </a:p>
          <a:p>
            <a:pPr>
              <a:buClr>
                <a:schemeClr val="tx2"/>
              </a:buClr>
            </a:pPr>
            <a:endParaRPr lang="fr-FR" dirty="0"/>
          </a:p>
          <a:p>
            <a:pPr>
              <a:buClr>
                <a:schemeClr val="tx2"/>
              </a:buClr>
            </a:pPr>
            <a:r>
              <a:rPr lang="fr-FR" dirty="0"/>
              <a:t>Questionnaire informatisé</a:t>
            </a:r>
          </a:p>
          <a:p>
            <a:endParaRPr lang="fr-FR" dirty="0"/>
          </a:p>
        </p:txBody>
      </p:sp>
    </p:spTree>
    <p:extLst>
      <p:ext uri="{BB962C8B-B14F-4D97-AF65-F5344CB8AC3E}">
        <p14:creationId xmlns:p14="http://schemas.microsoft.com/office/powerpoint/2010/main" val="3686548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Matériel et Méthode : </a:t>
            </a:r>
            <a:r>
              <a:rPr lang="fr-FR" sz="3100" dirty="0"/>
              <a:t>Recueil de données</a:t>
            </a:r>
          </a:p>
        </p:txBody>
      </p:sp>
      <p:sp>
        <p:nvSpPr>
          <p:cNvPr id="3" name="Espace réservé du contenu 2"/>
          <p:cNvSpPr>
            <a:spLocks noGrp="1"/>
          </p:cNvSpPr>
          <p:nvPr>
            <p:ph idx="1"/>
          </p:nvPr>
        </p:nvSpPr>
        <p:spPr/>
        <p:txBody>
          <a:bodyPr/>
          <a:lstStyle/>
          <a:p>
            <a:pPr>
              <a:lnSpc>
                <a:spcPct val="120000"/>
              </a:lnSpc>
              <a:buClr>
                <a:schemeClr val="tx2"/>
              </a:buClr>
              <a:buSzTx/>
            </a:pPr>
            <a:r>
              <a:rPr lang="fr-FR" altLang="fr-FR" dirty="0">
                <a:solidFill>
                  <a:schemeClr val="tx2"/>
                </a:solidFill>
              </a:rPr>
              <a:t>Caractéristiques des professionnels :</a:t>
            </a:r>
          </a:p>
          <a:p>
            <a:pPr lvl="1">
              <a:lnSpc>
                <a:spcPct val="120000"/>
              </a:lnSpc>
              <a:buClr>
                <a:srgbClr val="0070C0"/>
              </a:buClr>
              <a:buSzPct val="90000"/>
              <a:buFont typeface="Wingdings" panose="05000000000000000000" pitchFamily="2" charset="2"/>
              <a:buChar char="§"/>
            </a:pPr>
            <a:r>
              <a:rPr lang="fr-FR" altLang="fr-FR" dirty="0"/>
              <a:t>Ancienneté du diplôme et dans l’établissement, poste</a:t>
            </a:r>
          </a:p>
          <a:p>
            <a:pPr lvl="1">
              <a:lnSpc>
                <a:spcPct val="120000"/>
              </a:lnSpc>
              <a:buClr>
                <a:srgbClr val="0070C0"/>
              </a:buClr>
              <a:buSzPct val="90000"/>
              <a:buFont typeface="Wingdings" panose="05000000000000000000" pitchFamily="2" charset="2"/>
              <a:buChar char="§"/>
            </a:pPr>
            <a:r>
              <a:rPr lang="fr-FR" altLang="fr-FR" dirty="0"/>
              <a:t>Sexe, âge</a:t>
            </a:r>
          </a:p>
          <a:p>
            <a:pPr lvl="1">
              <a:lnSpc>
                <a:spcPct val="120000"/>
              </a:lnSpc>
              <a:buClr>
                <a:srgbClr val="0070C0"/>
              </a:buClr>
              <a:buSzPct val="90000"/>
              <a:buFont typeface="Wingdings" panose="05000000000000000000" pitchFamily="2" charset="2"/>
              <a:buChar char="§"/>
            </a:pPr>
            <a:r>
              <a:rPr lang="fr-FR" altLang="fr-FR" dirty="0"/>
              <a:t>Sensibilisation aux soins palliatifs (formation, DIU…)</a:t>
            </a:r>
          </a:p>
          <a:p>
            <a:pPr marL="274320" lvl="1" indent="0">
              <a:lnSpc>
                <a:spcPct val="120000"/>
              </a:lnSpc>
              <a:buClr>
                <a:srgbClr val="0070C0"/>
              </a:buClr>
              <a:buSzPct val="90000"/>
              <a:buNone/>
            </a:pPr>
            <a:endParaRPr lang="fr-FR" altLang="fr-FR" dirty="0"/>
          </a:p>
          <a:p>
            <a:pPr>
              <a:buClr>
                <a:schemeClr val="tx2"/>
              </a:buClr>
            </a:pPr>
            <a:r>
              <a:rPr lang="fr-FR" dirty="0">
                <a:solidFill>
                  <a:schemeClr val="tx2"/>
                </a:solidFill>
              </a:rPr>
              <a:t>Questionnaire:</a:t>
            </a:r>
          </a:p>
          <a:p>
            <a:pPr lvl="1">
              <a:buClr>
                <a:srgbClr val="0070C0"/>
              </a:buClr>
              <a:buFont typeface="Wingdings" panose="05000000000000000000" pitchFamily="2" charset="2"/>
              <a:buChar char="§"/>
            </a:pPr>
            <a:r>
              <a:rPr lang="fr-FR" dirty="0"/>
              <a:t>5 situations cliniques</a:t>
            </a:r>
          </a:p>
          <a:p>
            <a:pPr lvl="1">
              <a:buClr>
                <a:srgbClr val="0070C0"/>
              </a:buClr>
              <a:buFont typeface="Wingdings" panose="05000000000000000000" pitchFamily="2" charset="2"/>
              <a:buChar char="§"/>
            </a:pPr>
            <a:r>
              <a:rPr lang="fr-FR" dirty="0"/>
              <a:t>Processus de discussion et de décision multidisciplinaire</a:t>
            </a:r>
          </a:p>
          <a:p>
            <a:pPr lvl="1">
              <a:buClr>
                <a:srgbClr val="0070C0"/>
              </a:buClr>
              <a:buFont typeface="Wingdings" panose="05000000000000000000" pitchFamily="2" charset="2"/>
              <a:buChar char="§"/>
            </a:pPr>
            <a:r>
              <a:rPr lang="fr-FR" dirty="0"/>
              <a:t>Mise en œuvre de ces décisions</a:t>
            </a:r>
          </a:p>
          <a:p>
            <a:pPr lvl="1">
              <a:buClr>
                <a:srgbClr val="0070C0"/>
              </a:buClr>
              <a:buFont typeface="Wingdings" panose="05000000000000000000" pitchFamily="2" charset="2"/>
              <a:buChar char="§"/>
            </a:pPr>
            <a:r>
              <a:rPr lang="fr-FR" dirty="0"/>
              <a:t>Projet thérapeutique dans les différents cas pouvant aller de la réanimation active aux soins palliatifs terminaux</a:t>
            </a:r>
          </a:p>
          <a:p>
            <a:pPr marL="0" indent="0">
              <a:buNone/>
            </a:pPr>
            <a:endParaRPr lang="fr-FR" dirty="0"/>
          </a:p>
        </p:txBody>
      </p:sp>
    </p:spTree>
    <p:extLst>
      <p:ext uri="{BB962C8B-B14F-4D97-AF65-F5344CB8AC3E}">
        <p14:creationId xmlns:p14="http://schemas.microsoft.com/office/powerpoint/2010/main" val="2801243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a:t>
            </a:r>
            <a:r>
              <a:rPr lang="fr-FR" sz="2800" dirty="0"/>
              <a:t>Population de l’étude</a:t>
            </a:r>
          </a:p>
        </p:txBody>
      </p:sp>
      <p:sp>
        <p:nvSpPr>
          <p:cNvPr id="3" name="Espace réservé du contenu 2"/>
          <p:cNvSpPr>
            <a:spLocks noGrp="1"/>
          </p:cNvSpPr>
          <p:nvPr>
            <p:ph idx="1"/>
          </p:nvPr>
        </p:nvSpPr>
        <p:spPr/>
        <p:txBody>
          <a:bodyPr anchor="ctr">
            <a:normAutofit/>
          </a:bodyPr>
          <a:lstStyle/>
          <a:p>
            <a:pPr>
              <a:buClr>
                <a:schemeClr val="tx2"/>
              </a:buClr>
            </a:pPr>
            <a:r>
              <a:rPr lang="fr-FR" dirty="0">
                <a:solidFill>
                  <a:schemeClr val="tx2"/>
                </a:solidFill>
              </a:rPr>
              <a:t>Effectif total : </a:t>
            </a:r>
            <a:r>
              <a:rPr lang="fr-FR" sz="2000" dirty="0"/>
              <a:t>71 participants</a:t>
            </a:r>
          </a:p>
          <a:p>
            <a:pPr marL="0" indent="0">
              <a:buClr>
                <a:schemeClr val="tx2"/>
              </a:buClr>
              <a:buNone/>
            </a:pPr>
            <a:endParaRPr lang="fr-FR" sz="2000" dirty="0"/>
          </a:p>
          <a:p>
            <a:pPr marL="0" indent="0">
              <a:buClr>
                <a:schemeClr val="tx2"/>
              </a:buClr>
              <a:buNone/>
            </a:pPr>
            <a:endParaRPr lang="fr-FR" sz="800" dirty="0"/>
          </a:p>
          <a:p>
            <a:pPr>
              <a:buClr>
                <a:schemeClr val="tx2"/>
              </a:buClr>
            </a:pPr>
            <a:r>
              <a:rPr lang="fr-FR" dirty="0">
                <a:solidFill>
                  <a:schemeClr val="tx2"/>
                </a:solidFill>
              </a:rPr>
              <a:t>Caractéristiques des participants :</a:t>
            </a:r>
          </a:p>
          <a:p>
            <a:pPr marL="0" indent="0">
              <a:buClr>
                <a:schemeClr val="tx2"/>
              </a:buClr>
              <a:buNone/>
            </a:pPr>
            <a:endParaRPr lang="fr-FR" dirty="0">
              <a:solidFill>
                <a:schemeClr val="tx2"/>
              </a:solidFill>
            </a:endParaRPr>
          </a:p>
          <a:p>
            <a:pPr lvl="1">
              <a:buClr>
                <a:srgbClr val="0070C0"/>
              </a:buClr>
              <a:buFont typeface="Wingdings" panose="05000000000000000000" pitchFamily="2" charset="2"/>
              <a:buChar char="§"/>
            </a:pPr>
            <a:r>
              <a:rPr lang="fr-FR" dirty="0"/>
              <a:t>15 hommes (21%) – 56 femmes (79%)</a:t>
            </a:r>
          </a:p>
          <a:p>
            <a:pPr lvl="1">
              <a:buClr>
                <a:srgbClr val="0070C0"/>
              </a:buClr>
              <a:buFont typeface="Wingdings" panose="05000000000000000000" pitchFamily="2" charset="2"/>
              <a:buChar char="§"/>
            </a:pPr>
            <a:r>
              <a:rPr lang="fr-FR" dirty="0"/>
              <a:t>Âge médian : 32 ans (27-62)</a:t>
            </a:r>
          </a:p>
          <a:p>
            <a:pPr lvl="1">
              <a:buClr>
                <a:srgbClr val="0070C0"/>
              </a:buClr>
              <a:buFont typeface="Wingdings" panose="05000000000000000000" pitchFamily="2" charset="2"/>
              <a:buChar char="§"/>
            </a:pPr>
            <a:r>
              <a:rPr lang="fr-FR" dirty="0"/>
              <a:t>2 centres de type II</a:t>
            </a:r>
          </a:p>
          <a:p>
            <a:pPr lvl="1">
              <a:buClr>
                <a:srgbClr val="0070C0"/>
              </a:buClr>
              <a:buFont typeface="Wingdings" panose="05000000000000000000" pitchFamily="2" charset="2"/>
              <a:buChar char="§"/>
            </a:pPr>
            <a:r>
              <a:rPr lang="fr-FR" dirty="0"/>
              <a:t>29 PH, 1 PU-PH, 24 CCA-assistants spécialistes, 8 PHC ou PHA, 9 internes</a:t>
            </a:r>
          </a:p>
        </p:txBody>
      </p:sp>
    </p:spTree>
    <p:extLst>
      <p:ext uri="{BB962C8B-B14F-4D97-AF65-F5344CB8AC3E}">
        <p14:creationId xmlns:p14="http://schemas.microsoft.com/office/powerpoint/2010/main" val="3619374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80728"/>
            <a:ext cx="8229600" cy="471264"/>
          </a:xfrm>
        </p:spPr>
        <p:txBody>
          <a:bodyPr>
            <a:normAutofit/>
          </a:bodyPr>
          <a:lstStyle/>
          <a:p>
            <a:pPr algn="ctr"/>
            <a:r>
              <a:rPr lang="fr-FR" sz="2400" dirty="0"/>
              <a:t>Répartition géographique des participants</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020844472"/>
              </p:ext>
            </p:extLst>
          </p:nvPr>
        </p:nvGraphicFramePr>
        <p:xfrm>
          <a:off x="467544" y="1772816"/>
          <a:ext cx="8229601" cy="3645408"/>
        </p:xfrm>
        <a:graphic>
          <a:graphicData uri="http://schemas.openxmlformats.org/drawingml/2006/table">
            <a:tbl>
              <a:tblPr firstRow="1" firstCol="1" bandRow="1">
                <a:tableStyleId>{9D7B26C5-4107-4FEC-AEDC-1716B250A1EF}</a:tableStyleId>
              </a:tblPr>
              <a:tblGrid>
                <a:gridCol w="3114080">
                  <a:extLst>
                    <a:ext uri="{9D8B030D-6E8A-4147-A177-3AD203B41FA5}">
                      <a16:colId xmlns:a16="http://schemas.microsoft.com/office/drawing/2014/main" val="20000"/>
                    </a:ext>
                  </a:extLst>
                </a:gridCol>
                <a:gridCol w="1779240">
                  <a:extLst>
                    <a:ext uri="{9D8B030D-6E8A-4147-A177-3AD203B41FA5}">
                      <a16:colId xmlns:a16="http://schemas.microsoft.com/office/drawing/2014/main" val="20001"/>
                    </a:ext>
                  </a:extLst>
                </a:gridCol>
                <a:gridCol w="1779240">
                  <a:extLst>
                    <a:ext uri="{9D8B030D-6E8A-4147-A177-3AD203B41FA5}">
                      <a16:colId xmlns:a16="http://schemas.microsoft.com/office/drawing/2014/main" val="20002"/>
                    </a:ext>
                  </a:extLst>
                </a:gridCol>
                <a:gridCol w="1557041">
                  <a:extLst>
                    <a:ext uri="{9D8B030D-6E8A-4147-A177-3AD203B41FA5}">
                      <a16:colId xmlns:a16="http://schemas.microsoft.com/office/drawing/2014/main" val="20003"/>
                    </a:ext>
                  </a:extLst>
                </a:gridCol>
              </a:tblGrid>
              <a:tr h="648072">
                <a:tc>
                  <a:txBody>
                    <a:bodyPr/>
                    <a:lstStyle/>
                    <a:p>
                      <a:pPr>
                        <a:lnSpc>
                          <a:spcPct val="115000"/>
                        </a:lnSpc>
                        <a:spcAft>
                          <a:spcPts val="0"/>
                        </a:spcAft>
                      </a:pPr>
                      <a:r>
                        <a:rPr lang="fr-FR" sz="1300" dirty="0">
                          <a:effectLst/>
                          <a:latin typeface="Times New Roman" panose="02020603050405020304" pitchFamily="18" charset="0"/>
                          <a:cs typeface="Times New Roman" panose="02020603050405020304" pitchFamily="18" charset="0"/>
                        </a:rPr>
                        <a:t>Grandes régions</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Nombre de maternités de type III</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Nombre de naissances par an *</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tc>
                <a:tc>
                  <a:txBody>
                    <a:bodyPr/>
                    <a:lstStyle/>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Nombre de répondeurs </a:t>
                      </a:r>
                    </a:p>
                    <a:p>
                      <a:pPr algn="ctr">
                        <a:lnSpc>
                          <a:spcPct val="115000"/>
                        </a:lnSpc>
                        <a:spcAft>
                          <a:spcPts val="0"/>
                        </a:spcAft>
                      </a:pPr>
                      <a:r>
                        <a:rPr lang="fr-FR" sz="1300">
                          <a:effectLst/>
                          <a:latin typeface="Times New Roman" panose="02020603050405020304" pitchFamily="18" charset="0"/>
                          <a:cs typeface="Times New Roman" panose="02020603050405020304" pitchFamily="18" charset="0"/>
                        </a:rPr>
                        <a:t>n (%)</a:t>
                      </a:r>
                      <a:endParaRPr lang="fr-FR" sz="130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tc>
                <a:extLst>
                  <a:ext uri="{0D108BD9-81ED-4DB2-BD59-A6C34878D82A}">
                    <a16:rowId xmlns:a16="http://schemas.microsoft.com/office/drawing/2014/main" val="10000"/>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Île de France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15</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182 719</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14 (20,3)</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1"/>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Nord-Pas-de-Calais, Picardie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7</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78 508</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5 (7,2)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2"/>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Haute-Normandie, Basse-Normandie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4</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37 628</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5 (7,2)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3"/>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Champagne-Ardenne, Lorraine, Alsace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62 326</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7 (10,1)</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4"/>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Bretagne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4</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34 987</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2 (2,9)</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5"/>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Pays de Loire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43 671</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2 (2,9)</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6"/>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Centre</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29 012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3 (4,3)</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7"/>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Bourgogne, Franche-Comté</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30 214</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2 (2,9)</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8"/>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Aquitaine, Poitou-Charentes, Limousin</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58 647</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5 (7,2)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09"/>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Auvergne, Rhône-Alpes</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6</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96 343</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10 (14,5)</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10"/>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Midi-Pyrénées, Languedoc-Roussillon</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4</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62 580</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5 (7,2)</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11"/>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Provence-Alpes-Côte-D’azur</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59 656</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1 (1,4)</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12"/>
                  </a:ext>
                </a:extLst>
              </a:tr>
              <a:tr h="223172">
                <a:tc>
                  <a:txBody>
                    <a:bodyPr/>
                    <a:lstStyle/>
                    <a:p>
                      <a:pPr>
                        <a:lnSpc>
                          <a:spcPct val="115000"/>
                        </a:lnSpc>
                        <a:spcAft>
                          <a:spcPts val="0"/>
                        </a:spcAft>
                      </a:pPr>
                      <a:r>
                        <a:rPr lang="fr-FR" sz="1300" b="0" i="1" dirty="0">
                          <a:effectLst/>
                          <a:latin typeface="Times New Roman" panose="02020603050405020304" pitchFamily="18" charset="0"/>
                          <a:cs typeface="Times New Roman" panose="02020603050405020304" pitchFamily="18" charset="0"/>
                        </a:rPr>
                        <a:t>DOM-TOM</a:t>
                      </a:r>
                      <a:endParaRPr lang="fr-FR" sz="1300" b="0" i="1"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6</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L="381000" marR="382270" algn="ctr">
                        <a:lnSpc>
                          <a:spcPct val="115000"/>
                        </a:lnSpc>
                        <a:spcAft>
                          <a:spcPts val="0"/>
                        </a:spcAft>
                      </a:pPr>
                      <a:r>
                        <a:rPr lang="fr-FR" sz="1300" dirty="0">
                          <a:effectLst/>
                          <a:latin typeface="Times New Roman" panose="02020603050405020304" pitchFamily="18" charset="0"/>
                          <a:cs typeface="Times New Roman" panose="02020603050405020304" pitchFamily="18" charset="0"/>
                        </a:rPr>
                        <a:t>34 479</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tc>
                  <a:txBody>
                    <a:bodyPr/>
                    <a:lstStyle/>
                    <a:p>
                      <a:pPr marR="292100" algn="ctr">
                        <a:lnSpc>
                          <a:spcPct val="115000"/>
                        </a:lnSpc>
                        <a:spcAft>
                          <a:spcPts val="0"/>
                        </a:spcAft>
                        <a:tabLst>
                          <a:tab pos="920750" algn="l"/>
                        </a:tabLst>
                      </a:pPr>
                      <a:r>
                        <a:rPr lang="fr-FR" sz="1300" dirty="0">
                          <a:effectLst/>
                          <a:latin typeface="Times New Roman" panose="02020603050405020304" pitchFamily="18" charset="0"/>
                          <a:cs typeface="Times New Roman" panose="02020603050405020304" pitchFamily="18" charset="0"/>
                        </a:rPr>
                        <a:t>8 (11,6)</a:t>
                      </a:r>
                      <a:endParaRPr lang="fr-FR" sz="1300" dirty="0">
                        <a:solidFill>
                          <a:srgbClr val="000000"/>
                        </a:solidFill>
                        <a:effectLst/>
                        <a:latin typeface="Times New Roman" panose="02020603050405020304" pitchFamily="18" charset="0"/>
                        <a:ea typeface="Calibri"/>
                        <a:cs typeface="Times New Roman" panose="02020603050405020304" pitchFamily="18" charset="0"/>
                      </a:endParaRPr>
                    </a:p>
                  </a:txBody>
                  <a:tcPr marL="60712" marR="60712" marT="0" marB="0" anchor="ctr">
                    <a:solidFill>
                      <a:schemeClr val="bg1"/>
                    </a:solidFill>
                  </a:tcPr>
                </a:tc>
                <a:extLst>
                  <a:ext uri="{0D108BD9-81ED-4DB2-BD59-A6C34878D82A}">
                    <a16:rowId xmlns:a16="http://schemas.microsoft.com/office/drawing/2014/main" val="10013"/>
                  </a:ext>
                </a:extLst>
              </a:tr>
            </a:tbl>
          </a:graphicData>
        </a:graphic>
      </p:graphicFrame>
      <p:sp>
        <p:nvSpPr>
          <p:cNvPr id="8" name="ZoneTexte 7"/>
          <p:cNvSpPr txBox="1"/>
          <p:nvPr/>
        </p:nvSpPr>
        <p:spPr>
          <a:xfrm>
            <a:off x="470795" y="5399638"/>
            <a:ext cx="6264696" cy="261610"/>
          </a:xfrm>
          <a:prstGeom prst="rect">
            <a:avLst/>
          </a:prstGeom>
          <a:noFill/>
        </p:spPr>
        <p:txBody>
          <a:bodyPr wrap="square" rtlCol="0">
            <a:spAutoFit/>
          </a:bodyPr>
          <a:lstStyle/>
          <a:p>
            <a:r>
              <a:rPr lang="fr-FR" sz="1100" i="1" dirty="0">
                <a:latin typeface="Times New Roman" panose="02020603050405020304" pitchFamily="18" charset="0"/>
                <a:cs typeface="Times New Roman" panose="02020603050405020304" pitchFamily="18" charset="0"/>
              </a:rPr>
              <a:t>* Source INSEE 2014 et DASS Nouvelle Calédonie</a:t>
            </a:r>
          </a:p>
        </p:txBody>
      </p:sp>
    </p:spTree>
    <p:extLst>
      <p:ext uri="{BB962C8B-B14F-4D97-AF65-F5344CB8AC3E}">
        <p14:creationId xmlns:p14="http://schemas.microsoft.com/office/powerpoint/2010/main" val="399843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Résultats : </a:t>
            </a:r>
            <a:r>
              <a:rPr lang="fr-FR" sz="2800" dirty="0"/>
              <a:t>Population de l’étude</a:t>
            </a:r>
          </a:p>
        </p:txBody>
      </p:sp>
      <p:sp>
        <p:nvSpPr>
          <p:cNvPr id="3" name="Espace réservé du contenu 2"/>
          <p:cNvSpPr>
            <a:spLocks noGrp="1"/>
          </p:cNvSpPr>
          <p:nvPr>
            <p:ph idx="1"/>
          </p:nvPr>
        </p:nvSpPr>
        <p:spPr>
          <a:xfrm>
            <a:off x="467544" y="2636912"/>
            <a:ext cx="8229600" cy="1584176"/>
          </a:xfrm>
        </p:spPr>
        <p:txBody>
          <a:bodyPr anchor="t">
            <a:normAutofit/>
          </a:bodyPr>
          <a:lstStyle/>
          <a:p>
            <a:pPr>
              <a:buClr>
                <a:schemeClr val="tx2"/>
              </a:buClr>
            </a:pPr>
            <a:r>
              <a:rPr lang="fr-FR" dirty="0">
                <a:solidFill>
                  <a:schemeClr val="tx2"/>
                </a:solidFill>
              </a:rPr>
              <a:t>Sensibilisation aux soins palliatifs :</a:t>
            </a:r>
          </a:p>
          <a:p>
            <a:pPr lvl="1">
              <a:buClr>
                <a:srgbClr val="0070C0"/>
              </a:buClr>
              <a:buFont typeface="Wingdings" panose="05000000000000000000" pitchFamily="2" charset="2"/>
              <a:buChar char="§"/>
            </a:pPr>
            <a:r>
              <a:rPr lang="fr-FR" dirty="0"/>
              <a:t>10% : formation en soins palliatifs </a:t>
            </a:r>
            <a:r>
              <a:rPr lang="fr-FR" sz="1800" i="1" dirty="0"/>
              <a:t>(pour 17% : un projet)</a:t>
            </a:r>
          </a:p>
          <a:p>
            <a:pPr lvl="1">
              <a:buClr>
                <a:srgbClr val="0070C0"/>
              </a:buClr>
              <a:buFont typeface="Wingdings" panose="05000000000000000000" pitchFamily="2" charset="2"/>
              <a:buChar char="§"/>
            </a:pPr>
            <a:r>
              <a:rPr lang="fr-FR" dirty="0"/>
              <a:t>35% : protocole écrit pour situations palliatives en SDN</a:t>
            </a:r>
          </a:p>
          <a:p>
            <a:pPr lvl="1">
              <a:buClr>
                <a:srgbClr val="0070C0"/>
              </a:buClr>
              <a:buFont typeface="Wingdings" panose="05000000000000000000" pitchFamily="2" charset="2"/>
              <a:buChar char="§"/>
            </a:pPr>
            <a:r>
              <a:rPr lang="fr-FR" dirty="0"/>
              <a:t>14% : protocole écrit pour les situations palliatives en néonatologie</a:t>
            </a:r>
          </a:p>
        </p:txBody>
      </p:sp>
    </p:spTree>
    <p:extLst>
      <p:ext uri="{BB962C8B-B14F-4D97-AF65-F5344CB8AC3E}">
        <p14:creationId xmlns:p14="http://schemas.microsoft.com/office/powerpoint/2010/main" val="349541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dirty="0"/>
              <a:t>Résultats : </a:t>
            </a:r>
            <a:r>
              <a:rPr lang="fr-FR" sz="3100" dirty="0"/>
              <a:t>Personnes impliquées dans les SP</a:t>
            </a:r>
          </a:p>
        </p:txBody>
      </p:sp>
      <p:sp>
        <p:nvSpPr>
          <p:cNvPr id="3" name="Espace réservé du contenu 2"/>
          <p:cNvSpPr>
            <a:spLocks noGrp="1"/>
          </p:cNvSpPr>
          <p:nvPr>
            <p:ph idx="1"/>
          </p:nvPr>
        </p:nvSpPr>
        <p:spPr>
          <a:xfrm>
            <a:off x="457200" y="1600200"/>
            <a:ext cx="8507288" cy="4876800"/>
          </a:xfrm>
        </p:spPr>
        <p:txBody>
          <a:bodyPr anchor="ctr">
            <a:normAutofit/>
          </a:bodyPr>
          <a:lstStyle/>
          <a:p>
            <a:pPr>
              <a:lnSpc>
                <a:spcPct val="114000"/>
              </a:lnSpc>
              <a:spcBef>
                <a:spcPts val="0"/>
              </a:spcBef>
              <a:buClr>
                <a:schemeClr val="tx2"/>
              </a:buClr>
            </a:pPr>
            <a:r>
              <a:rPr lang="fr-FR" dirty="0">
                <a:solidFill>
                  <a:schemeClr val="tx2"/>
                </a:solidFill>
              </a:rPr>
              <a:t>RCP</a:t>
            </a:r>
          </a:p>
          <a:p>
            <a:pPr marL="0" indent="0">
              <a:lnSpc>
                <a:spcPct val="114000"/>
              </a:lnSpc>
              <a:spcBef>
                <a:spcPts val="0"/>
              </a:spcBef>
              <a:buClr>
                <a:schemeClr val="tx2"/>
              </a:buClr>
              <a:buNone/>
            </a:pPr>
            <a:endParaRPr lang="fr-FR" sz="800" dirty="0">
              <a:solidFill>
                <a:schemeClr val="tx2"/>
              </a:solidFill>
            </a:endParaRPr>
          </a:p>
          <a:p>
            <a:pPr lvl="1">
              <a:lnSpc>
                <a:spcPct val="114000"/>
              </a:lnSpc>
              <a:spcBef>
                <a:spcPts val="0"/>
              </a:spcBef>
              <a:buClr>
                <a:srgbClr val="0070C0"/>
              </a:buClr>
              <a:buFont typeface="Wingdings" panose="05000000000000000000" pitchFamily="2" charset="2"/>
              <a:buChar char="§"/>
            </a:pPr>
            <a:r>
              <a:rPr lang="fr-FR" dirty="0"/>
              <a:t>Médecin référent + reste de l’équipe médicale</a:t>
            </a:r>
          </a:p>
          <a:p>
            <a:pPr marL="274320" lvl="1" indent="0">
              <a:lnSpc>
                <a:spcPct val="114000"/>
              </a:lnSpc>
              <a:spcBef>
                <a:spcPts val="0"/>
              </a:spcBef>
              <a:buClr>
                <a:srgbClr val="0070C0"/>
              </a:buClr>
              <a:buNone/>
            </a:pPr>
            <a:endParaRPr lang="fr-FR" sz="800" dirty="0"/>
          </a:p>
          <a:p>
            <a:pPr lvl="1">
              <a:lnSpc>
                <a:spcPct val="114000"/>
              </a:lnSpc>
              <a:spcBef>
                <a:spcPts val="0"/>
              </a:spcBef>
              <a:buClr>
                <a:srgbClr val="0070C0"/>
              </a:buClr>
              <a:buFont typeface="Wingdings" panose="05000000000000000000" pitchFamily="2" charset="2"/>
              <a:buChar char="§"/>
            </a:pPr>
            <a:r>
              <a:rPr lang="fr-FR" dirty="0"/>
              <a:t>Équipe paramédicale :</a:t>
            </a:r>
          </a:p>
          <a:p>
            <a:pPr lvl="2">
              <a:lnSpc>
                <a:spcPct val="114000"/>
              </a:lnSpc>
              <a:spcBef>
                <a:spcPts val="0"/>
              </a:spcBef>
              <a:buClr>
                <a:srgbClr val="92D050"/>
              </a:buClr>
            </a:pPr>
            <a:r>
              <a:rPr lang="fr-FR" sz="1700" dirty="0"/>
              <a:t>IDE/puer (86%), AP (9%), pas de distinction (9%), cadres de santé (45%),</a:t>
            </a:r>
          </a:p>
          <a:p>
            <a:pPr lvl="2">
              <a:lnSpc>
                <a:spcPct val="114000"/>
              </a:lnSpc>
              <a:spcBef>
                <a:spcPts val="0"/>
              </a:spcBef>
              <a:buClr>
                <a:srgbClr val="92D050"/>
              </a:buClr>
            </a:pPr>
            <a:r>
              <a:rPr lang="fr-FR" sz="1700" dirty="0"/>
              <a:t>kinésithérapeutes/psychomotriciens (8%)</a:t>
            </a:r>
          </a:p>
          <a:p>
            <a:pPr marL="274320" lvl="1" indent="0">
              <a:lnSpc>
                <a:spcPct val="114000"/>
              </a:lnSpc>
              <a:spcBef>
                <a:spcPts val="0"/>
              </a:spcBef>
              <a:buClr>
                <a:srgbClr val="0070C0"/>
              </a:buClr>
              <a:buNone/>
            </a:pPr>
            <a:endParaRPr lang="fr-FR" sz="800" dirty="0"/>
          </a:p>
          <a:p>
            <a:pPr lvl="1">
              <a:lnSpc>
                <a:spcPct val="114000"/>
              </a:lnSpc>
              <a:spcBef>
                <a:spcPts val="0"/>
              </a:spcBef>
              <a:buClr>
                <a:srgbClr val="0070C0"/>
              </a:buClr>
              <a:buFont typeface="Wingdings" panose="05000000000000000000" pitchFamily="2" charset="2"/>
              <a:buChar char="§"/>
            </a:pPr>
            <a:r>
              <a:rPr lang="fr-FR" dirty="0"/>
              <a:t>Psychologues (84%)</a:t>
            </a:r>
          </a:p>
          <a:p>
            <a:pPr marL="274320" lvl="1" indent="0">
              <a:lnSpc>
                <a:spcPct val="114000"/>
              </a:lnSpc>
              <a:spcBef>
                <a:spcPts val="0"/>
              </a:spcBef>
              <a:buClr>
                <a:srgbClr val="0070C0"/>
              </a:buClr>
              <a:buNone/>
            </a:pPr>
            <a:endParaRPr lang="fr-FR" sz="800" dirty="0"/>
          </a:p>
          <a:p>
            <a:pPr lvl="1">
              <a:lnSpc>
                <a:spcPct val="114000"/>
              </a:lnSpc>
              <a:spcBef>
                <a:spcPts val="0"/>
              </a:spcBef>
              <a:buClr>
                <a:srgbClr val="0070C0"/>
              </a:buClr>
              <a:buFont typeface="Wingdings" panose="05000000000000000000" pitchFamily="2" charset="2"/>
              <a:buChar char="§"/>
            </a:pPr>
            <a:r>
              <a:rPr lang="fr-FR" dirty="0"/>
              <a:t>Intervenants extérieurs : </a:t>
            </a:r>
          </a:p>
          <a:p>
            <a:pPr lvl="2">
              <a:lnSpc>
                <a:spcPct val="114000"/>
              </a:lnSpc>
              <a:spcBef>
                <a:spcPts val="0"/>
              </a:spcBef>
              <a:buClr>
                <a:srgbClr val="92D050"/>
              </a:buClr>
            </a:pPr>
            <a:r>
              <a:rPr lang="fr-FR" sz="1700" dirty="0"/>
              <a:t>neuro-pédiatres, électro-physiologistes, radiologues, rééducateurs</a:t>
            </a:r>
          </a:p>
          <a:p>
            <a:pPr marL="548640" lvl="2" indent="0">
              <a:lnSpc>
                <a:spcPct val="114000"/>
              </a:lnSpc>
              <a:spcBef>
                <a:spcPts val="0"/>
              </a:spcBef>
              <a:buClr>
                <a:srgbClr val="0070C0"/>
              </a:buClr>
              <a:buNone/>
            </a:pPr>
            <a:endParaRPr lang="fr-FR" sz="800" dirty="0"/>
          </a:p>
          <a:p>
            <a:pPr lvl="1">
              <a:lnSpc>
                <a:spcPct val="114000"/>
              </a:lnSpc>
              <a:spcBef>
                <a:spcPts val="0"/>
              </a:spcBef>
              <a:buClr>
                <a:srgbClr val="0070C0"/>
              </a:buClr>
              <a:buFont typeface="Wingdings" panose="05000000000000000000" pitchFamily="2" charset="2"/>
              <a:buChar char="§"/>
            </a:pPr>
            <a:r>
              <a:rPr lang="fr-FR" dirty="0"/>
              <a:t>EMSP : </a:t>
            </a:r>
          </a:p>
          <a:p>
            <a:pPr lvl="2">
              <a:lnSpc>
                <a:spcPct val="114000"/>
              </a:lnSpc>
              <a:spcBef>
                <a:spcPts val="0"/>
              </a:spcBef>
              <a:buClr>
                <a:srgbClr val="92D050"/>
              </a:buClr>
            </a:pPr>
            <a:r>
              <a:rPr lang="fr-FR" sz="1700" dirty="0"/>
              <a:t>Invitée : 28% des cas</a:t>
            </a:r>
          </a:p>
          <a:p>
            <a:pPr lvl="2">
              <a:lnSpc>
                <a:spcPct val="114000"/>
              </a:lnSpc>
              <a:spcBef>
                <a:spcPts val="0"/>
              </a:spcBef>
              <a:buClr>
                <a:srgbClr val="92D050"/>
              </a:buClr>
            </a:pPr>
            <a:r>
              <a:rPr lang="fr-FR" sz="1700" dirty="0"/>
              <a:t>Rôle d’intervenant extérieur</a:t>
            </a:r>
          </a:p>
        </p:txBody>
      </p:sp>
    </p:spTree>
    <p:extLst>
      <p:ext uri="{BB962C8B-B14F-4D97-AF65-F5344CB8AC3E}">
        <p14:creationId xmlns:p14="http://schemas.microsoft.com/office/powerpoint/2010/main" val="133563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1172</TotalTime>
  <Words>1933</Words>
  <Application>Microsoft Office PowerPoint</Application>
  <PresentationFormat>Affichage à l'écran (4:3)</PresentationFormat>
  <Paragraphs>388</Paragraphs>
  <Slides>19</Slides>
  <Notes>10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Times New Roman</vt:lpstr>
      <vt:lpstr>Wingdings</vt:lpstr>
      <vt:lpstr>Clarté</vt:lpstr>
      <vt:lpstr>Soins palliatifs en néonatologie : étude des pratiques  des néonatologistes français</vt:lpstr>
      <vt:lpstr>Contexte</vt:lpstr>
      <vt:lpstr>Objectif</vt:lpstr>
      <vt:lpstr>Matériel et Méthode : types, inclusions</vt:lpstr>
      <vt:lpstr>Matériel et Méthode : Recueil de données</vt:lpstr>
      <vt:lpstr>Résultats : Population de l’étude</vt:lpstr>
      <vt:lpstr>Répartition géographique des participants</vt:lpstr>
      <vt:lpstr>Résultats : Population de l’étude</vt:lpstr>
      <vt:lpstr>Résultats : Personnes impliquées dans les SP</vt:lpstr>
      <vt:lpstr>Résultats : Personnes impliquées dans les SP</vt:lpstr>
      <vt:lpstr>Résultats : Personnes impliquées dans les SP</vt:lpstr>
      <vt:lpstr>Résultats : Rôle des parents</vt:lpstr>
      <vt:lpstr>Résultats : Rôle des parents</vt:lpstr>
      <vt:lpstr>Résultats : Thérapeutiques et voies d’abord</vt:lpstr>
      <vt:lpstr>Résultats : Limites des SP</vt:lpstr>
      <vt:lpstr>Discussion</vt:lpstr>
      <vt:lpstr>Discussion</vt:lpstr>
      <vt:lpstr>Discussion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Soins palliatifs en néonatologie : étude des pratiques des néonatologistes français.</dc:title>
  <dc:creator>Rachel VIEUX</dc:creator>
  <cp:lastModifiedBy>Emmanuelle Vanbesien</cp:lastModifiedBy>
  <cp:revision>97</cp:revision>
  <dcterms:modified xsi:type="dcterms:W3CDTF">2019-10-14T06:52:44Z</dcterms:modified>
</cp:coreProperties>
</file>