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DB42-FC98-4304-9394-7376B6AD152B}" type="datetimeFigureOut">
              <a:rPr lang="fr-CA" smtClean="0"/>
              <a:pPr/>
              <a:t>2019-10-14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4BD1-87E3-43A9-A53C-07CBA96BB625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24805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DB42-FC98-4304-9394-7376B6AD152B}" type="datetimeFigureOut">
              <a:rPr lang="fr-CA" smtClean="0"/>
              <a:pPr/>
              <a:t>2019-10-14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4BD1-87E3-43A9-A53C-07CBA96BB625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05753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DB42-FC98-4304-9394-7376B6AD152B}" type="datetimeFigureOut">
              <a:rPr lang="fr-CA" smtClean="0"/>
              <a:pPr/>
              <a:t>2019-10-14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4BD1-87E3-43A9-A53C-07CBA96BB625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7405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DB42-FC98-4304-9394-7376B6AD152B}" type="datetimeFigureOut">
              <a:rPr lang="fr-CA" smtClean="0"/>
              <a:pPr/>
              <a:t>2019-10-14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4BD1-87E3-43A9-A53C-07CBA96BB625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4305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DB42-FC98-4304-9394-7376B6AD152B}" type="datetimeFigureOut">
              <a:rPr lang="fr-CA" smtClean="0"/>
              <a:pPr/>
              <a:t>2019-10-14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4BD1-87E3-43A9-A53C-07CBA96BB625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86070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DB42-FC98-4304-9394-7376B6AD152B}" type="datetimeFigureOut">
              <a:rPr lang="fr-CA" smtClean="0"/>
              <a:pPr/>
              <a:t>2019-10-14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4BD1-87E3-43A9-A53C-07CBA96BB625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4447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DB42-FC98-4304-9394-7376B6AD152B}" type="datetimeFigureOut">
              <a:rPr lang="fr-CA" smtClean="0"/>
              <a:pPr/>
              <a:t>2019-10-14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4BD1-87E3-43A9-A53C-07CBA96BB625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16179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DB42-FC98-4304-9394-7376B6AD152B}" type="datetimeFigureOut">
              <a:rPr lang="fr-CA" smtClean="0"/>
              <a:pPr/>
              <a:t>2019-10-14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4BD1-87E3-43A9-A53C-07CBA96BB625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5627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DB42-FC98-4304-9394-7376B6AD152B}" type="datetimeFigureOut">
              <a:rPr lang="fr-CA" smtClean="0"/>
              <a:pPr/>
              <a:t>2019-10-14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4BD1-87E3-43A9-A53C-07CBA96BB625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7369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DB42-FC98-4304-9394-7376B6AD152B}" type="datetimeFigureOut">
              <a:rPr lang="fr-CA" smtClean="0"/>
              <a:pPr/>
              <a:t>2019-10-14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4BD1-87E3-43A9-A53C-07CBA96BB625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36329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7DB42-FC98-4304-9394-7376B6AD152B}" type="datetimeFigureOut">
              <a:rPr lang="fr-CA" smtClean="0"/>
              <a:pPr/>
              <a:t>2019-10-14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64BD1-87E3-43A9-A53C-07CBA96BB625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9362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7DB42-FC98-4304-9394-7376B6AD152B}" type="datetimeFigureOut">
              <a:rPr lang="fr-CA" smtClean="0"/>
              <a:pPr/>
              <a:t>2019-10-14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64BD1-87E3-43A9-A53C-07CBA96BB625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7565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4037/ccn2015614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4037/ajcc201625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1471"/>
            <a:ext cx="12192000" cy="689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08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28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9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78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294640"/>
            <a:ext cx="12192000" cy="7294880"/>
          </a:xfrm>
          <a:prstGeom prst="rect">
            <a:avLst/>
          </a:prstGeom>
        </p:spPr>
      </p:pic>
      <p:pic>
        <p:nvPicPr>
          <p:cNvPr id="6" name="Protocole de détresse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99682" y="1030904"/>
            <a:ext cx="8392636" cy="58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8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76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125" y="0"/>
            <a:ext cx="12215125" cy="684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09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39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76994" y="2076994"/>
            <a:ext cx="8281851" cy="4467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Ahern, K. (2013). What Neonatal Intensive Care Nurses Need to Know About Neonatal Palliative Care. </a:t>
            </a:r>
            <a:r>
              <a:rPr lang="en-US" sz="1100" i="1" dirty="0" smtClean="0"/>
              <a:t>Advances in neonatal care, 13</a:t>
            </a:r>
            <a:r>
              <a:rPr lang="en-US" sz="1100" dirty="0" smtClean="0"/>
              <a:t>(2), 108-114.</a:t>
            </a:r>
          </a:p>
          <a:p>
            <a:r>
              <a:rPr lang="fr-CA" sz="1100" dirty="0" smtClean="0"/>
              <a:t>Bateman, L., </a:t>
            </a:r>
            <a:r>
              <a:rPr lang="fr-CA" sz="1100" dirty="0" err="1" smtClean="0"/>
              <a:t>Tofil</a:t>
            </a:r>
            <a:r>
              <a:rPr lang="fr-CA" sz="1100" dirty="0" smtClean="0"/>
              <a:t>, N., White,  M.L., Dure, L.,  </a:t>
            </a:r>
            <a:r>
              <a:rPr lang="en-US" sz="1100" dirty="0" smtClean="0"/>
              <a:t>Clair,  J.M., &amp; Needham, B. (2016). </a:t>
            </a:r>
            <a:r>
              <a:rPr lang="fr-CA" sz="1100" dirty="0" err="1" smtClean="0"/>
              <a:t>Physician</a:t>
            </a:r>
            <a:r>
              <a:rPr lang="fr-CA" sz="1100" dirty="0" smtClean="0"/>
              <a:t> Communication in </a:t>
            </a:r>
            <a:r>
              <a:rPr lang="fr-CA" sz="1100" dirty="0" err="1" smtClean="0"/>
              <a:t>Pediatric</a:t>
            </a:r>
            <a:r>
              <a:rPr lang="fr-CA" sz="1100" dirty="0" smtClean="0"/>
              <a:t> </a:t>
            </a:r>
            <a:r>
              <a:rPr lang="en-US" sz="1100" dirty="0" smtClean="0"/>
              <a:t>End-of-Life Care: A Simulation Study. </a:t>
            </a:r>
            <a:r>
              <a:rPr lang="en-US" sz="1100" i="1" dirty="0" smtClean="0"/>
              <a:t>American Journal of Hospice and Palliative Care, 33</a:t>
            </a:r>
            <a:r>
              <a:rPr lang="en-US" sz="1100" dirty="0" smtClean="0"/>
              <a:t>(10). 935-941. </a:t>
            </a:r>
            <a:r>
              <a:rPr lang="fr-CA" sz="1100" dirty="0" smtClean="0"/>
              <a:t>DOI: 10.1177/1049909115595022</a:t>
            </a:r>
            <a:endParaRPr lang="en-US" sz="1100" dirty="0" smtClean="0"/>
          </a:p>
          <a:p>
            <a:r>
              <a:rPr lang="fr-CA" sz="1100" dirty="0" smtClean="0"/>
              <a:t>Bidet, G., Daoust, L., Duval, M., </a:t>
            </a:r>
            <a:r>
              <a:rPr lang="fr-CA" sz="1100" dirty="0" err="1" smtClean="0"/>
              <a:t>Ducruet</a:t>
            </a:r>
            <a:r>
              <a:rPr lang="fr-CA" sz="1100" dirty="0" smtClean="0"/>
              <a:t>, T., </a:t>
            </a:r>
            <a:r>
              <a:rPr lang="fr-CA" sz="1100" dirty="0" err="1" smtClean="0"/>
              <a:t>Toledano</a:t>
            </a:r>
            <a:r>
              <a:rPr lang="fr-CA" sz="1100" dirty="0" smtClean="0"/>
              <a:t>, B., Humbert, N., &amp; Gauvin, F.  (2016). </a:t>
            </a:r>
            <a:r>
              <a:rPr lang="en-US" sz="1100" dirty="0" smtClean="0"/>
              <a:t>An Order Protocol for Respiratory Distress/Acute</a:t>
            </a:r>
          </a:p>
          <a:p>
            <a:r>
              <a:rPr lang="en-US" sz="1100" dirty="0" smtClean="0"/>
              <a:t>Pain Crisis in Pediatric Palliative Care </a:t>
            </a:r>
            <a:r>
              <a:rPr lang="en-US" sz="1100" dirty="0" err="1" smtClean="0"/>
              <a:t>Patients:Medical</a:t>
            </a:r>
            <a:r>
              <a:rPr lang="en-US" sz="1100" dirty="0" smtClean="0"/>
              <a:t> and Nursing Staff Perceptions. </a:t>
            </a:r>
            <a:r>
              <a:rPr lang="en-US" sz="1100" i="1" dirty="0" smtClean="0"/>
              <a:t>Journal of Palliative Medicine, 19</a:t>
            </a:r>
            <a:r>
              <a:rPr lang="en-US" sz="1100" dirty="0" smtClean="0"/>
              <a:t>(3). 306-313. </a:t>
            </a:r>
            <a:r>
              <a:rPr lang="fr-CA" sz="1100" dirty="0" smtClean="0"/>
              <a:t>DOI: 10.1089/</a:t>
            </a:r>
            <a:r>
              <a:rPr lang="fr-CA" sz="1100" dirty="0" err="1" smtClean="0"/>
              <a:t>jpm</a:t>
            </a:r>
            <a:r>
              <a:rPr lang="fr-CA" sz="1100" dirty="0" smtClean="0"/>
              <a:t>.2015.0100</a:t>
            </a:r>
          </a:p>
          <a:p>
            <a:r>
              <a:rPr lang="fr-CA" sz="1100" dirty="0" smtClean="0"/>
              <a:t>Bloomer, M., </a:t>
            </a:r>
            <a:r>
              <a:rPr lang="fr-CA" sz="1100" dirty="0" err="1" smtClean="0"/>
              <a:t>O’Connor</a:t>
            </a:r>
            <a:r>
              <a:rPr lang="fr-CA" sz="1100" dirty="0" smtClean="0"/>
              <a:t>, M., </a:t>
            </a:r>
            <a:r>
              <a:rPr lang="fr-CA" sz="1100" dirty="0" err="1" smtClean="0"/>
              <a:t>Copnell</a:t>
            </a:r>
            <a:r>
              <a:rPr lang="fr-CA" sz="1100" dirty="0" smtClean="0"/>
              <a:t> ,B., &amp; </a:t>
            </a:r>
            <a:r>
              <a:rPr lang="fr-CA" sz="1100" dirty="0" err="1" smtClean="0"/>
              <a:t>Endacott</a:t>
            </a:r>
            <a:r>
              <a:rPr lang="fr-CA" sz="1100" dirty="0" smtClean="0"/>
              <a:t>, R. (2015). </a:t>
            </a:r>
            <a:r>
              <a:rPr lang="en-US" sz="1100" dirty="0" smtClean="0"/>
              <a:t>Nursing care for the families of the dying child/infant in </a:t>
            </a:r>
            <a:r>
              <a:rPr lang="en-US" sz="1100" dirty="0" err="1" smtClean="0"/>
              <a:t>paediatric</a:t>
            </a:r>
            <a:r>
              <a:rPr lang="en-US" sz="1100" dirty="0" smtClean="0"/>
              <a:t> and neonatal ICU: Nurses’ emotional talk and sources of discomfort. A mixed methods study . </a:t>
            </a:r>
            <a:r>
              <a:rPr lang="en-US" sz="1100" i="1" dirty="0" smtClean="0"/>
              <a:t>Australian Critical Care, 28. </a:t>
            </a:r>
            <a:r>
              <a:rPr lang="en-US" sz="1100" dirty="0" smtClean="0"/>
              <a:t>87-92. </a:t>
            </a:r>
            <a:r>
              <a:rPr lang="fr-CA" sz="1100" dirty="0" smtClean="0"/>
              <a:t> </a:t>
            </a:r>
          </a:p>
          <a:p>
            <a:r>
              <a:rPr lang="en-US" sz="1100" dirty="0" smtClean="0"/>
              <a:t>Brennan, C., &amp;</a:t>
            </a:r>
            <a:r>
              <a:rPr lang="en-US" sz="1100" dirty="0" err="1" smtClean="0"/>
              <a:t>Mazanec</a:t>
            </a:r>
            <a:r>
              <a:rPr lang="en-US" sz="1100" dirty="0" smtClean="0"/>
              <a:t>, P. (2011). </a:t>
            </a:r>
            <a:r>
              <a:rPr lang="en-US" sz="1100" dirty="0" err="1" smtClean="0"/>
              <a:t>Dyspnea</a:t>
            </a:r>
            <a:r>
              <a:rPr lang="en-US" sz="1100" dirty="0" smtClean="0"/>
              <a:t> Management Across the Palliative </a:t>
            </a:r>
            <a:r>
              <a:rPr lang="fr-CA" sz="1100" dirty="0" smtClean="0"/>
              <a:t>Care Continuum. </a:t>
            </a:r>
            <a:r>
              <a:rPr lang="fr-CA" sz="1100" i="1" dirty="0" smtClean="0"/>
              <a:t>Journal of Hospice and Palliative Nursing, 13</a:t>
            </a:r>
            <a:r>
              <a:rPr lang="fr-CA" sz="1100" dirty="0" smtClean="0"/>
              <a:t>(3). 130-139. DOI: 10.1097/NJH.0b013e3182148314</a:t>
            </a:r>
            <a:endParaRPr lang="en-US" sz="1100" dirty="0" smtClean="0"/>
          </a:p>
          <a:p>
            <a:r>
              <a:rPr lang="en-US" sz="1100" dirty="0" smtClean="0"/>
              <a:t>Campbell, M. (2015). Caring for Dying Patients in the </a:t>
            </a:r>
            <a:r>
              <a:rPr lang="fr-CA" sz="1100" dirty="0" smtClean="0"/>
              <a:t>Intensive Care Unit. </a:t>
            </a:r>
            <a:r>
              <a:rPr lang="fr-CA" sz="1100" i="1" dirty="0" smtClean="0"/>
              <a:t>Advanced </a:t>
            </a:r>
            <a:r>
              <a:rPr lang="fr-CA" sz="1100" i="1" dirty="0" err="1" smtClean="0"/>
              <a:t>Critical</a:t>
            </a:r>
            <a:r>
              <a:rPr lang="fr-CA" sz="1100" i="1" dirty="0" smtClean="0"/>
              <a:t> Care, 26</a:t>
            </a:r>
            <a:r>
              <a:rPr lang="fr-CA" sz="1100" dirty="0" smtClean="0"/>
              <a:t>(2). 110-120</a:t>
            </a:r>
          </a:p>
          <a:p>
            <a:r>
              <a:rPr lang="en-US" sz="1100" dirty="0" err="1" smtClean="0"/>
              <a:t>Contro</a:t>
            </a:r>
            <a:r>
              <a:rPr lang="en-US" sz="1100" dirty="0" smtClean="0"/>
              <a:t>, N.A., Larson, J., </a:t>
            </a:r>
            <a:r>
              <a:rPr lang="en-US" sz="1100" dirty="0" err="1" smtClean="0"/>
              <a:t>Scofield</a:t>
            </a:r>
            <a:r>
              <a:rPr lang="en-US" sz="1100" dirty="0" smtClean="0"/>
              <a:t>, S., </a:t>
            </a:r>
            <a:r>
              <a:rPr lang="en-US" sz="1100" dirty="0" err="1" smtClean="0"/>
              <a:t>Sourkes</a:t>
            </a:r>
            <a:r>
              <a:rPr lang="en-US" sz="1100" dirty="0" smtClean="0"/>
              <a:t>, B., &amp; Cohen, H.J. (2004). Hospital Staff and Family Perspectives Regarding Quality of Pediatric Palliative Care. </a:t>
            </a:r>
            <a:r>
              <a:rPr lang="en-US" sz="1100" i="1" dirty="0" smtClean="0"/>
              <a:t>American Academy of pediatrics, 114(</a:t>
            </a:r>
            <a:r>
              <a:rPr lang="en-US" sz="1100" dirty="0" smtClean="0"/>
              <a:t>5). 1248-1252</a:t>
            </a:r>
          </a:p>
          <a:p>
            <a:r>
              <a:rPr lang="en-US" sz="1100" dirty="0" err="1" smtClean="0"/>
              <a:t>Grimshaw</a:t>
            </a:r>
            <a:r>
              <a:rPr lang="en-US" sz="1100" dirty="0" smtClean="0"/>
              <a:t>, J.M., </a:t>
            </a:r>
            <a:r>
              <a:rPr lang="en-US" sz="1100" dirty="0" err="1" smtClean="0"/>
              <a:t>Shirran</a:t>
            </a:r>
            <a:r>
              <a:rPr lang="en-US" sz="1100" dirty="0" smtClean="0"/>
              <a:t>, L., Thomas, R., </a:t>
            </a:r>
            <a:r>
              <a:rPr lang="en-US" sz="1100" dirty="0" err="1" smtClean="0"/>
              <a:t>Mowatt</a:t>
            </a:r>
            <a:r>
              <a:rPr lang="en-US" sz="1100" dirty="0" smtClean="0"/>
              <a:t>, G., Fraser, C., </a:t>
            </a:r>
            <a:r>
              <a:rPr lang="en-US" sz="1100" dirty="0" err="1" smtClean="0"/>
              <a:t>Bero</a:t>
            </a:r>
            <a:r>
              <a:rPr lang="en-US" sz="1100" dirty="0" smtClean="0"/>
              <a:t>, L., </a:t>
            </a:r>
            <a:r>
              <a:rPr lang="en-US" sz="1100" dirty="0" err="1" smtClean="0"/>
              <a:t>Grilli</a:t>
            </a:r>
            <a:r>
              <a:rPr lang="en-US" sz="1100" dirty="0" smtClean="0"/>
              <a:t>, R., Harvey, E., </a:t>
            </a:r>
            <a:r>
              <a:rPr lang="en-US" sz="1100" dirty="0" err="1" smtClean="0"/>
              <a:t>Oxman</a:t>
            </a:r>
            <a:r>
              <a:rPr lang="en-US" sz="1100" dirty="0" smtClean="0"/>
              <a:t>, A., &amp; O'Brien, M.A. (2001). Changing Provider Behavior: An Overview of Systematic Reviews of Interventions. Medical Care, 39(8). </a:t>
            </a:r>
          </a:p>
          <a:p>
            <a:r>
              <a:rPr lang="en-US" sz="1100" dirty="0" err="1" smtClean="0"/>
              <a:t>Houlahan</a:t>
            </a:r>
            <a:r>
              <a:rPr lang="en-US" sz="1100" dirty="0" smtClean="0"/>
              <a:t>, K., </a:t>
            </a:r>
            <a:r>
              <a:rPr lang="en-US" sz="1100" dirty="0" err="1" smtClean="0"/>
              <a:t>Branowicki</a:t>
            </a:r>
            <a:r>
              <a:rPr lang="en-US" sz="1100" dirty="0" smtClean="0"/>
              <a:t>, P., Mack, J., Dinning, C., &amp; McCabe, M. (2006). Can End of Life Care for the Pediatric Patient Suffering With Escalating and Intractable Symptoms Be Improved? </a:t>
            </a:r>
            <a:r>
              <a:rPr lang="en-US" sz="1100" i="1" dirty="0" smtClean="0"/>
              <a:t>Journal of Pediatric Oncology Nursing, 23. </a:t>
            </a:r>
            <a:r>
              <a:rPr lang="en-US" sz="1100" dirty="0" smtClean="0"/>
              <a:t>45-51. </a:t>
            </a:r>
          </a:p>
          <a:p>
            <a:r>
              <a:rPr lang="en-US" sz="1100" dirty="0" err="1" smtClean="0"/>
              <a:t>Horrock</a:t>
            </a:r>
            <a:r>
              <a:rPr lang="en-US" sz="1100" dirty="0" smtClean="0"/>
              <a:t>, S., Somerset, M., &amp; Salisbury, C. (2002). Do children with non-malignant life-threatening conditions receive effective palliative care? A pragmatic evaluation of a local service. </a:t>
            </a:r>
            <a:r>
              <a:rPr lang="en-US" sz="1100" i="1" dirty="0" smtClean="0"/>
              <a:t>Palliative Medicine, 16. </a:t>
            </a:r>
            <a:r>
              <a:rPr lang="en-US" sz="1100" dirty="0" smtClean="0"/>
              <a:t>410-416. </a:t>
            </a:r>
          </a:p>
          <a:p>
            <a:r>
              <a:rPr lang="en-US" sz="1100" dirty="0" smtClean="0"/>
              <a:t>Jeffrey, D. (1994) Education in palliative care: a qualitative evaluation of the present state and the needs of general practitioners and community nurses. </a:t>
            </a:r>
            <a:r>
              <a:rPr lang="en-US" sz="1100" i="1" dirty="0" smtClean="0"/>
              <a:t>European </a:t>
            </a:r>
            <a:r>
              <a:rPr lang="en-US" sz="1100" i="1" dirty="0" err="1" smtClean="0"/>
              <a:t>Iournal</a:t>
            </a:r>
            <a:r>
              <a:rPr lang="en-US" sz="1100" i="1" dirty="0" smtClean="0"/>
              <a:t> of Cancer Care, 3</a:t>
            </a:r>
            <a:r>
              <a:rPr lang="en-US" sz="1100" dirty="0" smtClean="0"/>
              <a:t>,67-74</a:t>
            </a:r>
          </a:p>
          <a:p>
            <a:r>
              <a:rPr lang="en-US" sz="1100" dirty="0" smtClean="0"/>
              <a:t>Kenny, G., </a:t>
            </a:r>
            <a:r>
              <a:rPr lang="en-US" sz="1100" dirty="0" err="1" smtClean="0"/>
              <a:t>Cargil</a:t>
            </a:r>
            <a:r>
              <a:rPr lang="en-US" sz="1100" dirty="0" smtClean="0"/>
              <a:t>, J., Hamilton, C., &amp; Sales, R. (2016). Improving and validating children’s nurses communication skills with standardized patients in end of life care. </a:t>
            </a:r>
            <a:r>
              <a:rPr lang="en-US" sz="1100" i="1" dirty="0" smtClean="0"/>
              <a:t>Journal of Child Health Care, 20</a:t>
            </a:r>
            <a:r>
              <a:rPr lang="en-US" sz="1100" dirty="0" smtClean="0"/>
              <a:t>(2), 145-152. DOI: 10.1177/1367493514555588</a:t>
            </a:r>
          </a:p>
          <a:p>
            <a:r>
              <a:rPr lang="en-US" sz="1100" dirty="0" err="1" smtClean="0"/>
              <a:t>Latha</a:t>
            </a:r>
            <a:r>
              <a:rPr lang="en-US" sz="1100" dirty="0" smtClean="0"/>
              <a:t> et al. (2013). The Need of Pediatric Palliative Care Education Among Pediatric Postgraduates in South India. Indian Journal of Pediatrics, 81(5), 455-459. DOI: 10.1007/s12098-013-1295-1</a:t>
            </a:r>
            <a:endParaRPr lang="fr-CA" sz="1100" dirty="0" smtClean="0"/>
          </a:p>
        </p:txBody>
      </p:sp>
    </p:spTree>
    <p:extLst>
      <p:ext uri="{BB962C8B-B14F-4D97-AF65-F5344CB8AC3E}">
        <p14:creationId xmlns:p14="http://schemas.microsoft.com/office/powerpoint/2010/main" val="3570037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3833"/>
            <a:ext cx="12192000" cy="678416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351314" y="2213441"/>
            <a:ext cx="7471955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Montgomery, K.E., </a:t>
            </a:r>
            <a:r>
              <a:rPr lang="en-US" sz="1100" dirty="0" err="1" smtClean="0"/>
              <a:t>Sawin</a:t>
            </a:r>
            <a:r>
              <a:rPr lang="en-US" sz="1100" dirty="0" smtClean="0"/>
              <a:t>, K., &amp; Hendricks-Ferguson, V. (2017). Communication During Palliative Care and End of Life. </a:t>
            </a:r>
            <a:r>
              <a:rPr lang="en-US" sz="1100" i="1" dirty="0" smtClean="0"/>
              <a:t>Cancer Nursing, 40</a:t>
            </a:r>
            <a:r>
              <a:rPr lang="en-US" sz="1100" dirty="0" smtClean="0"/>
              <a:t>(2), 47-57.</a:t>
            </a:r>
            <a:endParaRPr lang="fr-CA" sz="1100" dirty="0" smtClean="0"/>
          </a:p>
          <a:p>
            <a:r>
              <a:rPr lang="en-US" sz="1100" dirty="0" smtClean="0"/>
              <a:t>Montgomery, K., </a:t>
            </a:r>
            <a:r>
              <a:rPr lang="en-US" sz="1100" dirty="0" err="1" smtClean="0"/>
              <a:t>Sawin</a:t>
            </a:r>
            <a:r>
              <a:rPr lang="en-US" sz="1100" dirty="0" smtClean="0"/>
              <a:t>, K.J.,&amp; Hendricks-Ferguson, V.L. (2016). Experiences of Pediatric Oncology Patients and Their Parents at End of Life: A Systematic Review. </a:t>
            </a:r>
            <a:r>
              <a:rPr lang="en-US" sz="1100" i="1" dirty="0" smtClean="0"/>
              <a:t>Journal of pediatric oncology nursing, 33</a:t>
            </a:r>
            <a:r>
              <a:rPr lang="en-US" sz="1100" dirty="0" smtClean="0"/>
              <a:t>(2), 85-104. </a:t>
            </a:r>
            <a:r>
              <a:rPr lang="en-US" sz="1100" dirty="0" err="1" smtClean="0"/>
              <a:t>Doi</a:t>
            </a:r>
            <a:r>
              <a:rPr lang="en-US" sz="1100" dirty="0" smtClean="0"/>
              <a:t>: 10.1177/1043454215589715 </a:t>
            </a:r>
          </a:p>
          <a:p>
            <a:r>
              <a:rPr lang="en-US" sz="1100" dirty="0" smtClean="0"/>
              <a:t>Morgan, D. (2009). Caring for Dying Children: Assessing the Needs of the Pediatric Palliative Care Nurse. </a:t>
            </a:r>
            <a:r>
              <a:rPr lang="en-US" sz="1100" i="1" dirty="0" smtClean="0"/>
              <a:t>Journal of pediatric nursing, 35</a:t>
            </a:r>
            <a:r>
              <a:rPr lang="en-US" sz="1100" dirty="0" smtClean="0"/>
              <a:t>(2). 86-90</a:t>
            </a:r>
          </a:p>
          <a:p>
            <a:r>
              <a:rPr lang="en-US" sz="1100" dirty="0" smtClean="0"/>
              <a:t>Mullen, J.E., Reynolds, M.R., Larson, J.S. (2015). Caring for Pediatric Patients’ Families at the Child’s End of Life. </a:t>
            </a:r>
            <a:r>
              <a:rPr lang="en-US" sz="1100" i="1" dirty="0" smtClean="0"/>
              <a:t>Journal of pediatric care, 35</a:t>
            </a:r>
            <a:r>
              <a:rPr lang="en-US" sz="1100" dirty="0" smtClean="0"/>
              <a:t>(6). 46-55. </a:t>
            </a:r>
            <a:r>
              <a:rPr lang="en-US" sz="1100" dirty="0" err="1" smtClean="0"/>
              <a:t>doi</a:t>
            </a:r>
            <a:r>
              <a:rPr lang="en-US" sz="1100" dirty="0" smtClean="0"/>
              <a:t>: </a:t>
            </a:r>
            <a:r>
              <a:rPr lang="en-US" sz="1100" u="sng" dirty="0" smtClean="0">
                <a:hlinkClick r:id="rId3"/>
              </a:rPr>
              <a:t>http://dx.doi.org/10.4037/ccn2015614</a:t>
            </a:r>
            <a:r>
              <a:rPr lang="en-US" sz="1100" dirty="0" smtClean="0"/>
              <a:t> </a:t>
            </a:r>
          </a:p>
          <a:p>
            <a:r>
              <a:rPr lang="en-US" sz="1100" dirty="0" err="1" smtClean="0"/>
              <a:t>Picktock</a:t>
            </a:r>
            <a:r>
              <a:rPr lang="en-US" sz="1100" dirty="0" smtClean="0"/>
              <a:t>, S. (2017). </a:t>
            </a:r>
            <a:r>
              <a:rPr lang="fr-CA" sz="1100" dirty="0" err="1" smtClean="0"/>
              <a:t>Breathlessness</a:t>
            </a:r>
            <a:r>
              <a:rPr lang="fr-CA" sz="1100" dirty="0" smtClean="0"/>
              <a:t> </a:t>
            </a:r>
            <a:r>
              <a:rPr lang="fr-CA" sz="1100" dirty="0" err="1" smtClean="0"/>
              <a:t>at</a:t>
            </a:r>
            <a:r>
              <a:rPr lang="fr-CA" sz="1100" dirty="0" smtClean="0"/>
              <a:t> end of life: </a:t>
            </a:r>
            <a:r>
              <a:rPr lang="fr-CA" sz="1100" dirty="0" err="1" smtClean="0"/>
              <a:t>what</a:t>
            </a:r>
            <a:r>
              <a:rPr lang="fr-CA" sz="1100" dirty="0" smtClean="0"/>
              <a:t> </a:t>
            </a:r>
            <a:r>
              <a:rPr lang="fr-CA" sz="1100" dirty="0" err="1" smtClean="0"/>
              <a:t>community</a:t>
            </a:r>
            <a:r>
              <a:rPr lang="fr-CA" sz="1100" dirty="0" smtClean="0"/>
              <a:t> nurses </a:t>
            </a:r>
            <a:r>
              <a:rPr lang="fr-CA" sz="1100" dirty="0" err="1" smtClean="0"/>
              <a:t>should</a:t>
            </a:r>
            <a:r>
              <a:rPr lang="fr-CA" sz="1100" dirty="0" smtClean="0"/>
              <a:t> know. </a:t>
            </a:r>
            <a:r>
              <a:rPr lang="fr-CA" sz="1100" i="1" dirty="0" smtClean="0"/>
              <a:t>Journal of Cancer Nursing, 31</a:t>
            </a:r>
            <a:r>
              <a:rPr lang="fr-CA" sz="1100" dirty="0" smtClean="0"/>
              <a:t>(5). 74-77.</a:t>
            </a:r>
            <a:endParaRPr lang="en-US" sz="1100" dirty="0" smtClean="0"/>
          </a:p>
          <a:p>
            <a:r>
              <a:rPr lang="en-US" sz="1100" dirty="0" err="1" smtClean="0"/>
              <a:t>Pullis</a:t>
            </a:r>
            <a:r>
              <a:rPr lang="en-US" sz="1100" dirty="0" smtClean="0"/>
              <a:t>, B. (2013). Integration of End-of-Life Education into a Community Health Nursing Course. </a:t>
            </a:r>
            <a:r>
              <a:rPr lang="en-US" sz="1100" i="1" dirty="0" smtClean="0"/>
              <a:t>Public Health Nursing, 30</a:t>
            </a:r>
            <a:r>
              <a:rPr lang="en-US" sz="1100" dirty="0" smtClean="0"/>
              <a:t>(5), 463-467. DOI: 0.1111/phn.12063</a:t>
            </a:r>
            <a:endParaRPr lang="fr-CA" sz="1100" dirty="0" smtClean="0"/>
          </a:p>
          <a:p>
            <a:r>
              <a:rPr lang="en-US" sz="1100" dirty="0" err="1" smtClean="0"/>
              <a:t>Reinke</a:t>
            </a:r>
            <a:r>
              <a:rPr lang="en-US" sz="1100" dirty="0" smtClean="0"/>
              <a:t>, L., Shannon, S., </a:t>
            </a:r>
            <a:r>
              <a:rPr lang="en-US" sz="1100" dirty="0" err="1" smtClean="0"/>
              <a:t>Engelberg</a:t>
            </a:r>
            <a:r>
              <a:rPr lang="en-US" sz="1100" dirty="0" smtClean="0"/>
              <a:t>, R., </a:t>
            </a:r>
            <a:r>
              <a:rPr lang="en-US" sz="1100" dirty="0" err="1" smtClean="0"/>
              <a:t>Dotolo</a:t>
            </a:r>
            <a:r>
              <a:rPr lang="en-US" sz="1100" dirty="0" smtClean="0"/>
              <a:t>, D., </a:t>
            </a:r>
            <a:r>
              <a:rPr lang="en-US" sz="1100" dirty="0" err="1" smtClean="0"/>
              <a:t>Silvestri</a:t>
            </a:r>
            <a:r>
              <a:rPr lang="en-US" sz="1100" dirty="0" smtClean="0"/>
              <a:t>, G.A., &amp; Curtis, J.R. (2010). Nurses‘ Identification of Important yet Under-Utilized End-of-Life Care Skills for Patients with Life-Limiting or Terminal Illnesses. </a:t>
            </a:r>
            <a:r>
              <a:rPr lang="fr-CA" sz="1100" i="1" dirty="0" smtClean="0"/>
              <a:t>Journal of Palliative </a:t>
            </a:r>
            <a:r>
              <a:rPr lang="fr-CA" sz="1100" i="1" dirty="0" err="1" smtClean="0"/>
              <a:t>Medicine</a:t>
            </a:r>
            <a:r>
              <a:rPr lang="fr-CA" sz="1100" i="1" dirty="0" smtClean="0"/>
              <a:t>, 13</a:t>
            </a:r>
            <a:r>
              <a:rPr lang="fr-CA" sz="1100" dirty="0" smtClean="0"/>
              <a:t>(6). 753-759. DOI: 10.1089/</a:t>
            </a:r>
            <a:r>
              <a:rPr lang="fr-CA" sz="1100" dirty="0" err="1" smtClean="0"/>
              <a:t>jpm</a:t>
            </a:r>
            <a:r>
              <a:rPr lang="fr-CA" sz="1100" dirty="0" smtClean="0"/>
              <a:t>.2009.0423 </a:t>
            </a:r>
            <a:endParaRPr lang="en-US" sz="1100" dirty="0" smtClean="0"/>
          </a:p>
          <a:p>
            <a:r>
              <a:rPr lang="en-US" sz="1100" dirty="0" smtClean="0"/>
              <a:t>Roberts, K.E., &amp; Boyle, L.A. End-of-life education in the pediatric intensive care unit. </a:t>
            </a:r>
            <a:r>
              <a:rPr lang="en-US" sz="1100" i="1" dirty="0" smtClean="0"/>
              <a:t>Critical care nurse, 25</a:t>
            </a:r>
            <a:r>
              <a:rPr lang="en-US" sz="1100" dirty="0" smtClean="0"/>
              <a:t>, 51-57.</a:t>
            </a:r>
          </a:p>
          <a:p>
            <a:r>
              <a:rPr lang="fr-CA" sz="1100" dirty="0" smtClean="0"/>
              <a:t>RNAO. (2012). Trousse : Mise en </a:t>
            </a:r>
            <a:r>
              <a:rPr lang="fr-CA" sz="1100" dirty="0" err="1" smtClean="0"/>
              <a:t>oeuvre</a:t>
            </a:r>
            <a:r>
              <a:rPr lang="fr-CA" sz="1100" dirty="0" smtClean="0"/>
              <a:t> des lignes directrices sur les pratiques exemplaires (2e édition). Toronto (Ontario) : Association des infirmières et infirmiers autorisés de l’Ontario.</a:t>
            </a:r>
            <a:endParaRPr lang="en-US" sz="1100" dirty="0" smtClean="0"/>
          </a:p>
          <a:p>
            <a:r>
              <a:rPr lang="en-US" sz="1100" dirty="0" smtClean="0"/>
              <a:t>Smith T., Gordon T. (2009). Developing spiritual and religious care competencies in practice: A pilot of a Marie Curie blended learning event. </a:t>
            </a:r>
            <a:r>
              <a:rPr lang="en-US" sz="1100" i="1" dirty="0" smtClean="0"/>
              <a:t>International Journal of Palliative Nursing, 15,</a:t>
            </a:r>
            <a:r>
              <a:rPr lang="en-US" sz="1100" dirty="0" smtClean="0"/>
              <a:t> 86-92. </a:t>
            </a:r>
          </a:p>
          <a:p>
            <a:r>
              <a:rPr lang="en-US" sz="1100" dirty="0" smtClean="0"/>
              <a:t>Smothers, A. &amp; Buck, J. (2012). An Evaluation of a Practice Change to Increase Understanding of the Use of </a:t>
            </a:r>
            <a:r>
              <a:rPr lang="fr-CA" sz="1100" dirty="0" err="1" smtClean="0"/>
              <a:t>Nonpharmacological</a:t>
            </a:r>
            <a:r>
              <a:rPr lang="fr-CA" sz="1100" dirty="0" smtClean="0"/>
              <a:t> Interventions for the </a:t>
            </a:r>
            <a:r>
              <a:rPr lang="en-US" sz="1100" dirty="0" smtClean="0"/>
              <a:t>Treatment of </a:t>
            </a:r>
            <a:r>
              <a:rPr lang="en-US" sz="1100" dirty="0" err="1" smtClean="0"/>
              <a:t>Dyspnea</a:t>
            </a:r>
            <a:r>
              <a:rPr lang="en-US" sz="1100" dirty="0" smtClean="0"/>
              <a:t> in Hospice Patients. </a:t>
            </a:r>
            <a:r>
              <a:rPr lang="en-US" sz="1100" i="1" dirty="0" smtClean="0"/>
              <a:t>Journal of Hospice and Palliative Nursing, 14</a:t>
            </a:r>
            <a:r>
              <a:rPr lang="en-US" sz="1100" dirty="0" smtClean="0"/>
              <a:t>(8). </a:t>
            </a:r>
            <a:r>
              <a:rPr lang="fr-CA" sz="1100" dirty="0" smtClean="0"/>
              <a:t>DOI: 10.1097/NJH.0b013e31825c7b2a</a:t>
            </a:r>
            <a:endParaRPr lang="en-US" sz="1100" dirty="0" smtClean="0"/>
          </a:p>
          <a:p>
            <a:r>
              <a:rPr lang="en-US" sz="1100" dirty="0" err="1" smtClean="0"/>
              <a:t>Stayer</a:t>
            </a:r>
            <a:r>
              <a:rPr lang="en-US" sz="1100" dirty="0" smtClean="0"/>
              <a:t>, D., &amp; Lockhart, J. (2016). Living with dying in the pediatric intensive care unit: a nursing perspective. </a:t>
            </a:r>
            <a:r>
              <a:rPr lang="en-US" sz="1100" i="1" dirty="0" smtClean="0"/>
              <a:t>American Journal of Critical care, 25</a:t>
            </a:r>
            <a:r>
              <a:rPr lang="en-US" sz="1100" dirty="0" smtClean="0"/>
              <a:t>(4). 350-356. </a:t>
            </a:r>
            <a:r>
              <a:rPr lang="en-US" sz="1100" dirty="0" err="1" smtClean="0"/>
              <a:t>doi</a:t>
            </a:r>
            <a:r>
              <a:rPr lang="en-US" sz="1100" dirty="0" smtClean="0"/>
              <a:t>: </a:t>
            </a:r>
            <a:r>
              <a:rPr lang="en-US" sz="1100" u="sng" dirty="0" smtClean="0">
                <a:hlinkClick r:id="rId4"/>
              </a:rPr>
              <a:t>http://dx.doi.org/10.4037/ajcc2016251</a:t>
            </a:r>
            <a:r>
              <a:rPr lang="en-US" sz="1100" u="sng" dirty="0" smtClean="0"/>
              <a:t> </a:t>
            </a:r>
            <a:endParaRPr lang="fr-CA" sz="1100" dirty="0" smtClean="0"/>
          </a:p>
          <a:p>
            <a:endParaRPr lang="fr-CA" sz="1100" dirty="0"/>
          </a:p>
        </p:txBody>
      </p:sp>
    </p:spTree>
    <p:extLst>
      <p:ext uri="{BB962C8B-B14F-4D97-AF65-F5344CB8AC3E}">
        <p14:creationId xmlns:p14="http://schemas.microsoft.com/office/powerpoint/2010/main" val="2268634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8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5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1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04" y="0"/>
            <a:ext cx="11744672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67057" y="416560"/>
            <a:ext cx="2637246" cy="3738880"/>
          </a:xfrm>
          <a:prstGeom prst="rect">
            <a:avLst/>
          </a:prstGeom>
        </p:spPr>
      </p:pic>
      <p:sp>
        <p:nvSpPr>
          <p:cNvPr id="5" name="Flèche vers le haut 4"/>
          <p:cNvSpPr/>
          <p:nvPr/>
        </p:nvSpPr>
        <p:spPr>
          <a:xfrm rot="1338950">
            <a:off x="8888517" y="3172316"/>
            <a:ext cx="556815" cy="1131708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7821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74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23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8872"/>
            <a:ext cx="12192000" cy="673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818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5063</TotalTime>
  <Words>1029</Words>
  <Application>Microsoft Office PowerPoint</Application>
  <PresentationFormat>Grand écran</PresentationFormat>
  <Paragraphs>26</Paragraphs>
  <Slides>19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Goyer</dc:creator>
  <cp:lastModifiedBy>Emmanuelle Vanbesien</cp:lastModifiedBy>
  <cp:revision>36</cp:revision>
  <dcterms:created xsi:type="dcterms:W3CDTF">2018-09-13T17:50:47Z</dcterms:created>
  <dcterms:modified xsi:type="dcterms:W3CDTF">2019-10-14T06:56:25Z</dcterms:modified>
</cp:coreProperties>
</file>