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42"/>
  </p:notesMasterIdLst>
  <p:sldIdLst>
    <p:sldId id="256" r:id="rId2"/>
    <p:sldId id="262" r:id="rId3"/>
    <p:sldId id="261" r:id="rId4"/>
    <p:sldId id="263" r:id="rId5"/>
    <p:sldId id="266" r:id="rId6"/>
    <p:sldId id="267" r:id="rId7"/>
    <p:sldId id="280" r:id="rId8"/>
    <p:sldId id="303" r:id="rId9"/>
    <p:sldId id="304" r:id="rId10"/>
    <p:sldId id="305" r:id="rId11"/>
    <p:sldId id="281" r:id="rId12"/>
    <p:sldId id="258" r:id="rId13"/>
    <p:sldId id="259" r:id="rId14"/>
    <p:sldId id="264" r:id="rId15"/>
    <p:sldId id="282" r:id="rId16"/>
    <p:sldId id="265" r:id="rId17"/>
    <p:sldId id="283" r:id="rId18"/>
    <p:sldId id="278" r:id="rId19"/>
    <p:sldId id="279" r:id="rId20"/>
    <p:sldId id="296" r:id="rId21"/>
    <p:sldId id="299" r:id="rId22"/>
    <p:sldId id="301" r:id="rId23"/>
    <p:sldId id="313" r:id="rId24"/>
    <p:sldId id="300" r:id="rId25"/>
    <p:sldId id="302" r:id="rId26"/>
    <p:sldId id="291" r:id="rId27"/>
    <p:sldId id="285" r:id="rId28"/>
    <p:sldId id="287" r:id="rId29"/>
    <p:sldId id="289" r:id="rId30"/>
    <p:sldId id="292" r:id="rId31"/>
    <p:sldId id="293" r:id="rId32"/>
    <p:sldId id="294" r:id="rId33"/>
    <p:sldId id="306" r:id="rId34"/>
    <p:sldId id="308" r:id="rId35"/>
    <p:sldId id="309" r:id="rId36"/>
    <p:sldId id="310" r:id="rId37"/>
    <p:sldId id="311" r:id="rId38"/>
    <p:sldId id="312" r:id="rId39"/>
    <p:sldId id="307"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76525" autoAdjust="0"/>
  </p:normalViewPr>
  <p:slideViewPr>
    <p:cSldViewPr snapToGrid="0">
      <p:cViewPr varScale="1">
        <p:scale>
          <a:sx n="56" d="100"/>
          <a:sy n="56"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Est</c:v>
                </c:pt>
              </c:strCache>
            </c:strRef>
          </c:tx>
          <c:spPr>
            <a:solidFill>
              <a:schemeClr val="accent1"/>
            </a:solidFill>
            <a:ln w="7803">
              <a:solidFill>
                <a:schemeClr val="tx1"/>
              </a:solidFill>
              <a:prstDash val="solid"/>
            </a:ln>
            <a:effectLst/>
            <a:scene3d>
              <a:camera prst="orthographicFront"/>
              <a:lightRig rig="soft" dir="t"/>
            </a:scene3d>
            <a:sp3d prstMaterial="metal"/>
          </c:spPr>
          <c:dPt>
            <c:idx val="0"/>
            <c:bubble3D val="0"/>
            <c:explosion val="16"/>
            <c:extLst>
              <c:ext xmlns:c16="http://schemas.microsoft.com/office/drawing/2014/chart" uri="{C3380CC4-5D6E-409C-BE32-E72D297353CC}">
                <c16:uniqueId val="{00000000-8881-45C6-A780-81A7252EBF6A}"/>
              </c:ext>
            </c:extLst>
          </c:dPt>
          <c:dPt>
            <c:idx val="1"/>
            <c:bubble3D val="0"/>
            <c:spPr>
              <a:solidFill>
                <a:srgbClr val="FF9900"/>
              </a:solidFill>
              <a:ln w="7803">
                <a:solidFill>
                  <a:schemeClr val="tx1"/>
                </a:solidFill>
                <a:prstDash val="solid"/>
              </a:ln>
              <a:effectLst/>
              <a:scene3d>
                <a:camera prst="orthographicFront"/>
                <a:lightRig rig="soft" dir="t"/>
              </a:scene3d>
              <a:sp3d prstMaterial="metal"/>
            </c:spPr>
            <c:extLst>
              <c:ext xmlns:c16="http://schemas.microsoft.com/office/drawing/2014/chart" uri="{C3380CC4-5D6E-409C-BE32-E72D297353CC}">
                <c16:uniqueId val="{00000002-8881-45C6-A780-81A7252EBF6A}"/>
              </c:ext>
            </c:extLst>
          </c:dPt>
          <c:dPt>
            <c:idx val="2"/>
            <c:bubble3D val="0"/>
            <c:spPr>
              <a:solidFill>
                <a:srgbClr val="FF6600"/>
              </a:solidFill>
              <a:ln w="7803">
                <a:solidFill>
                  <a:schemeClr val="tx1"/>
                </a:solidFill>
                <a:prstDash val="solid"/>
              </a:ln>
              <a:effectLst/>
              <a:scene3d>
                <a:camera prst="orthographicFront"/>
                <a:lightRig rig="soft" dir="t"/>
              </a:scene3d>
              <a:sp3d prstMaterial="metal"/>
            </c:spPr>
            <c:extLst>
              <c:ext xmlns:c16="http://schemas.microsoft.com/office/drawing/2014/chart" uri="{C3380CC4-5D6E-409C-BE32-E72D297353CC}">
                <c16:uniqueId val="{00000004-8881-45C6-A780-81A7252EBF6A}"/>
              </c:ext>
            </c:extLst>
          </c:dPt>
          <c:dPt>
            <c:idx val="3"/>
            <c:bubble3D val="0"/>
            <c:spPr>
              <a:solidFill>
                <a:srgbClr val="C00000"/>
              </a:solidFill>
              <a:ln w="7803">
                <a:solidFill>
                  <a:schemeClr val="tx1"/>
                </a:solidFill>
                <a:prstDash val="solid"/>
              </a:ln>
              <a:effectLst/>
              <a:scene3d>
                <a:camera prst="orthographicFront"/>
                <a:lightRig rig="soft" dir="t"/>
              </a:scene3d>
              <a:sp3d prstMaterial="metal"/>
            </c:spPr>
            <c:extLst>
              <c:ext xmlns:c16="http://schemas.microsoft.com/office/drawing/2014/chart" uri="{C3380CC4-5D6E-409C-BE32-E72D297353CC}">
                <c16:uniqueId val="{00000006-8881-45C6-A780-81A7252EBF6A}"/>
              </c:ext>
            </c:extLst>
          </c:dPt>
          <c:dPt>
            <c:idx val="4"/>
            <c:bubble3D val="0"/>
            <c:spPr>
              <a:solidFill>
                <a:srgbClr val="FFFF00"/>
              </a:solidFill>
              <a:ln w="7803">
                <a:solidFill>
                  <a:schemeClr val="tx1"/>
                </a:solidFill>
                <a:prstDash val="solid"/>
              </a:ln>
              <a:effectLst/>
              <a:scene3d>
                <a:camera prst="orthographicFront"/>
                <a:lightRig rig="soft" dir="t"/>
              </a:scene3d>
              <a:sp3d prstMaterial="metal"/>
            </c:spPr>
            <c:extLst>
              <c:ext xmlns:c16="http://schemas.microsoft.com/office/drawing/2014/chart" uri="{C3380CC4-5D6E-409C-BE32-E72D297353CC}">
                <c16:uniqueId val="{00000008-8881-45C6-A780-81A7252EBF6A}"/>
              </c:ext>
            </c:extLst>
          </c:dPt>
          <c:dPt>
            <c:idx val="5"/>
            <c:bubble3D val="0"/>
            <c:spPr>
              <a:solidFill>
                <a:schemeClr val="bg1">
                  <a:lumMod val="50000"/>
                </a:schemeClr>
              </a:solidFill>
              <a:ln w="7803">
                <a:solidFill>
                  <a:schemeClr val="tx1"/>
                </a:solidFill>
                <a:prstDash val="solid"/>
              </a:ln>
              <a:effectLst/>
              <a:scene3d>
                <a:camera prst="orthographicFront"/>
                <a:lightRig rig="soft" dir="t"/>
              </a:scene3d>
              <a:sp3d prstMaterial="metal"/>
            </c:spPr>
            <c:extLst>
              <c:ext xmlns:c16="http://schemas.microsoft.com/office/drawing/2014/chart" uri="{C3380CC4-5D6E-409C-BE32-E72D297353CC}">
                <c16:uniqueId val="{0000000A-8881-45C6-A780-81A7252EBF6A}"/>
              </c:ext>
            </c:extLst>
          </c:dPt>
          <c:dLbls>
            <c:dLbl>
              <c:idx val="0"/>
              <c:layout>
                <c:manualLayout>
                  <c:x val="-0.23518445762300572"/>
                  <c:y val="6.73258752110047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881-45C6-A780-81A7252EBF6A}"/>
                </c:ext>
              </c:extLst>
            </c:dLbl>
            <c:dLbl>
              <c:idx val="1"/>
              <c:layout>
                <c:manualLayout>
                  <c:x val="0.13333151893291362"/>
                  <c:y val="-0.19840213049267802"/>
                </c:manualLayout>
              </c:layout>
              <c:tx>
                <c:rich>
                  <a:bodyPr/>
                  <a:lstStyle/>
                  <a:p>
                    <a:r>
                      <a:rPr lang="en-US" baseline="0" dirty="0" smtClean="0"/>
                      <a:t>Contribution du client</a:t>
                    </a:r>
                    <a:r>
                      <a:rPr lang="en-US" baseline="0" dirty="0"/>
                      <a:t>
</a:t>
                    </a:r>
                    <a:r>
                      <a:rPr lang="en-US" baseline="0" dirty="0" smtClean="0"/>
                      <a:t>30%</a:t>
                    </a:r>
                    <a:endParaRPr lang="en-US" baseline="0"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81-45C6-A780-81A7252EBF6A}"/>
                </c:ext>
              </c:extLst>
            </c:dLbl>
            <c:dLbl>
              <c:idx val="2"/>
              <c:layout>
                <c:manualLayout>
                  <c:x val="0.20916854036453028"/>
                  <c:y val="2.469903645533004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881-45C6-A780-81A7252EBF6A}"/>
                </c:ext>
              </c:extLst>
            </c:dLbl>
            <c:dLbl>
              <c:idx val="5"/>
              <c:layout>
                <c:manualLayout>
                  <c:x val="2.586805488125647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8881-45C6-A780-81A7252EBF6A}"/>
                </c:ext>
              </c:extLst>
            </c:dLbl>
            <c:spPr>
              <a:noFill/>
              <a:ln w="15607">
                <a:noFill/>
              </a:ln>
            </c:spPr>
            <c:txPr>
              <a:bodyPr/>
              <a:lstStyle/>
              <a:p>
                <a:pPr>
                  <a:defRPr sz="1491" b="1" i="0" u="none" strike="noStrike" baseline="0">
                    <a:solidFill>
                      <a:schemeClr val="tx1"/>
                    </a:solidFill>
                    <a:latin typeface="Arial"/>
                    <a:ea typeface="Arial"/>
                    <a:cs typeface="Aria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Variance non expliquée</c:v>
                </c:pt>
                <c:pt idx="1">
                  <c:v>Contribution du patient</c:v>
                </c:pt>
                <c:pt idx="2">
                  <c:v>Relation thérapeutique</c:v>
                </c:pt>
                <c:pt idx="3">
                  <c:v>Méthode de traitement</c:v>
                </c:pt>
                <c:pt idx="4">
                  <c:v>Thérapeute individuel</c:v>
                </c:pt>
                <c:pt idx="5">
                  <c:v>Autres facteurs</c:v>
                </c:pt>
              </c:strCache>
            </c:strRef>
          </c:cat>
          <c:val>
            <c:numRef>
              <c:f>Sheet1!$B$2:$G$2</c:f>
              <c:numCache>
                <c:formatCode>General</c:formatCode>
                <c:ptCount val="6"/>
                <c:pt idx="0">
                  <c:v>40</c:v>
                </c:pt>
                <c:pt idx="1">
                  <c:v>30</c:v>
                </c:pt>
                <c:pt idx="2">
                  <c:v>12</c:v>
                </c:pt>
                <c:pt idx="3">
                  <c:v>8</c:v>
                </c:pt>
                <c:pt idx="4">
                  <c:v>7</c:v>
                </c:pt>
                <c:pt idx="5">
                  <c:v>3</c:v>
                </c:pt>
              </c:numCache>
            </c:numRef>
          </c:val>
          <c:extLst>
            <c:ext xmlns:c16="http://schemas.microsoft.com/office/drawing/2014/chart" uri="{C3380CC4-5D6E-409C-BE32-E72D297353CC}">
              <c16:uniqueId val="{0000000B-8881-45C6-A780-81A7252EBF6A}"/>
            </c:ext>
          </c:extLst>
        </c:ser>
        <c:dLbls>
          <c:showLegendKey val="0"/>
          <c:showVal val="0"/>
          <c:showCatName val="0"/>
          <c:showSerName val="0"/>
          <c:showPercent val="0"/>
          <c:showBubbleSize val="0"/>
          <c:showLeaderLines val="1"/>
        </c:dLbls>
        <c:firstSliceAng val="0"/>
      </c:pieChart>
      <c:spPr>
        <a:noFill/>
        <a:ln w="25370">
          <a:noFill/>
        </a:ln>
      </c:spPr>
    </c:plotArea>
    <c:plotVisOnly val="1"/>
    <c:dispBlanksAs val="zero"/>
    <c:showDLblsOverMax val="0"/>
  </c:chart>
  <c:spPr>
    <a:noFill/>
    <a:ln>
      <a:noFill/>
    </a:ln>
  </c:spPr>
  <c:txPr>
    <a:bodyPr/>
    <a:lstStyle/>
    <a:p>
      <a:pPr>
        <a:defRPr sz="1568" b="1" i="0" u="none" strike="noStrike" baseline="0">
          <a:solidFill>
            <a:schemeClr val="tx1"/>
          </a:solidFill>
          <a:latin typeface="Arial Unicode MS"/>
          <a:ea typeface="Arial Unicode MS"/>
          <a:cs typeface="Arial Unicode MS"/>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168BA-0458-4E86-B673-D8420DD65344}" type="doc">
      <dgm:prSet loTypeId="urn:microsoft.com/office/officeart/2005/8/layout/gear1" loCatId="relationship" qsTypeId="urn:microsoft.com/office/officeart/2005/8/quickstyle/3d2" qsCatId="3D" csTypeId="urn:microsoft.com/office/officeart/2005/8/colors/accent1_4" csCatId="accent1" phldr="1"/>
      <dgm:spPr/>
    </dgm:pt>
    <dgm:pt modelId="{E079D66C-7C03-4AAB-A75D-51CEB9695C58}">
      <dgm:prSet phldrT="[Texte]"/>
      <dgm:spPr/>
      <dgm:t>
        <a:bodyPr/>
        <a:lstStyle/>
        <a:p>
          <a:r>
            <a:rPr lang="fr-BE" dirty="0" smtClean="0"/>
            <a:t>Authenticité</a:t>
          </a:r>
          <a:endParaRPr lang="fr-BE" dirty="0"/>
        </a:p>
      </dgm:t>
    </dgm:pt>
    <dgm:pt modelId="{3C708A16-DBF1-40F1-AA32-0317D32571A1}" type="parTrans" cxnId="{638979D1-9832-4874-BDDA-8189449A4715}">
      <dgm:prSet/>
      <dgm:spPr/>
      <dgm:t>
        <a:bodyPr/>
        <a:lstStyle/>
        <a:p>
          <a:endParaRPr lang="fr-BE"/>
        </a:p>
      </dgm:t>
    </dgm:pt>
    <dgm:pt modelId="{F8DB482E-2BB4-4442-81EF-F7AAB9B770D8}" type="sibTrans" cxnId="{638979D1-9832-4874-BDDA-8189449A4715}">
      <dgm:prSet/>
      <dgm:spPr/>
      <dgm:t>
        <a:bodyPr/>
        <a:lstStyle/>
        <a:p>
          <a:endParaRPr lang="fr-BE"/>
        </a:p>
      </dgm:t>
    </dgm:pt>
    <dgm:pt modelId="{99482A06-B67B-4832-864D-3729D56EB083}">
      <dgm:prSet phldrT="[Texte]"/>
      <dgm:spPr/>
      <dgm:t>
        <a:bodyPr/>
        <a:lstStyle/>
        <a:p>
          <a:r>
            <a:rPr lang="fr-BE" dirty="0" smtClean="0"/>
            <a:t>Empathie</a:t>
          </a:r>
          <a:endParaRPr lang="fr-BE" dirty="0"/>
        </a:p>
      </dgm:t>
    </dgm:pt>
    <dgm:pt modelId="{4808F693-1E87-491F-B09F-1039A2C331C7}" type="parTrans" cxnId="{A8C0C86A-963D-488D-8DA9-692C39728397}">
      <dgm:prSet/>
      <dgm:spPr/>
      <dgm:t>
        <a:bodyPr/>
        <a:lstStyle/>
        <a:p>
          <a:endParaRPr lang="fr-BE"/>
        </a:p>
      </dgm:t>
    </dgm:pt>
    <dgm:pt modelId="{5CC68761-8421-41E3-9ECB-E83A35F9CDBD}" type="sibTrans" cxnId="{A8C0C86A-963D-488D-8DA9-692C39728397}">
      <dgm:prSet/>
      <dgm:spPr/>
      <dgm:t>
        <a:bodyPr/>
        <a:lstStyle/>
        <a:p>
          <a:endParaRPr lang="fr-BE"/>
        </a:p>
      </dgm:t>
    </dgm:pt>
    <dgm:pt modelId="{AEA90D6E-C588-4DCC-81FD-9A488844C45D}">
      <dgm:prSet phldrT="[Texte]"/>
      <dgm:spPr/>
      <dgm:t>
        <a:bodyPr/>
        <a:lstStyle/>
        <a:p>
          <a:r>
            <a:rPr lang="fr-BE" dirty="0" smtClean="0"/>
            <a:t>CPI</a:t>
          </a:r>
          <a:endParaRPr lang="fr-BE" dirty="0"/>
        </a:p>
      </dgm:t>
    </dgm:pt>
    <dgm:pt modelId="{AB0F72EE-3B75-45B2-B3B8-1D180CFFB0EC}" type="sibTrans" cxnId="{4820CA53-8581-4E2D-8B4A-D09821029373}">
      <dgm:prSet/>
      <dgm:spPr/>
      <dgm:t>
        <a:bodyPr/>
        <a:lstStyle/>
        <a:p>
          <a:endParaRPr lang="fr-BE"/>
        </a:p>
      </dgm:t>
    </dgm:pt>
    <dgm:pt modelId="{4901266A-48EE-498D-8E39-42610E58BE30}" type="parTrans" cxnId="{4820CA53-8581-4E2D-8B4A-D09821029373}">
      <dgm:prSet/>
      <dgm:spPr/>
      <dgm:t>
        <a:bodyPr/>
        <a:lstStyle/>
        <a:p>
          <a:endParaRPr lang="fr-BE"/>
        </a:p>
      </dgm:t>
    </dgm:pt>
    <dgm:pt modelId="{8BDD9F24-1E4D-4695-8F57-7FE1A5DD62D1}" type="pres">
      <dgm:prSet presAssocID="{035168BA-0458-4E86-B673-D8420DD65344}" presName="composite" presStyleCnt="0">
        <dgm:presLayoutVars>
          <dgm:chMax val="3"/>
          <dgm:animLvl val="lvl"/>
          <dgm:resizeHandles val="exact"/>
        </dgm:presLayoutVars>
      </dgm:prSet>
      <dgm:spPr/>
    </dgm:pt>
    <dgm:pt modelId="{982B4E99-480F-429A-BDBF-EF7F9D5015F3}" type="pres">
      <dgm:prSet presAssocID="{E079D66C-7C03-4AAB-A75D-51CEB9695C58}" presName="gear1" presStyleLbl="node1" presStyleIdx="0" presStyleCnt="3">
        <dgm:presLayoutVars>
          <dgm:chMax val="1"/>
          <dgm:bulletEnabled val="1"/>
        </dgm:presLayoutVars>
      </dgm:prSet>
      <dgm:spPr/>
      <dgm:t>
        <a:bodyPr/>
        <a:lstStyle/>
        <a:p>
          <a:endParaRPr lang="fr-BE"/>
        </a:p>
      </dgm:t>
    </dgm:pt>
    <dgm:pt modelId="{8B42826E-6513-44DA-9D98-7951AB337273}" type="pres">
      <dgm:prSet presAssocID="{E079D66C-7C03-4AAB-A75D-51CEB9695C58}" presName="gear1srcNode" presStyleLbl="node1" presStyleIdx="0" presStyleCnt="3"/>
      <dgm:spPr/>
      <dgm:t>
        <a:bodyPr/>
        <a:lstStyle/>
        <a:p>
          <a:endParaRPr lang="fr-BE"/>
        </a:p>
      </dgm:t>
    </dgm:pt>
    <dgm:pt modelId="{AEF91F57-3372-41C2-A916-CA33C184013C}" type="pres">
      <dgm:prSet presAssocID="{E079D66C-7C03-4AAB-A75D-51CEB9695C58}" presName="gear1dstNode" presStyleLbl="node1" presStyleIdx="0" presStyleCnt="3"/>
      <dgm:spPr/>
      <dgm:t>
        <a:bodyPr/>
        <a:lstStyle/>
        <a:p>
          <a:endParaRPr lang="fr-BE"/>
        </a:p>
      </dgm:t>
    </dgm:pt>
    <dgm:pt modelId="{0B50A10A-E631-49FD-AB16-39498AC9C787}" type="pres">
      <dgm:prSet presAssocID="{AEA90D6E-C588-4DCC-81FD-9A488844C45D}" presName="gear2" presStyleLbl="node1" presStyleIdx="1" presStyleCnt="3">
        <dgm:presLayoutVars>
          <dgm:chMax val="1"/>
          <dgm:bulletEnabled val="1"/>
        </dgm:presLayoutVars>
      </dgm:prSet>
      <dgm:spPr/>
      <dgm:t>
        <a:bodyPr/>
        <a:lstStyle/>
        <a:p>
          <a:endParaRPr lang="fr-BE"/>
        </a:p>
      </dgm:t>
    </dgm:pt>
    <dgm:pt modelId="{F9562882-8A09-4782-9355-623016E034A6}" type="pres">
      <dgm:prSet presAssocID="{AEA90D6E-C588-4DCC-81FD-9A488844C45D}" presName="gear2srcNode" presStyleLbl="node1" presStyleIdx="1" presStyleCnt="3"/>
      <dgm:spPr/>
      <dgm:t>
        <a:bodyPr/>
        <a:lstStyle/>
        <a:p>
          <a:endParaRPr lang="fr-BE"/>
        </a:p>
      </dgm:t>
    </dgm:pt>
    <dgm:pt modelId="{400C4861-FD00-4C29-B2D4-ADE9E16CA65B}" type="pres">
      <dgm:prSet presAssocID="{AEA90D6E-C588-4DCC-81FD-9A488844C45D}" presName="gear2dstNode" presStyleLbl="node1" presStyleIdx="1" presStyleCnt="3"/>
      <dgm:spPr/>
      <dgm:t>
        <a:bodyPr/>
        <a:lstStyle/>
        <a:p>
          <a:endParaRPr lang="fr-BE"/>
        </a:p>
      </dgm:t>
    </dgm:pt>
    <dgm:pt modelId="{9B21730E-DF69-4DAA-822D-B91912EBFBE4}" type="pres">
      <dgm:prSet presAssocID="{99482A06-B67B-4832-864D-3729D56EB083}" presName="gear3" presStyleLbl="node1" presStyleIdx="2" presStyleCnt="3"/>
      <dgm:spPr/>
      <dgm:t>
        <a:bodyPr/>
        <a:lstStyle/>
        <a:p>
          <a:endParaRPr lang="fr-BE"/>
        </a:p>
      </dgm:t>
    </dgm:pt>
    <dgm:pt modelId="{E75A8601-2C1C-428D-A656-6330F108B249}" type="pres">
      <dgm:prSet presAssocID="{99482A06-B67B-4832-864D-3729D56EB083}" presName="gear3tx" presStyleLbl="node1" presStyleIdx="2" presStyleCnt="3">
        <dgm:presLayoutVars>
          <dgm:chMax val="1"/>
          <dgm:bulletEnabled val="1"/>
        </dgm:presLayoutVars>
      </dgm:prSet>
      <dgm:spPr/>
      <dgm:t>
        <a:bodyPr/>
        <a:lstStyle/>
        <a:p>
          <a:endParaRPr lang="fr-BE"/>
        </a:p>
      </dgm:t>
    </dgm:pt>
    <dgm:pt modelId="{45DB714C-C751-4818-A1CA-3F2E8D68E321}" type="pres">
      <dgm:prSet presAssocID="{99482A06-B67B-4832-864D-3729D56EB083}" presName="gear3srcNode" presStyleLbl="node1" presStyleIdx="2" presStyleCnt="3"/>
      <dgm:spPr/>
      <dgm:t>
        <a:bodyPr/>
        <a:lstStyle/>
        <a:p>
          <a:endParaRPr lang="fr-BE"/>
        </a:p>
      </dgm:t>
    </dgm:pt>
    <dgm:pt modelId="{A39A4448-6C5E-4E46-B60D-97649C673E44}" type="pres">
      <dgm:prSet presAssocID="{99482A06-B67B-4832-864D-3729D56EB083}" presName="gear3dstNode" presStyleLbl="node1" presStyleIdx="2" presStyleCnt="3"/>
      <dgm:spPr/>
      <dgm:t>
        <a:bodyPr/>
        <a:lstStyle/>
        <a:p>
          <a:endParaRPr lang="fr-BE"/>
        </a:p>
      </dgm:t>
    </dgm:pt>
    <dgm:pt modelId="{480C89CC-4BCE-419B-86FF-45BFC440D494}" type="pres">
      <dgm:prSet presAssocID="{F8DB482E-2BB4-4442-81EF-F7AAB9B770D8}" presName="connector1" presStyleLbl="sibTrans2D1" presStyleIdx="0" presStyleCnt="3"/>
      <dgm:spPr/>
      <dgm:t>
        <a:bodyPr/>
        <a:lstStyle/>
        <a:p>
          <a:endParaRPr lang="fr-BE"/>
        </a:p>
      </dgm:t>
    </dgm:pt>
    <dgm:pt modelId="{C207A298-6287-41FC-9CB6-819462E846C0}" type="pres">
      <dgm:prSet presAssocID="{AB0F72EE-3B75-45B2-B3B8-1D180CFFB0EC}" presName="connector2" presStyleLbl="sibTrans2D1" presStyleIdx="1" presStyleCnt="3"/>
      <dgm:spPr/>
      <dgm:t>
        <a:bodyPr/>
        <a:lstStyle/>
        <a:p>
          <a:endParaRPr lang="fr-BE"/>
        </a:p>
      </dgm:t>
    </dgm:pt>
    <dgm:pt modelId="{495F2C52-6EB1-4295-9DD8-D87382D109B2}" type="pres">
      <dgm:prSet presAssocID="{5CC68761-8421-41E3-9ECB-E83A35F9CDBD}" presName="connector3" presStyleLbl="sibTrans2D1" presStyleIdx="2" presStyleCnt="3"/>
      <dgm:spPr/>
      <dgm:t>
        <a:bodyPr/>
        <a:lstStyle/>
        <a:p>
          <a:endParaRPr lang="fr-BE"/>
        </a:p>
      </dgm:t>
    </dgm:pt>
  </dgm:ptLst>
  <dgm:cxnLst>
    <dgm:cxn modelId="{F5A74F75-B32E-4DCE-AEC7-C0F928193FE0}" type="presOf" srcId="{99482A06-B67B-4832-864D-3729D56EB083}" destId="{45DB714C-C751-4818-A1CA-3F2E8D68E321}" srcOrd="2" destOrd="0" presId="urn:microsoft.com/office/officeart/2005/8/layout/gear1"/>
    <dgm:cxn modelId="{1EAF0313-1691-4031-855A-CAC36D1B8369}" type="presOf" srcId="{5CC68761-8421-41E3-9ECB-E83A35F9CDBD}" destId="{495F2C52-6EB1-4295-9DD8-D87382D109B2}" srcOrd="0" destOrd="0" presId="urn:microsoft.com/office/officeart/2005/8/layout/gear1"/>
    <dgm:cxn modelId="{45A115FC-7BF7-45E4-945E-44BF11095341}" type="presOf" srcId="{AEA90D6E-C588-4DCC-81FD-9A488844C45D}" destId="{F9562882-8A09-4782-9355-623016E034A6}" srcOrd="1" destOrd="0" presId="urn:microsoft.com/office/officeart/2005/8/layout/gear1"/>
    <dgm:cxn modelId="{0B173ED3-67F1-4E78-9083-EA0E64D159FA}" type="presOf" srcId="{AEA90D6E-C588-4DCC-81FD-9A488844C45D}" destId="{0B50A10A-E631-49FD-AB16-39498AC9C787}" srcOrd="0" destOrd="0" presId="urn:microsoft.com/office/officeart/2005/8/layout/gear1"/>
    <dgm:cxn modelId="{4820CA53-8581-4E2D-8B4A-D09821029373}" srcId="{035168BA-0458-4E86-B673-D8420DD65344}" destId="{AEA90D6E-C588-4DCC-81FD-9A488844C45D}" srcOrd="1" destOrd="0" parTransId="{4901266A-48EE-498D-8E39-42610E58BE30}" sibTransId="{AB0F72EE-3B75-45B2-B3B8-1D180CFFB0EC}"/>
    <dgm:cxn modelId="{A7F4BDE9-9E3D-4DF5-8917-9D7761CA1903}" type="presOf" srcId="{E079D66C-7C03-4AAB-A75D-51CEB9695C58}" destId="{8B42826E-6513-44DA-9D98-7951AB337273}" srcOrd="1" destOrd="0" presId="urn:microsoft.com/office/officeart/2005/8/layout/gear1"/>
    <dgm:cxn modelId="{0FB4EDC6-0EAD-4009-8925-5EABBDAC8FE4}" type="presOf" srcId="{AB0F72EE-3B75-45B2-B3B8-1D180CFFB0EC}" destId="{C207A298-6287-41FC-9CB6-819462E846C0}" srcOrd="0" destOrd="0" presId="urn:microsoft.com/office/officeart/2005/8/layout/gear1"/>
    <dgm:cxn modelId="{638979D1-9832-4874-BDDA-8189449A4715}" srcId="{035168BA-0458-4E86-B673-D8420DD65344}" destId="{E079D66C-7C03-4AAB-A75D-51CEB9695C58}" srcOrd="0" destOrd="0" parTransId="{3C708A16-DBF1-40F1-AA32-0317D32571A1}" sibTransId="{F8DB482E-2BB4-4442-81EF-F7AAB9B770D8}"/>
    <dgm:cxn modelId="{0B3D1E90-321B-40D9-BF2B-1C11654C5043}" type="presOf" srcId="{035168BA-0458-4E86-B673-D8420DD65344}" destId="{8BDD9F24-1E4D-4695-8F57-7FE1A5DD62D1}" srcOrd="0" destOrd="0" presId="urn:microsoft.com/office/officeart/2005/8/layout/gear1"/>
    <dgm:cxn modelId="{CF778FA6-387A-491A-A0C7-F126B741C038}" type="presOf" srcId="{99482A06-B67B-4832-864D-3729D56EB083}" destId="{9B21730E-DF69-4DAA-822D-B91912EBFBE4}" srcOrd="0" destOrd="0" presId="urn:microsoft.com/office/officeart/2005/8/layout/gear1"/>
    <dgm:cxn modelId="{A8C0C86A-963D-488D-8DA9-692C39728397}" srcId="{035168BA-0458-4E86-B673-D8420DD65344}" destId="{99482A06-B67B-4832-864D-3729D56EB083}" srcOrd="2" destOrd="0" parTransId="{4808F693-1E87-491F-B09F-1039A2C331C7}" sibTransId="{5CC68761-8421-41E3-9ECB-E83A35F9CDBD}"/>
    <dgm:cxn modelId="{A0D33AF1-2841-4480-BC19-A84C81E34F09}" type="presOf" srcId="{AEA90D6E-C588-4DCC-81FD-9A488844C45D}" destId="{400C4861-FD00-4C29-B2D4-ADE9E16CA65B}" srcOrd="2" destOrd="0" presId="urn:microsoft.com/office/officeart/2005/8/layout/gear1"/>
    <dgm:cxn modelId="{D345882A-36C6-4A7F-B229-6A6A8687C22E}" type="presOf" srcId="{E079D66C-7C03-4AAB-A75D-51CEB9695C58}" destId="{982B4E99-480F-429A-BDBF-EF7F9D5015F3}" srcOrd="0" destOrd="0" presId="urn:microsoft.com/office/officeart/2005/8/layout/gear1"/>
    <dgm:cxn modelId="{2F2CCB7E-C306-4F6C-9173-83EB6ED5AD18}" type="presOf" srcId="{99482A06-B67B-4832-864D-3729D56EB083}" destId="{E75A8601-2C1C-428D-A656-6330F108B249}" srcOrd="1" destOrd="0" presId="urn:microsoft.com/office/officeart/2005/8/layout/gear1"/>
    <dgm:cxn modelId="{3F4FE5D5-25F4-4287-B48B-B14FF0D3D48F}" type="presOf" srcId="{E079D66C-7C03-4AAB-A75D-51CEB9695C58}" destId="{AEF91F57-3372-41C2-A916-CA33C184013C}" srcOrd="2" destOrd="0" presId="urn:microsoft.com/office/officeart/2005/8/layout/gear1"/>
    <dgm:cxn modelId="{FD3FC289-B9C0-4C04-A3E0-8D133354EA4B}" type="presOf" srcId="{99482A06-B67B-4832-864D-3729D56EB083}" destId="{A39A4448-6C5E-4E46-B60D-97649C673E44}" srcOrd="3" destOrd="0" presId="urn:microsoft.com/office/officeart/2005/8/layout/gear1"/>
    <dgm:cxn modelId="{61778E43-CD05-431E-95EB-B2A27F4EAEA8}" type="presOf" srcId="{F8DB482E-2BB4-4442-81EF-F7AAB9B770D8}" destId="{480C89CC-4BCE-419B-86FF-45BFC440D494}" srcOrd="0" destOrd="0" presId="urn:microsoft.com/office/officeart/2005/8/layout/gear1"/>
    <dgm:cxn modelId="{ECFEAA26-0CBA-4564-8CBA-C04FF6A55825}" type="presParOf" srcId="{8BDD9F24-1E4D-4695-8F57-7FE1A5DD62D1}" destId="{982B4E99-480F-429A-BDBF-EF7F9D5015F3}" srcOrd="0" destOrd="0" presId="urn:microsoft.com/office/officeart/2005/8/layout/gear1"/>
    <dgm:cxn modelId="{5E810D62-684E-4C3B-897A-E26E9D437AA6}" type="presParOf" srcId="{8BDD9F24-1E4D-4695-8F57-7FE1A5DD62D1}" destId="{8B42826E-6513-44DA-9D98-7951AB337273}" srcOrd="1" destOrd="0" presId="urn:microsoft.com/office/officeart/2005/8/layout/gear1"/>
    <dgm:cxn modelId="{CE6CBB6A-42B9-4251-822D-CAAD812D506C}" type="presParOf" srcId="{8BDD9F24-1E4D-4695-8F57-7FE1A5DD62D1}" destId="{AEF91F57-3372-41C2-A916-CA33C184013C}" srcOrd="2" destOrd="0" presId="urn:microsoft.com/office/officeart/2005/8/layout/gear1"/>
    <dgm:cxn modelId="{62C12F70-26B4-48B7-A207-2A0B4A2B38C6}" type="presParOf" srcId="{8BDD9F24-1E4D-4695-8F57-7FE1A5DD62D1}" destId="{0B50A10A-E631-49FD-AB16-39498AC9C787}" srcOrd="3" destOrd="0" presId="urn:microsoft.com/office/officeart/2005/8/layout/gear1"/>
    <dgm:cxn modelId="{04AF2477-0FAC-4EE4-8C42-E76433FF9681}" type="presParOf" srcId="{8BDD9F24-1E4D-4695-8F57-7FE1A5DD62D1}" destId="{F9562882-8A09-4782-9355-623016E034A6}" srcOrd="4" destOrd="0" presId="urn:microsoft.com/office/officeart/2005/8/layout/gear1"/>
    <dgm:cxn modelId="{076EFBE5-E4AE-4D6D-B883-B0DCF6D3723D}" type="presParOf" srcId="{8BDD9F24-1E4D-4695-8F57-7FE1A5DD62D1}" destId="{400C4861-FD00-4C29-B2D4-ADE9E16CA65B}" srcOrd="5" destOrd="0" presId="urn:microsoft.com/office/officeart/2005/8/layout/gear1"/>
    <dgm:cxn modelId="{48C07EAD-76AC-4777-9029-7AAA8120ED25}" type="presParOf" srcId="{8BDD9F24-1E4D-4695-8F57-7FE1A5DD62D1}" destId="{9B21730E-DF69-4DAA-822D-B91912EBFBE4}" srcOrd="6" destOrd="0" presId="urn:microsoft.com/office/officeart/2005/8/layout/gear1"/>
    <dgm:cxn modelId="{98A0ADE3-590F-4C21-877D-B6CE3F51C6F5}" type="presParOf" srcId="{8BDD9F24-1E4D-4695-8F57-7FE1A5DD62D1}" destId="{E75A8601-2C1C-428D-A656-6330F108B249}" srcOrd="7" destOrd="0" presId="urn:microsoft.com/office/officeart/2005/8/layout/gear1"/>
    <dgm:cxn modelId="{65014448-9616-4E4C-A856-1B3D7B9D4EFB}" type="presParOf" srcId="{8BDD9F24-1E4D-4695-8F57-7FE1A5DD62D1}" destId="{45DB714C-C751-4818-A1CA-3F2E8D68E321}" srcOrd="8" destOrd="0" presId="urn:microsoft.com/office/officeart/2005/8/layout/gear1"/>
    <dgm:cxn modelId="{E3C00AE9-5369-4A08-8E01-46651D65C56B}" type="presParOf" srcId="{8BDD9F24-1E4D-4695-8F57-7FE1A5DD62D1}" destId="{A39A4448-6C5E-4E46-B60D-97649C673E44}" srcOrd="9" destOrd="0" presId="urn:microsoft.com/office/officeart/2005/8/layout/gear1"/>
    <dgm:cxn modelId="{94040A04-7BA8-4713-9131-D9DEC27171F7}" type="presParOf" srcId="{8BDD9F24-1E4D-4695-8F57-7FE1A5DD62D1}" destId="{480C89CC-4BCE-419B-86FF-45BFC440D494}" srcOrd="10" destOrd="0" presId="urn:microsoft.com/office/officeart/2005/8/layout/gear1"/>
    <dgm:cxn modelId="{0F54769D-6D41-4B8E-81FB-61973612E74F}" type="presParOf" srcId="{8BDD9F24-1E4D-4695-8F57-7FE1A5DD62D1}" destId="{C207A298-6287-41FC-9CB6-819462E846C0}" srcOrd="11" destOrd="0" presId="urn:microsoft.com/office/officeart/2005/8/layout/gear1"/>
    <dgm:cxn modelId="{DDAA44A5-723A-47F2-BD24-5C4A6D0AB4FD}" type="presParOf" srcId="{8BDD9F24-1E4D-4695-8F57-7FE1A5DD62D1}" destId="{495F2C52-6EB1-4295-9DD8-D87382D109B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B4E99-480F-429A-BDBF-EF7F9D5015F3}">
      <dsp:nvSpPr>
        <dsp:cNvPr id="0" name=""/>
        <dsp:cNvSpPr/>
      </dsp:nvSpPr>
      <dsp:spPr>
        <a:xfrm>
          <a:off x="3804259" y="2537460"/>
          <a:ext cx="3101340" cy="3101340"/>
        </a:xfrm>
        <a:prstGeom prst="gear9">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BE" sz="2400" kern="1200" dirty="0" smtClean="0"/>
            <a:t>Authenticité</a:t>
          </a:r>
          <a:endParaRPr lang="fr-BE" sz="2400" kern="1200" dirty="0"/>
        </a:p>
      </dsp:txBody>
      <dsp:txXfrm>
        <a:off x="4427766" y="3263934"/>
        <a:ext cx="1854326" cy="1594153"/>
      </dsp:txXfrm>
    </dsp:sp>
    <dsp:sp modelId="{0B50A10A-E631-49FD-AB16-39498AC9C787}">
      <dsp:nvSpPr>
        <dsp:cNvPr id="0" name=""/>
        <dsp:cNvSpPr/>
      </dsp:nvSpPr>
      <dsp:spPr>
        <a:xfrm>
          <a:off x="1999843" y="1804416"/>
          <a:ext cx="2255520" cy="2255520"/>
        </a:xfrm>
        <a:prstGeom prst="gear6">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BE" sz="2400" kern="1200" dirty="0" smtClean="0"/>
            <a:t>CPI</a:t>
          </a:r>
          <a:endParaRPr lang="fr-BE" sz="2400" kern="1200" dirty="0"/>
        </a:p>
      </dsp:txBody>
      <dsp:txXfrm>
        <a:off x="2567677" y="2375682"/>
        <a:ext cx="1119852" cy="1112988"/>
      </dsp:txXfrm>
    </dsp:sp>
    <dsp:sp modelId="{9B21730E-DF69-4DAA-822D-B91912EBFBE4}">
      <dsp:nvSpPr>
        <dsp:cNvPr id="0" name=""/>
        <dsp:cNvSpPr/>
      </dsp:nvSpPr>
      <dsp:spPr>
        <a:xfrm rot="20700000">
          <a:off x="3263164" y="248337"/>
          <a:ext cx="2209949" cy="2209949"/>
        </a:xfrm>
        <a:prstGeom prst="gear6">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BE" sz="2400" kern="1200" dirty="0" smtClean="0"/>
            <a:t>Empathie</a:t>
          </a:r>
          <a:endParaRPr lang="fr-BE" sz="2400" kern="1200" dirty="0"/>
        </a:p>
      </dsp:txBody>
      <dsp:txXfrm rot="-20700000">
        <a:off x="3747871" y="733044"/>
        <a:ext cx="1240536" cy="1240536"/>
      </dsp:txXfrm>
    </dsp:sp>
    <dsp:sp modelId="{480C89CC-4BCE-419B-86FF-45BFC440D494}">
      <dsp:nvSpPr>
        <dsp:cNvPr id="0" name=""/>
        <dsp:cNvSpPr/>
      </dsp:nvSpPr>
      <dsp:spPr>
        <a:xfrm>
          <a:off x="3581963" y="2060216"/>
          <a:ext cx="3969715" cy="3969715"/>
        </a:xfrm>
        <a:prstGeom prst="circularArrow">
          <a:avLst>
            <a:gd name="adj1" fmla="val 4687"/>
            <a:gd name="adj2" fmla="val 299029"/>
            <a:gd name="adj3" fmla="val 2542483"/>
            <a:gd name="adj4" fmla="val 15805705"/>
            <a:gd name="adj5" fmla="val 5469"/>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207A298-6287-41FC-9CB6-819462E846C0}">
      <dsp:nvSpPr>
        <dsp:cNvPr id="0" name=""/>
        <dsp:cNvSpPr/>
      </dsp:nvSpPr>
      <dsp:spPr>
        <a:xfrm>
          <a:off x="1600395" y="1299155"/>
          <a:ext cx="2884246" cy="2884246"/>
        </a:xfrm>
        <a:prstGeom prst="leftCircularArrow">
          <a:avLst>
            <a:gd name="adj1" fmla="val 6452"/>
            <a:gd name="adj2" fmla="val 429999"/>
            <a:gd name="adj3" fmla="val 10489124"/>
            <a:gd name="adj4" fmla="val 14837806"/>
            <a:gd name="adj5" fmla="val 7527"/>
          </a:avLst>
        </a:prstGeom>
        <a:solidFill>
          <a:schemeClr val="accent1">
            <a:shade val="90000"/>
            <a:hueOff val="233943"/>
            <a:satOff val="-2143"/>
            <a:lumOff val="1850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5F2C52-6EB1-4295-9DD8-D87382D109B2}">
      <dsp:nvSpPr>
        <dsp:cNvPr id="0" name=""/>
        <dsp:cNvSpPr/>
      </dsp:nvSpPr>
      <dsp:spPr>
        <a:xfrm>
          <a:off x="2751980" y="-241923"/>
          <a:ext cx="3109798" cy="3109798"/>
        </a:xfrm>
        <a:prstGeom prst="circularArrow">
          <a:avLst>
            <a:gd name="adj1" fmla="val 5984"/>
            <a:gd name="adj2" fmla="val 394124"/>
            <a:gd name="adj3" fmla="val 13313824"/>
            <a:gd name="adj4" fmla="val 10508221"/>
            <a:gd name="adj5" fmla="val 6981"/>
          </a:avLst>
        </a:prstGeom>
        <a:solidFill>
          <a:schemeClr val="accent1">
            <a:shade val="90000"/>
            <a:hueOff val="233943"/>
            <a:satOff val="-2143"/>
            <a:lumOff val="1850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16DA5-5EBE-491C-9ABB-8C683FDFE2A7}" type="datetimeFigureOut">
              <a:rPr lang="fr-BE" smtClean="0"/>
              <a:t>14-10-19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34E5-E0A7-41DD-909C-F85ED610DBC3}" type="slidenum">
              <a:rPr lang="fr-BE" smtClean="0"/>
              <a:t>‹N°›</a:t>
            </a:fld>
            <a:endParaRPr lang="fr-BE"/>
          </a:p>
        </p:txBody>
      </p:sp>
    </p:spTree>
    <p:extLst>
      <p:ext uri="{BB962C8B-B14F-4D97-AF65-F5344CB8AC3E}">
        <p14:creationId xmlns:p14="http://schemas.microsoft.com/office/powerpoint/2010/main" val="354282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enceshumaines.com/dsm-v-troubles-dans-la-psychiatrie_fr_30957.html#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Dans un troisième temps de l’exposé, je proposerai une conception récente en psychologie proposant que les processus d’ajustement au deuil, contrairement aux processus postulés classiquement qu’il faut essentiellement se confronter aux pensées et sentiments liés à la perte, à ses significations et au décours des événements y ayant conduit, comprennent également des processus d’évitements bénéfiques. En d’autres termes, un processus d’oscillation, parfois contrôlé, parfois induit par les événements du quotidien, se met en place entre des moments de confrontation et d’évitement des stresseurs liés à la maladie et à ses conséquences secondaires pour mener progressivement à un ajustement aux pertes subies au cours de la maladie, que ce soit par les personnes malades ou par leurs proches. Dans les processus de deuil à la suite du décès d’un conjoint, des recherches ont montré qu’une focalisation exclusive et excessive à la perte était associée à un mauvais décours du deuil et qu’il est donc efficace que la personne en deuil puisse avoir des moments de répit ou d’évitement.</a:t>
            </a:r>
          </a:p>
          <a:p>
            <a:pPr eaLnBrk="1" hangingPunct="1">
              <a:spcBef>
                <a:spcPct val="0"/>
              </a:spcBef>
            </a:pPr>
            <a:endParaRPr lang="fr-BE" altLang="fr-FR" smtClean="0"/>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F66743-A1C8-4251-A26A-556793C84BB4}" type="slidenum">
              <a:rPr lang="fr-BE" altLang="fr-FR" smtClean="0">
                <a:latin typeface="Arial" panose="020B0604020202020204" pitchFamily="34" charset="0"/>
                <a:cs typeface="Arial" panose="020B0604020202020204" pitchFamily="34" charset="0"/>
              </a:rPr>
              <a:pPr/>
              <a:t>2</a:t>
            </a:fld>
            <a:endParaRPr lang="fr-BE"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86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dirty="0" smtClean="0"/>
              <a:t>Allen Frances, ancien professeur de psychiatrie à la Duke </a:t>
            </a:r>
            <a:r>
              <a:rPr lang="fr-BE" altLang="fr-FR" dirty="0" err="1" smtClean="0"/>
              <a:t>University</a:t>
            </a:r>
            <a:r>
              <a:rPr lang="fr-BE" altLang="fr-FR" dirty="0" smtClean="0"/>
              <a:t>, également connu pour avoir supervisé l’équipe de rédaction de… la précédente édition du </a:t>
            </a:r>
            <a:r>
              <a:rPr lang="fr-BE" altLang="fr-FR" i="1" dirty="0" smtClean="0"/>
              <a:t>DSM</a:t>
            </a:r>
            <a:r>
              <a:rPr lang="fr-BE" altLang="fr-FR" dirty="0" smtClean="0"/>
              <a:t> (</a:t>
            </a:r>
            <a:r>
              <a:rPr lang="fr-BE" altLang="fr-FR" i="1" dirty="0" smtClean="0"/>
              <a:t>DSM-IV</a:t>
            </a:r>
            <a:r>
              <a:rPr lang="fr-BE" altLang="fr-FR" dirty="0" smtClean="0"/>
              <a:t>). Récemment, il se confiait en ces termes à nos confrères de </a:t>
            </a:r>
            <a:r>
              <a:rPr lang="fr-BE" altLang="fr-FR" dirty="0" err="1" smtClean="0"/>
              <a:t>Medscape</a:t>
            </a:r>
            <a:r>
              <a:rPr lang="fr-BE" altLang="fr-FR" dirty="0" smtClean="0"/>
              <a:t> </a:t>
            </a:r>
            <a:r>
              <a:rPr lang="fr-BE" altLang="fr-FR" dirty="0" smtClean="0">
                <a:hlinkClick r:id="rId3"/>
              </a:rPr>
              <a:t>(1) </a:t>
            </a:r>
            <a:r>
              <a:rPr lang="fr-BE" altLang="fr-FR" dirty="0" smtClean="0"/>
              <a:t>: </a:t>
            </a:r>
            <a:r>
              <a:rPr lang="fr-BE" altLang="fr-FR" i="1" dirty="0" smtClean="0"/>
              <a:t>« Le </a:t>
            </a:r>
            <a:r>
              <a:rPr lang="fr-BE" altLang="fr-FR" dirty="0" smtClean="0"/>
              <a:t>DSM‑V</a:t>
            </a:r>
            <a:r>
              <a:rPr lang="fr-BE" altLang="fr-FR" i="1" dirty="0" smtClean="0"/>
              <a:t> transforme le deuil en trouble dépressif majeur, les colères en trouble de dérégulation dit d’humeur explosive, les pertes de mémoire du grand âge en trouble neurocognitif léger, l’inquiétude de la maladie en troubles de symptômes somatiques, la gourmandise en hyperphagie boulimique, et n’importe qui souhaitant obtenir un stimulant pour un usage récréatif ou pour améliorer ses performances pourra faire valoir qu’il souffre d’un trouble du déficit de l’attention. »</a:t>
            </a:r>
            <a:r>
              <a:rPr lang="fr-BE" altLang="fr-FR" dirty="0" smtClean="0"/>
              <a:t> Plus surprenant encore, une semaine avant la publication du </a:t>
            </a:r>
            <a:r>
              <a:rPr lang="fr-BE" altLang="fr-FR" i="1" dirty="0" smtClean="0"/>
              <a:t>DSM‑V</a:t>
            </a:r>
            <a:r>
              <a:rPr lang="fr-BE" altLang="fr-FR" dirty="0" smtClean="0"/>
              <a:t>, le National Institute of Mental </a:t>
            </a:r>
            <a:r>
              <a:rPr lang="fr-BE" altLang="fr-FR" dirty="0" err="1" smtClean="0"/>
              <a:t>Health</a:t>
            </a:r>
            <a:r>
              <a:rPr lang="fr-BE" altLang="fr-FR" dirty="0" smtClean="0"/>
              <a:t> (NIMH), le plus important financeur de la recherche en santé mentale aux États-Unis, désavouait le manuel, par la voix de son directeur Thomas R. Insel. Selon lui, </a:t>
            </a:r>
            <a:r>
              <a:rPr lang="fr-BE" altLang="fr-FR" i="1" dirty="0" smtClean="0"/>
              <a:t>« la faiblesse du </a:t>
            </a:r>
            <a:r>
              <a:rPr lang="fr-BE" altLang="fr-FR" dirty="0" smtClean="0"/>
              <a:t>DSM</a:t>
            </a:r>
            <a:r>
              <a:rPr lang="fr-BE" altLang="fr-FR" i="1" dirty="0" smtClean="0"/>
              <a:t> est son manque de validité »</a:t>
            </a:r>
            <a:r>
              <a:rPr lang="fr-BE" altLang="fr-FR" dirty="0" smtClean="0"/>
              <a:t>, ses diagnostics ne sont pas fondés </a:t>
            </a:r>
            <a:r>
              <a:rPr lang="fr-BE" altLang="fr-FR" i="1" dirty="0" smtClean="0"/>
              <a:t>« sur des mesures objectives effectuées en laboratoire »</a:t>
            </a:r>
            <a:r>
              <a:rPr lang="fr-BE" altLang="fr-FR" dirty="0" smtClean="0"/>
              <a:t> et </a:t>
            </a:r>
            <a:r>
              <a:rPr lang="fr-BE" altLang="fr-FR" i="1" dirty="0" smtClean="0"/>
              <a:t>« les patients souffrant de troubles mentaux méritent mieux »</a:t>
            </a:r>
            <a:r>
              <a:rPr lang="fr-BE" altLang="fr-FR" dirty="0" smtClean="0"/>
              <a:t>.</a:t>
            </a:r>
          </a:p>
        </p:txBody>
      </p:sp>
      <p:sp>
        <p:nvSpPr>
          <p:cNvPr id="19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A13015-08D7-43A2-903C-6FEE8691A7BE}" type="slidenum">
              <a:rPr lang="fr-BE" altLang="fr-FR" smtClean="0"/>
              <a:pPr/>
              <a:t>7</a:t>
            </a:fld>
            <a:endParaRPr lang="fr-BE" altLang="fr-FR" smtClean="0"/>
          </a:p>
        </p:txBody>
      </p:sp>
    </p:spTree>
    <p:extLst>
      <p:ext uri="{BB962C8B-B14F-4D97-AF65-F5344CB8AC3E}">
        <p14:creationId xmlns:p14="http://schemas.microsoft.com/office/powerpoint/2010/main" val="226325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smtClean="0"/>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C69411-47F3-4873-B229-4FD1CB40DA77}" type="slidenum">
              <a:rPr lang="fr-BE" altLang="fr-FR" smtClean="0"/>
              <a:pPr/>
              <a:t>11</a:t>
            </a:fld>
            <a:endParaRPr lang="fr-BE" altLang="fr-FR" smtClean="0"/>
          </a:p>
        </p:txBody>
      </p:sp>
    </p:spTree>
    <p:extLst>
      <p:ext uri="{BB962C8B-B14F-4D97-AF65-F5344CB8AC3E}">
        <p14:creationId xmlns:p14="http://schemas.microsoft.com/office/powerpoint/2010/main" val="40850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Enfin, je proposerai que ce modèle d’ajustement au deuil permet de mieux envisager une approche individualisée de l’aide apportée en oncologie, au plus proche de la personne malade et de ses proches, en fonction du leurs cadres de référence personnels et interpersonnels.</a:t>
            </a:r>
          </a:p>
          <a:p>
            <a:pPr eaLnBrk="1" hangingPunct="1">
              <a:spcBef>
                <a:spcPct val="0"/>
              </a:spcBef>
            </a:pPr>
            <a:endParaRPr lang="fr-BE" alt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D244DA-19B5-462C-9A03-C894132EDAC5}" type="slidenum">
              <a:rPr lang="fr-BE" altLang="fr-FR" smtClean="0">
                <a:latin typeface="Arial" panose="020B0604020202020204" pitchFamily="34" charset="0"/>
                <a:cs typeface="Arial" panose="020B0604020202020204" pitchFamily="34" charset="0"/>
              </a:rPr>
              <a:pPr/>
              <a:t>26</a:t>
            </a:fld>
            <a:endParaRPr lang="fr-BE"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53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Enfin, je proposerai que ce modèle d’ajustement au deuil permet de mieux envisager une approche individualisée de l’aide apportée en oncologie, au plus proche de la personne malade et de ses proches, en fonction du leurs cadres de référence personnels et interpersonnels.</a:t>
            </a:r>
          </a:p>
          <a:p>
            <a:pPr eaLnBrk="1" hangingPunct="1">
              <a:spcBef>
                <a:spcPct val="0"/>
              </a:spcBef>
            </a:pPr>
            <a:endParaRPr lang="fr-BE" altLang="fr-FR"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D06558-7C55-46E4-A1EE-AF4C1F287374}" type="slidenum">
              <a:rPr lang="fr-BE" altLang="fr-FR" smtClean="0">
                <a:latin typeface="Arial" panose="020B0604020202020204" pitchFamily="34" charset="0"/>
                <a:cs typeface="Arial" panose="020B0604020202020204" pitchFamily="34" charset="0"/>
              </a:rPr>
              <a:pPr/>
              <a:t>30</a:t>
            </a:fld>
            <a:endParaRPr lang="fr-BE"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59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79"/>
            <a:ext cx="12192000" cy="1003300"/>
          </a:xfrm>
          <a:prstGeom prst="rect">
            <a:avLst/>
          </a:prstGeom>
        </p:spPr>
      </p:pic>
    </p:spTree>
    <p:extLst>
      <p:ext uri="{BB962C8B-B14F-4D97-AF65-F5344CB8AC3E}">
        <p14:creationId xmlns:p14="http://schemas.microsoft.com/office/powerpoint/2010/main" val="355916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191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8A87A34-81AB-432B-8DAE-1953F412C126}" type="datetimeFigureOut">
              <a:rPr lang="en-US" smtClean="0"/>
              <a:pPr/>
              <a:t>10/14/2019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6378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812800" y="304800"/>
            <a:ext cx="10363200" cy="838200"/>
          </a:xfrm>
        </p:spPr>
        <p:txBody>
          <a:bodyPr/>
          <a:lstStyle/>
          <a:p>
            <a:r>
              <a:rPr lang="fr-FR" smtClean="0"/>
              <a:t>Modifiez le style du titre</a:t>
            </a:r>
            <a:endParaRPr lang="fr-BE"/>
          </a:p>
        </p:txBody>
      </p:sp>
      <p:sp>
        <p:nvSpPr>
          <p:cNvPr id="3" name="Espace réservé du graphique 2"/>
          <p:cNvSpPr>
            <a:spLocks noGrp="1"/>
          </p:cNvSpPr>
          <p:nvPr>
            <p:ph type="chart" idx="1"/>
          </p:nvPr>
        </p:nvSpPr>
        <p:spPr>
          <a:xfrm>
            <a:off x="914400" y="1676400"/>
            <a:ext cx="10363200" cy="4419600"/>
          </a:xfrm>
        </p:spPr>
        <p:txBody>
          <a:bodyPr/>
          <a:lstStyle/>
          <a:p>
            <a:endParaRPr lang="fr-BE"/>
          </a:p>
        </p:txBody>
      </p:sp>
      <p:sp>
        <p:nvSpPr>
          <p:cNvPr id="4" name="Espace réservé de la date 3"/>
          <p:cNvSpPr>
            <a:spLocks noGrp="1"/>
          </p:cNvSpPr>
          <p:nvPr>
            <p:ph type="dt" sz="half" idx="10"/>
          </p:nvPr>
        </p:nvSpPr>
        <p:spPr>
          <a:xfrm>
            <a:off x="914400" y="6248400"/>
            <a:ext cx="2540000" cy="457200"/>
          </a:xfrm>
        </p:spPr>
        <p:txBody>
          <a:bodyPr/>
          <a:lstStyle>
            <a:lvl1pPr>
              <a:defRPr/>
            </a:lvl1pPr>
          </a:lstStyle>
          <a:p>
            <a:endParaRPr lang="fr-FR" altLang="fr-FR"/>
          </a:p>
        </p:txBody>
      </p:sp>
      <p:sp>
        <p:nvSpPr>
          <p:cNvPr id="5" name="Espace réservé du pied de page 4"/>
          <p:cNvSpPr>
            <a:spLocks noGrp="1"/>
          </p:cNvSpPr>
          <p:nvPr>
            <p:ph type="ftr" sz="quarter" idx="11"/>
          </p:nvPr>
        </p:nvSpPr>
        <p:spPr>
          <a:xfrm>
            <a:off x="4165600" y="6248400"/>
            <a:ext cx="3860800" cy="457200"/>
          </a:xfrm>
        </p:spPr>
        <p:txBody>
          <a:bodyPr/>
          <a:lstStyle>
            <a:lvl1pPr>
              <a:defRPr/>
            </a:lvl1pPr>
          </a:lstStyle>
          <a:p>
            <a:r>
              <a:rPr lang="fr-FR" altLang="fr-FR"/>
              <a:t>PCLI_3DS</a:t>
            </a:r>
          </a:p>
        </p:txBody>
      </p:sp>
      <p:sp>
        <p:nvSpPr>
          <p:cNvPr id="6" name="Espace réservé du numéro de diapositive 5"/>
          <p:cNvSpPr>
            <a:spLocks noGrp="1"/>
          </p:cNvSpPr>
          <p:nvPr>
            <p:ph type="sldNum" sz="quarter" idx="12"/>
          </p:nvPr>
        </p:nvSpPr>
        <p:spPr>
          <a:xfrm>
            <a:off x="8737600" y="6248400"/>
            <a:ext cx="2540000" cy="457200"/>
          </a:xfrm>
        </p:spPr>
        <p:txBody>
          <a:bodyPr/>
          <a:lstStyle>
            <a:lvl1pPr>
              <a:defRPr/>
            </a:lvl1pPr>
          </a:lstStyle>
          <a:p>
            <a:fld id="{853C2BC4-28CD-49B9-9D9C-FA9A867AFA21}" type="slidenum">
              <a:rPr lang="fr-FR" altLang="fr-FR"/>
              <a:pPr/>
              <a:t>‹N°›</a:t>
            </a:fld>
            <a:endParaRPr lang="fr-FR" altLang="fr-FR"/>
          </a:p>
        </p:txBody>
      </p:sp>
    </p:spTree>
    <p:extLst>
      <p:ext uri="{BB962C8B-B14F-4D97-AF65-F5344CB8AC3E}">
        <p14:creationId xmlns:p14="http://schemas.microsoft.com/office/powerpoint/2010/main" val="171057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422400" y="228600"/>
            <a:ext cx="10363200" cy="1143000"/>
          </a:xfrm>
        </p:spPr>
        <p:txBody>
          <a:bodyPr/>
          <a:lstStyle/>
          <a:p>
            <a:r>
              <a:rPr lang="fr-FR" smtClean="0"/>
              <a:t>Cliquez pour modifier le style du titre</a:t>
            </a:r>
            <a:endParaRPr lang="fr-BE"/>
          </a:p>
        </p:txBody>
      </p:sp>
      <p:sp>
        <p:nvSpPr>
          <p:cNvPr id="3" name="Espace réservé du texte 2"/>
          <p:cNvSpPr>
            <a:spLocks noGrp="1"/>
          </p:cNvSpPr>
          <p:nvPr>
            <p:ph type="body" sz="half" idx="1"/>
          </p:nvPr>
        </p:nvSpPr>
        <p:spPr>
          <a:xfrm>
            <a:off x="1559984" y="1600201"/>
            <a:ext cx="5080000" cy="44608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graphique 3"/>
          <p:cNvSpPr>
            <a:spLocks noGrp="1"/>
          </p:cNvSpPr>
          <p:nvPr>
            <p:ph type="chart" sz="half" idx="2"/>
          </p:nvPr>
        </p:nvSpPr>
        <p:spPr>
          <a:xfrm>
            <a:off x="6843184" y="1600201"/>
            <a:ext cx="5080000" cy="4460875"/>
          </a:xfrm>
        </p:spPr>
        <p:txBody>
          <a:bodyPr/>
          <a:lstStyle/>
          <a:p>
            <a:pPr lvl="0"/>
            <a:endParaRPr lang="fr-BE" noProof="0" smtClean="0"/>
          </a:p>
        </p:txBody>
      </p:sp>
      <p:sp>
        <p:nvSpPr>
          <p:cNvPr id="5" name="Rectangle 36"/>
          <p:cNvSpPr>
            <a:spLocks noGrp="1" noChangeArrowheads="1"/>
          </p:cNvSpPr>
          <p:nvPr>
            <p:ph type="dt" sz="half"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4EBEA66B-76AF-4316-9F53-A14CEAFF0F87}" type="slidenum">
              <a:rPr lang="fr-FR"/>
              <a:pPr>
                <a:defRPr/>
              </a:pPr>
              <a:t>‹N°›</a:t>
            </a:fld>
            <a:endParaRPr lang="fr-FR"/>
          </a:p>
        </p:txBody>
      </p:sp>
    </p:spTree>
    <p:extLst>
      <p:ext uri="{BB962C8B-B14F-4D97-AF65-F5344CB8AC3E}">
        <p14:creationId xmlns:p14="http://schemas.microsoft.com/office/powerpoint/2010/main" val="10501598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1887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A87A34-81AB-432B-8DAE-1953F412C126}" type="datetimeFigureOut">
              <a:rPr lang="en-US" smtClean="0"/>
              <a:pPr/>
              <a:t>10/14/2019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996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852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584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3433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1115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5939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1744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10/14/2019</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7038770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BE" sz="3200" cap="none" dirty="0" smtClean="0"/>
              <a:t>Accompagner les membres d’une famille endeuillée : avec toujours plus de présence, respect, chaleur, compréhension empathique et d’authenticité</a:t>
            </a:r>
            <a:endParaRPr lang="fr-BE" sz="3200" cap="none" dirty="0"/>
          </a:p>
        </p:txBody>
      </p:sp>
      <p:sp>
        <p:nvSpPr>
          <p:cNvPr id="3" name="Sous-titre 2"/>
          <p:cNvSpPr>
            <a:spLocks noGrp="1"/>
          </p:cNvSpPr>
          <p:nvPr>
            <p:ph type="subTitle" idx="1"/>
          </p:nvPr>
        </p:nvSpPr>
        <p:spPr/>
        <p:txBody>
          <a:bodyPr/>
          <a:lstStyle/>
          <a:p>
            <a:r>
              <a:rPr lang="fr-BE" dirty="0" smtClean="0"/>
              <a:t>Emmanuelle Zech</a:t>
            </a:r>
          </a:p>
          <a:p>
            <a:r>
              <a:rPr lang="fr-BE" dirty="0" smtClean="0"/>
              <a:t>Université catholique de Louvain</a:t>
            </a:r>
            <a:endParaRPr lang="fr-BE" dirty="0"/>
          </a:p>
        </p:txBody>
      </p:sp>
      <p:sp>
        <p:nvSpPr>
          <p:cNvPr id="4" name="ZoneTexte 3"/>
          <p:cNvSpPr txBox="1"/>
          <p:nvPr/>
        </p:nvSpPr>
        <p:spPr>
          <a:xfrm>
            <a:off x="1816179" y="6382694"/>
            <a:ext cx="8985024" cy="338554"/>
          </a:xfrm>
          <a:prstGeom prst="rect">
            <a:avLst/>
          </a:prstGeom>
          <a:noFill/>
        </p:spPr>
        <p:txBody>
          <a:bodyPr wrap="none" rtlCol="0">
            <a:spAutoFit/>
          </a:bodyPr>
          <a:lstStyle/>
          <a:p>
            <a:r>
              <a:rPr lang="fr-BE" sz="1600" dirty="0"/>
              <a:t>8e congrès international du </a:t>
            </a:r>
            <a:r>
              <a:rPr lang="fr-BE" sz="1600" b="1" dirty="0"/>
              <a:t>Réseau Francophone de Soins Palliatifs </a:t>
            </a:r>
            <a:r>
              <a:rPr lang="fr-BE" sz="1600" b="1" dirty="0" smtClean="0"/>
              <a:t>Pédiatriques</a:t>
            </a:r>
            <a:r>
              <a:rPr lang="fr-BE" sz="1600" dirty="0" smtClean="0"/>
              <a:t>, Liège, 4-5 octobre 2018</a:t>
            </a:r>
            <a:endParaRPr lang="fr-BE" sz="1600" dirty="0"/>
          </a:p>
        </p:txBody>
      </p:sp>
    </p:spTree>
    <p:extLst>
      <p:ext uri="{BB962C8B-B14F-4D97-AF65-F5344CB8AC3E}">
        <p14:creationId xmlns:p14="http://schemas.microsoft.com/office/powerpoint/2010/main" val="342516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Trouble de deuil complexe persistant</a:t>
            </a:r>
            <a:endParaRPr lang="fr-BE" dirty="0"/>
          </a:p>
        </p:txBody>
      </p:sp>
      <p:sp>
        <p:nvSpPr>
          <p:cNvPr id="3" name="Espace réservé du contenu 2"/>
          <p:cNvSpPr>
            <a:spLocks noGrp="1"/>
          </p:cNvSpPr>
          <p:nvPr>
            <p:ph idx="1"/>
          </p:nvPr>
        </p:nvSpPr>
        <p:spPr/>
        <p:txBody>
          <a:bodyPr>
            <a:normAutofit/>
          </a:bodyPr>
          <a:lstStyle/>
          <a:p>
            <a:pPr marL="609600" indent="-609600">
              <a:defRPr/>
            </a:pPr>
            <a:r>
              <a:rPr lang="fr-BE" dirty="0"/>
              <a:t>D: </a:t>
            </a:r>
            <a:r>
              <a:rPr lang="fr-BE" dirty="0">
                <a:solidFill>
                  <a:srgbClr val="CC0099"/>
                </a:solidFill>
              </a:rPr>
              <a:t>Temps</a:t>
            </a:r>
            <a:r>
              <a:rPr lang="fr-BE" dirty="0"/>
              <a:t>: le diagnostic ne se pose pas endéans les 12 mois depuis le décès</a:t>
            </a:r>
          </a:p>
          <a:p>
            <a:pPr marL="609600" indent="-609600">
              <a:defRPr/>
            </a:pPr>
            <a:r>
              <a:rPr lang="fr-FR" dirty="0"/>
              <a:t>E: </a:t>
            </a:r>
            <a:r>
              <a:rPr lang="fr-FR" dirty="0">
                <a:solidFill>
                  <a:srgbClr val="CC0099"/>
                </a:solidFill>
              </a:rPr>
              <a:t>Handicap</a:t>
            </a:r>
            <a:r>
              <a:rPr lang="fr-FR" dirty="0"/>
              <a:t>: le trouble cause un dysfonctionnement significatif du fonctionnement social, au travail ou dans d’autres domaines importants</a:t>
            </a:r>
          </a:p>
          <a:p>
            <a:pPr marL="609600" indent="-609600">
              <a:defRPr/>
            </a:pPr>
            <a:r>
              <a:rPr lang="fr-FR" dirty="0"/>
              <a:t>F: Relation aux autres troubles mentaux: les perturbations ne sont pas mieux expliquées par un trouble dépressif majeur, un trouble anxieux généralisé ou un trouble de stress post-traumatique</a:t>
            </a:r>
          </a:p>
        </p:txBody>
      </p:sp>
    </p:spTree>
    <p:extLst>
      <p:ext uri="{BB962C8B-B14F-4D97-AF65-F5344CB8AC3E}">
        <p14:creationId xmlns:p14="http://schemas.microsoft.com/office/powerpoint/2010/main" val="3199795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7FBFFED1-AE3F-4B15-A878-DA619E6AE5FA}" type="slidenum">
              <a:rPr lang="fr-FR" altLang="fr-FR"/>
              <a:pPr>
                <a:defRPr/>
              </a:pPr>
              <a:t>11</a:t>
            </a:fld>
            <a:endParaRPr lang="fr-FR" altLang="fr-FR"/>
          </a:p>
        </p:txBody>
      </p:sp>
      <p:graphicFrame>
        <p:nvGraphicFramePr>
          <p:cNvPr id="20483" name="Object 2"/>
          <p:cNvGraphicFramePr>
            <a:graphicFrameLocks noGrp="1" noChangeAspect="1"/>
          </p:cNvGraphicFramePr>
          <p:nvPr>
            <p:ph type="chart" idx="1"/>
          </p:nvPr>
        </p:nvGraphicFramePr>
        <p:xfrm>
          <a:off x="266700" y="1871663"/>
          <a:ext cx="5267325" cy="3854450"/>
        </p:xfrm>
        <a:graphic>
          <a:graphicData uri="http://schemas.openxmlformats.org/presentationml/2006/ole">
            <mc:AlternateContent xmlns:mc="http://schemas.openxmlformats.org/markup-compatibility/2006">
              <mc:Choice xmlns:v="urn:schemas-microsoft-com:vml" Requires="v">
                <p:oleObj spid="_x0000_s1058" name="Graphique" r:id="rId4" imgW="5273497" imgH="3859102" progId="Excel.Chart.8">
                  <p:embed/>
                </p:oleObj>
              </mc:Choice>
              <mc:Fallback>
                <p:oleObj name="Graphique" r:id="rId4" imgW="5273497" imgH="3859102"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871663"/>
                        <a:ext cx="526732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4" name="Text Box 3"/>
          <p:cNvSpPr txBox="1">
            <a:spLocks noChangeArrowheads="1"/>
          </p:cNvSpPr>
          <p:nvPr/>
        </p:nvSpPr>
        <p:spPr bwMode="auto">
          <a:xfrm rot="-5385364">
            <a:off x="-732631" y="3515519"/>
            <a:ext cx="2176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600" b="1">
                <a:latin typeface="Arial" panose="020B0604020202020204" pitchFamily="34" charset="0"/>
              </a:rPr>
              <a:t>Pourcentage ICG&gt;25</a:t>
            </a:r>
          </a:p>
        </p:txBody>
      </p:sp>
      <p:sp>
        <p:nvSpPr>
          <p:cNvPr id="20485" name="Rectangle 5"/>
          <p:cNvSpPr>
            <a:spLocks noGrp="1" noChangeArrowheads="1"/>
          </p:cNvSpPr>
          <p:nvPr>
            <p:ph type="title"/>
          </p:nvPr>
        </p:nvSpPr>
        <p:spPr>
          <a:xfrm>
            <a:off x="1951038" y="215900"/>
            <a:ext cx="8488362" cy="901700"/>
          </a:xfrm>
        </p:spPr>
        <p:txBody>
          <a:bodyPr/>
          <a:lstStyle/>
          <a:p>
            <a:r>
              <a:rPr lang="fr-FR" altLang="fr-FR" sz="3200" smtClean="0"/>
              <a:t>La surgénéralisation du deuil compliqué (ICG)???</a:t>
            </a:r>
            <a:endParaRPr lang="en-US" altLang="fr-FR" sz="3200" smtClean="0"/>
          </a:p>
        </p:txBody>
      </p:sp>
      <p:sp>
        <p:nvSpPr>
          <p:cNvPr id="20486" name="ZoneTexte 2"/>
          <p:cNvSpPr txBox="1">
            <a:spLocks noChangeArrowheads="1"/>
          </p:cNvSpPr>
          <p:nvPr/>
        </p:nvSpPr>
        <p:spPr bwMode="auto">
          <a:xfrm>
            <a:off x="2200275" y="5830888"/>
            <a:ext cx="8088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BE" altLang="fr-FR" sz="1800">
                <a:latin typeface="Arial" panose="020B0604020202020204" pitchFamily="34" charset="0"/>
                <a:cs typeface="Arial" panose="020B0604020202020204" pitchFamily="34" charset="0"/>
              </a:rPr>
              <a:t>Lien de parenté: </a:t>
            </a:r>
            <a:r>
              <a:rPr lang="fr-BE" altLang="fr-FR" sz="1800">
                <a:latin typeface="Symbol" panose="05050102010706020507" pitchFamily="18" charset="2"/>
                <a:cs typeface="Arial" panose="020B0604020202020204" pitchFamily="34" charset="0"/>
              </a:rPr>
              <a:t>h</a:t>
            </a:r>
            <a:r>
              <a:rPr lang="fr-BE" altLang="fr-FR" sz="1800">
                <a:latin typeface="Arial" panose="020B0604020202020204" pitchFamily="34" charset="0"/>
                <a:cs typeface="Arial" panose="020B0604020202020204" pitchFamily="34" charset="0"/>
              </a:rPr>
              <a:t>² = .22; </a:t>
            </a:r>
            <a:r>
              <a:rPr lang="en-US" altLang="fr-FR" sz="1800">
                <a:latin typeface="Arial" panose="020B0604020202020204" pitchFamily="34" charset="0"/>
                <a:cs typeface="Arial" panose="020B0604020202020204" pitchFamily="34" charset="0"/>
              </a:rPr>
              <a:t>délai depuis le décès M = 27.22 mois (</a:t>
            </a:r>
            <a:r>
              <a:rPr lang="en-US" altLang="fr-FR" sz="1800" i="1">
                <a:latin typeface="Arial" panose="020B0604020202020204" pitchFamily="34" charset="0"/>
                <a:cs typeface="Arial" panose="020B0604020202020204" pitchFamily="34" charset="0"/>
              </a:rPr>
              <a:t>SD</a:t>
            </a:r>
            <a:r>
              <a:rPr lang="en-US" altLang="fr-FR" sz="1800">
                <a:latin typeface="Arial" panose="020B0604020202020204" pitchFamily="34" charset="0"/>
                <a:cs typeface="Arial" panose="020B0604020202020204" pitchFamily="34" charset="0"/>
              </a:rPr>
              <a:t> = 38.12), </a:t>
            </a:r>
          </a:p>
          <a:p>
            <a:pPr>
              <a:lnSpc>
                <a:spcPct val="100000"/>
              </a:lnSpc>
              <a:spcBef>
                <a:spcPct val="0"/>
              </a:spcBef>
              <a:buFontTx/>
              <a:buNone/>
            </a:pPr>
            <a:r>
              <a:rPr lang="en-US" altLang="fr-FR" sz="1800">
                <a:latin typeface="Arial" panose="020B0604020202020204" pitchFamily="34" charset="0"/>
                <a:cs typeface="Arial" panose="020B0604020202020204" pitchFamily="34" charset="0"/>
              </a:rPr>
              <a:t>allant de 6 à 454 mois</a:t>
            </a:r>
            <a:endParaRPr lang="fr-BE" altLang="fr-FR" sz="1800">
              <a:latin typeface="Arial" panose="020B0604020202020204" pitchFamily="34" charset="0"/>
              <a:cs typeface="Arial" panose="020B0604020202020204" pitchFamily="34" charset="0"/>
            </a:endParaRPr>
          </a:p>
        </p:txBody>
      </p:sp>
      <p:sp>
        <p:nvSpPr>
          <p:cNvPr id="20487" name="ZoneTexte 3"/>
          <p:cNvSpPr txBox="1">
            <a:spLocks noChangeArrowheads="1"/>
          </p:cNvSpPr>
          <p:nvPr/>
        </p:nvSpPr>
        <p:spPr bwMode="auto">
          <a:xfrm>
            <a:off x="6046788" y="1122363"/>
            <a:ext cx="5495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BE" altLang="fr-FR" sz="1600">
                <a:latin typeface="Arial" panose="020B0604020202020204" pitchFamily="34" charset="0"/>
                <a:cs typeface="Arial" panose="020B0604020202020204" pitchFamily="34" charset="0"/>
              </a:rPr>
              <a:t>Fernandez-Alcantara &amp; Zech (2017) </a:t>
            </a:r>
            <a:r>
              <a:rPr lang="fr-BE" altLang="fr-FR" sz="1600" i="1">
                <a:latin typeface="Arial" panose="020B0604020202020204" pitchFamily="34" charset="0"/>
                <a:cs typeface="Arial" panose="020B0604020202020204" pitchFamily="34" charset="0"/>
              </a:rPr>
              <a:t>Clin. Psycho. Science</a:t>
            </a:r>
          </a:p>
          <a:p>
            <a:pPr>
              <a:lnSpc>
                <a:spcPct val="100000"/>
              </a:lnSpc>
              <a:spcBef>
                <a:spcPct val="0"/>
              </a:spcBef>
              <a:buFontTx/>
              <a:buNone/>
            </a:pPr>
            <a:r>
              <a:rPr lang="fr-BE" altLang="fr-FR" sz="1600" i="1">
                <a:latin typeface="Arial" panose="020B0604020202020204" pitchFamily="34" charset="0"/>
                <a:cs typeface="Arial" panose="020B0604020202020204" pitchFamily="34" charset="0"/>
              </a:rPr>
              <a:t>N = </a:t>
            </a:r>
            <a:r>
              <a:rPr lang="en-US" altLang="fr-FR" sz="1600">
                <a:latin typeface="Arial" panose="020B0604020202020204" pitchFamily="34" charset="0"/>
                <a:cs typeface="Arial" panose="020B0604020202020204" pitchFamily="34" charset="0"/>
              </a:rPr>
              <a:t>1,105 participants</a:t>
            </a:r>
            <a:endParaRPr lang="fr-BE" altLang="fr-FR" sz="1600" i="1">
              <a:latin typeface="Arial" panose="020B0604020202020204" pitchFamily="34" charset="0"/>
              <a:cs typeface="Arial" panose="020B0604020202020204" pitchFamily="34" charset="0"/>
            </a:endParaRPr>
          </a:p>
        </p:txBody>
      </p:sp>
      <p:graphicFrame>
        <p:nvGraphicFramePr>
          <p:cNvPr id="20488" name="Object 2"/>
          <p:cNvGraphicFramePr>
            <a:graphicFrameLocks noChangeAspect="1"/>
          </p:cNvGraphicFramePr>
          <p:nvPr/>
        </p:nvGraphicFramePr>
        <p:xfrm>
          <a:off x="6326188" y="1901825"/>
          <a:ext cx="5267325" cy="3854450"/>
        </p:xfrm>
        <a:graphic>
          <a:graphicData uri="http://schemas.openxmlformats.org/presentationml/2006/ole">
            <mc:AlternateContent xmlns:mc="http://schemas.openxmlformats.org/markup-compatibility/2006">
              <mc:Choice xmlns:v="urn:schemas-microsoft-com:vml" Requires="v">
                <p:oleObj spid="_x0000_s1059" name="Graphique" r:id="rId6" imgW="5273497" imgH="3859102" progId="Excel.Chart.8">
                  <p:embed/>
                </p:oleObj>
              </mc:Choice>
              <mc:Fallback>
                <p:oleObj name="Graphique" r:id="rId6" imgW="5273497" imgH="3859102"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6188" y="1901825"/>
                        <a:ext cx="526732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Text Box 3"/>
          <p:cNvSpPr txBox="1">
            <a:spLocks noChangeArrowheads="1"/>
          </p:cNvSpPr>
          <p:nvPr/>
        </p:nvSpPr>
        <p:spPr bwMode="auto">
          <a:xfrm rot="-5385364">
            <a:off x="5045075" y="3400425"/>
            <a:ext cx="2317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600" b="1">
                <a:latin typeface="Arial" panose="020B0604020202020204" pitchFamily="34" charset="0"/>
              </a:rPr>
              <a:t>Pourcentage ICG&gt;30+</a:t>
            </a:r>
          </a:p>
          <a:p>
            <a:pPr algn="ctr">
              <a:lnSpc>
                <a:spcPct val="100000"/>
              </a:lnSpc>
              <a:spcBef>
                <a:spcPct val="0"/>
              </a:spcBef>
              <a:buFontTx/>
              <a:buNone/>
            </a:pPr>
            <a:r>
              <a:rPr lang="fr-FR" altLang="fr-FR" sz="1600" b="1">
                <a:latin typeface="Arial" panose="020B0604020202020204" pitchFamily="34" charset="0"/>
              </a:rPr>
              <a:t>languissement</a:t>
            </a:r>
          </a:p>
        </p:txBody>
      </p:sp>
    </p:spTree>
    <p:extLst>
      <p:ext uri="{BB962C8B-B14F-4D97-AF65-F5344CB8AC3E}">
        <p14:creationId xmlns:p14="http://schemas.microsoft.com/office/powerpoint/2010/main" val="144011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47208"/>
          </a:xfrm>
        </p:spPr>
        <p:txBody>
          <a:bodyPr>
            <a:normAutofit fontScale="90000"/>
          </a:bodyPr>
          <a:lstStyle/>
          <a:p>
            <a:r>
              <a:rPr lang="fr-BE" dirty="0" smtClean="0"/>
              <a:t>Stigmatisation des personnes souffrant de « trouble de deuil prolongé »</a:t>
            </a:r>
            <a:endParaRPr lang="fr-BE" dirty="0"/>
          </a:p>
        </p:txBody>
      </p:sp>
      <p:sp>
        <p:nvSpPr>
          <p:cNvPr id="3" name="Espace réservé du contenu 2"/>
          <p:cNvSpPr>
            <a:spLocks noGrp="1"/>
          </p:cNvSpPr>
          <p:nvPr>
            <p:ph idx="1"/>
          </p:nvPr>
        </p:nvSpPr>
        <p:spPr/>
        <p:txBody>
          <a:bodyPr/>
          <a:lstStyle/>
          <a:p>
            <a:r>
              <a:rPr lang="fr-BE" dirty="0" smtClean="0"/>
              <a:t>N = 379 répondants</a:t>
            </a:r>
          </a:p>
          <a:p>
            <a:r>
              <a:rPr lang="fr-BE" dirty="0" smtClean="0"/>
              <a:t>Design: vignettes présentant 2 (PGD vs. Common G) x 2 (deuil conjoint vs. ami)</a:t>
            </a:r>
          </a:p>
          <a:p>
            <a:r>
              <a:rPr lang="fr-BE" dirty="0" smtClean="0"/>
              <a:t>Résultats: Si PGD</a:t>
            </a:r>
          </a:p>
          <a:p>
            <a:pPr lvl="1"/>
            <a:r>
              <a:rPr lang="fr-BE" dirty="0" smtClean="0"/>
              <a:t>Caractéristiques de la personne endeuillée: moins compétente, chaleureuse, stable émotionnellement, plus dépendante et sensible</a:t>
            </a:r>
          </a:p>
          <a:p>
            <a:pPr lvl="1"/>
            <a:r>
              <a:rPr lang="fr-BE" dirty="0" smtClean="0"/>
              <a:t>Réactions vis/ de la personne endeuillée: plus de colère, anxiété, émotions pro-sociales (pitié)</a:t>
            </a:r>
          </a:p>
          <a:p>
            <a:pPr lvl="1"/>
            <a:r>
              <a:rPr lang="fr-BE" dirty="0" smtClean="0"/>
              <a:t>Plus de désir de distance sociale avec la personne endeuillée</a:t>
            </a:r>
          </a:p>
          <a:p>
            <a:endParaRPr lang="fr-BE" dirty="0"/>
          </a:p>
        </p:txBody>
      </p:sp>
      <p:sp>
        <p:nvSpPr>
          <p:cNvPr id="4" name="ZoneTexte 3"/>
          <p:cNvSpPr txBox="1"/>
          <p:nvPr/>
        </p:nvSpPr>
        <p:spPr>
          <a:xfrm>
            <a:off x="5424310" y="1456293"/>
            <a:ext cx="3270575" cy="369332"/>
          </a:xfrm>
          <a:prstGeom prst="rect">
            <a:avLst/>
          </a:prstGeom>
          <a:noFill/>
        </p:spPr>
        <p:txBody>
          <a:bodyPr wrap="none" rtlCol="0">
            <a:spAutoFit/>
          </a:bodyPr>
          <a:lstStyle/>
          <a:p>
            <a:r>
              <a:rPr lang="fr-BE" dirty="0" err="1" smtClean="0"/>
              <a:t>Eisma</a:t>
            </a:r>
            <a:r>
              <a:rPr lang="fr-BE" dirty="0" smtClean="0"/>
              <a:t>, 2018, </a:t>
            </a:r>
            <a:r>
              <a:rPr lang="fr-BE" dirty="0" err="1" smtClean="0"/>
              <a:t>Psychiatry</a:t>
            </a:r>
            <a:r>
              <a:rPr lang="fr-BE" dirty="0" smtClean="0"/>
              <a:t> </a:t>
            </a:r>
            <a:r>
              <a:rPr lang="fr-BE" dirty="0" err="1" smtClean="0"/>
              <a:t>Research</a:t>
            </a:r>
            <a:endParaRPr lang="fr-BE"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7787" y="231960"/>
            <a:ext cx="2194560" cy="1158240"/>
          </a:xfrm>
          <a:prstGeom prst="rect">
            <a:avLst/>
          </a:prstGeom>
        </p:spPr>
      </p:pic>
    </p:spTree>
    <p:extLst>
      <p:ext uri="{BB962C8B-B14F-4D97-AF65-F5344CB8AC3E}">
        <p14:creationId xmlns:p14="http://schemas.microsoft.com/office/powerpoint/2010/main" val="2004759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psychodiagnostic des « symptômes » (réactions) de deuil est-il vraiment utile?</a:t>
            </a:r>
            <a:endParaRPr lang="fr-BE" dirty="0"/>
          </a:p>
        </p:txBody>
      </p:sp>
      <p:sp>
        <p:nvSpPr>
          <p:cNvPr id="3" name="Espace réservé du contenu 2"/>
          <p:cNvSpPr>
            <a:spLocks noGrp="1"/>
          </p:cNvSpPr>
          <p:nvPr>
            <p:ph idx="1"/>
          </p:nvPr>
        </p:nvSpPr>
        <p:spPr>
          <a:xfrm>
            <a:off x="838200" y="2562131"/>
            <a:ext cx="10515600" cy="3614832"/>
          </a:xfrm>
        </p:spPr>
        <p:txBody>
          <a:bodyPr/>
          <a:lstStyle/>
          <a:p>
            <a:r>
              <a:rPr lang="fr-BE" dirty="0" smtClean="0"/>
              <a:t>Cela aide-t-il la </a:t>
            </a:r>
            <a:r>
              <a:rPr lang="fr-BE" dirty="0" smtClean="0">
                <a:solidFill>
                  <a:srgbClr val="FF0000"/>
                </a:solidFill>
              </a:rPr>
              <a:t>personne endeuillée</a:t>
            </a:r>
            <a:r>
              <a:rPr lang="fr-BE" dirty="0" smtClean="0"/>
              <a:t>?</a:t>
            </a:r>
          </a:p>
          <a:p>
            <a:r>
              <a:rPr lang="fr-BE" dirty="0" smtClean="0"/>
              <a:t>Cela </a:t>
            </a:r>
            <a:r>
              <a:rPr lang="fr-BE" dirty="0" smtClean="0">
                <a:solidFill>
                  <a:srgbClr val="FF0000"/>
                </a:solidFill>
              </a:rPr>
              <a:t>vous</a:t>
            </a:r>
            <a:r>
              <a:rPr lang="fr-BE" dirty="0" smtClean="0"/>
              <a:t> </a:t>
            </a:r>
            <a:r>
              <a:rPr lang="fr-BE" dirty="0" err="1" smtClean="0"/>
              <a:t>rassure-t-il</a:t>
            </a:r>
            <a:r>
              <a:rPr lang="fr-BE" dirty="0" smtClean="0"/>
              <a:t>?</a:t>
            </a:r>
          </a:p>
          <a:p>
            <a:r>
              <a:rPr lang="fr-BE" dirty="0" smtClean="0"/>
              <a:t>Cela vous donne-t-il réellement des </a:t>
            </a:r>
            <a:r>
              <a:rPr lang="fr-BE" dirty="0" smtClean="0">
                <a:solidFill>
                  <a:srgbClr val="FF0000"/>
                </a:solidFill>
              </a:rPr>
              <a:t>pistes d’aide </a:t>
            </a:r>
            <a:r>
              <a:rPr lang="fr-BE" dirty="0" smtClean="0"/>
              <a:t>(différentielles)?</a:t>
            </a:r>
          </a:p>
          <a:p>
            <a:endParaRPr lang="fr-BE" dirty="0" smtClean="0"/>
          </a:p>
          <a:p>
            <a:endParaRPr lang="fr-BE" dirty="0"/>
          </a:p>
        </p:txBody>
      </p:sp>
    </p:spTree>
    <p:extLst>
      <p:ext uri="{BB962C8B-B14F-4D97-AF65-F5344CB8AC3E}">
        <p14:creationId xmlns:p14="http://schemas.microsoft.com/office/powerpoint/2010/main" val="914257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1175456" y="472017"/>
            <a:ext cx="8999537" cy="895350"/>
          </a:xfrm>
        </p:spPr>
        <p:txBody>
          <a:bodyPr>
            <a:noAutofit/>
          </a:bodyPr>
          <a:lstStyle/>
          <a:p>
            <a:pPr eaLnBrk="1" hangingPunct="1"/>
            <a:r>
              <a:rPr lang="fr-FR" altLang="fr-FR" sz="3200" dirty="0" smtClean="0"/>
              <a:t>2. Quelles interventions de deuil?</a:t>
            </a:r>
            <a:br>
              <a:rPr lang="fr-FR" altLang="fr-FR" sz="3200" dirty="0" smtClean="0"/>
            </a:br>
            <a:r>
              <a:rPr lang="fr-FR" altLang="fr-FR" sz="3200" dirty="0" smtClean="0"/>
              <a:t>1992: synthèse sur la notion de « travail de deuil »</a:t>
            </a:r>
          </a:p>
        </p:txBody>
      </p:sp>
      <p:sp>
        <p:nvSpPr>
          <p:cNvPr id="34820" name="Rectangle 1027"/>
          <p:cNvSpPr>
            <a:spLocks noGrp="1" noChangeArrowheads="1"/>
          </p:cNvSpPr>
          <p:nvPr>
            <p:ph type="body" idx="1"/>
          </p:nvPr>
        </p:nvSpPr>
        <p:spPr>
          <a:xfrm>
            <a:off x="1175456" y="1962327"/>
            <a:ext cx="8229600" cy="4387850"/>
          </a:xfrm>
        </p:spPr>
        <p:txBody>
          <a:bodyPr/>
          <a:lstStyle/>
          <a:p>
            <a:pPr eaLnBrk="1" hangingPunct="1"/>
            <a:r>
              <a:rPr lang="fr-FR" altLang="fr-FR" sz="2400" smtClean="0"/>
              <a:t>“Le travail de deuil implique un </a:t>
            </a:r>
            <a:r>
              <a:rPr lang="fr-FR" altLang="fr-FR" sz="2400" smtClean="0">
                <a:solidFill>
                  <a:schemeClr val="accent1"/>
                </a:solidFill>
              </a:rPr>
              <a:t>processus </a:t>
            </a:r>
            <a:r>
              <a:rPr lang="fr-FR" altLang="fr-FR" sz="2400" smtClean="0"/>
              <a:t>cognitif de </a:t>
            </a:r>
            <a:r>
              <a:rPr lang="fr-FR" altLang="fr-FR" sz="2400" smtClean="0">
                <a:solidFill>
                  <a:schemeClr val="accent1"/>
                </a:solidFill>
              </a:rPr>
              <a:t>confrontation </a:t>
            </a:r>
            <a:r>
              <a:rPr lang="fr-FR" altLang="fr-FR" sz="2400" smtClean="0"/>
              <a:t>à la perte, de repassement des événements antérieurs et au moment du décès, de focalisation sur les souvenirs et de </a:t>
            </a:r>
            <a:r>
              <a:rPr lang="fr-FR" altLang="fr-FR" sz="2400" smtClean="0">
                <a:solidFill>
                  <a:schemeClr val="tx2"/>
                </a:solidFill>
              </a:rPr>
              <a:t>travail</a:t>
            </a:r>
            <a:r>
              <a:rPr lang="fr-FR" altLang="fr-FR" sz="2400" smtClean="0"/>
              <a:t> de </a:t>
            </a:r>
            <a:r>
              <a:rPr lang="fr-FR" altLang="fr-FR" sz="2400" smtClean="0">
                <a:solidFill>
                  <a:schemeClr val="accent1"/>
                </a:solidFill>
              </a:rPr>
              <a:t>détachement </a:t>
            </a:r>
            <a:r>
              <a:rPr lang="fr-FR" altLang="fr-FR" sz="2400" smtClean="0"/>
              <a:t>du défunt. Cela nécessite une tentative </a:t>
            </a:r>
            <a:r>
              <a:rPr lang="fr-FR" altLang="fr-FR" sz="2400" smtClean="0">
                <a:solidFill>
                  <a:schemeClr val="accent1"/>
                </a:solidFill>
              </a:rPr>
              <a:t>active, permanente et difficile </a:t>
            </a:r>
            <a:r>
              <a:rPr lang="fr-FR" altLang="fr-FR" sz="2400" smtClean="0"/>
              <a:t>“</a:t>
            </a:r>
            <a:r>
              <a:rPr lang="fr-FR" altLang="fr-FR" sz="2400" u="sng" smtClean="0"/>
              <a:t>d’en finir</a:t>
            </a:r>
            <a:r>
              <a:rPr lang="fr-FR" altLang="fr-FR" sz="2400" smtClean="0"/>
              <a:t>” avec la perte. </a:t>
            </a:r>
          </a:p>
          <a:p>
            <a:pPr eaLnBrk="1" hangingPunct="1"/>
            <a:r>
              <a:rPr lang="fr-FR" altLang="fr-FR" sz="2400" smtClean="0"/>
              <a:t>Les conceptions jusque fin du siècle dernier considèrent</a:t>
            </a:r>
          </a:p>
          <a:p>
            <a:pPr lvl="1"/>
            <a:r>
              <a:rPr lang="fr-FR" altLang="fr-FR" sz="2000" smtClean="0"/>
              <a:t>qu’il est fondamental de </a:t>
            </a:r>
            <a:r>
              <a:rPr lang="fr-FR" altLang="fr-FR" sz="2000" smtClean="0">
                <a:solidFill>
                  <a:schemeClr val="accent1"/>
                </a:solidFill>
              </a:rPr>
              <a:t>prendre conscience de la réalité de la perte </a:t>
            </a:r>
            <a:r>
              <a:rPr lang="fr-FR" altLang="fr-FR" sz="2000" smtClean="0"/>
              <a:t>et </a:t>
            </a:r>
          </a:p>
          <a:p>
            <a:pPr lvl="1"/>
            <a:r>
              <a:rPr lang="fr-FR" altLang="fr-FR" sz="2000" smtClean="0"/>
              <a:t>que la </a:t>
            </a:r>
            <a:r>
              <a:rPr lang="fr-FR" altLang="fr-FR" sz="2000" smtClean="0">
                <a:solidFill>
                  <a:schemeClr val="accent1"/>
                </a:solidFill>
              </a:rPr>
              <a:t>suppression </a:t>
            </a:r>
            <a:r>
              <a:rPr lang="fr-FR" altLang="fr-FR" sz="2000" smtClean="0"/>
              <a:t>est un phénomène </a:t>
            </a:r>
            <a:r>
              <a:rPr lang="fr-FR" altLang="fr-FR" sz="2000" smtClean="0">
                <a:solidFill>
                  <a:schemeClr val="tx2"/>
                </a:solidFill>
              </a:rPr>
              <a:t>pathologique</a:t>
            </a:r>
            <a:r>
              <a:rPr lang="fr-FR" altLang="fr-FR" sz="2000" smtClean="0"/>
              <a:t>”</a:t>
            </a:r>
          </a:p>
        </p:txBody>
      </p:sp>
      <p:sp>
        <p:nvSpPr>
          <p:cNvPr id="13316" name="Text Box 1028"/>
          <p:cNvSpPr txBox="1">
            <a:spLocks noChangeArrowheads="1"/>
          </p:cNvSpPr>
          <p:nvPr/>
        </p:nvSpPr>
        <p:spPr bwMode="auto">
          <a:xfrm>
            <a:off x="6346120" y="5417080"/>
            <a:ext cx="284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600" dirty="0">
                <a:latin typeface="Times New Roman" panose="02020603050405020304" pitchFamily="18" charset="0"/>
              </a:rPr>
              <a:t>Source: </a:t>
            </a:r>
            <a:r>
              <a:rPr lang="fr-FR" altLang="fr-FR" sz="1600" dirty="0" err="1">
                <a:latin typeface="Times New Roman" panose="02020603050405020304" pitchFamily="18" charset="0"/>
              </a:rPr>
              <a:t>Stroebe</a:t>
            </a:r>
            <a:r>
              <a:rPr lang="fr-FR" altLang="fr-FR" sz="1600" dirty="0">
                <a:latin typeface="Times New Roman" panose="02020603050405020304" pitchFamily="18" charset="0"/>
              </a:rPr>
              <a:t>, 1992, pp.19-20</a:t>
            </a:r>
          </a:p>
        </p:txBody>
      </p:sp>
      <p:sp>
        <p:nvSpPr>
          <p:cNvPr id="5" name="Espace réservé du numéro de diapositive 4"/>
          <p:cNvSpPr>
            <a:spLocks noGrp="1"/>
          </p:cNvSpPr>
          <p:nvPr>
            <p:ph type="sldNum" sz="quarter" idx="12"/>
          </p:nvPr>
        </p:nvSpPr>
        <p:spPr/>
        <p:txBody>
          <a:bodyPr/>
          <a:lstStyle/>
          <a:p>
            <a:pPr>
              <a:defRPr/>
            </a:pPr>
            <a:fld id="{AF9EBF91-1032-487D-97A6-E41AC3D6006D}" type="slidenum">
              <a:rPr lang="fr-BE" smtClean="0"/>
              <a:pPr>
                <a:defRPr/>
              </a:pPr>
              <a:t>14</a:t>
            </a:fld>
            <a:endParaRPr lang="fr-BE"/>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920" y="121473"/>
            <a:ext cx="2800773" cy="1865676"/>
          </a:xfrm>
          <a:prstGeom prst="rect">
            <a:avLst/>
          </a:prstGeom>
        </p:spPr>
      </p:pic>
    </p:spTree>
    <p:extLst>
      <p:ext uri="{BB962C8B-B14F-4D97-AF65-F5344CB8AC3E}">
        <p14:creationId xmlns:p14="http://schemas.microsoft.com/office/powerpoint/2010/main" val="17954426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Espace réservé du numéro de diapositive 5"/>
          <p:cNvSpPr>
            <a:spLocks noGrp="1"/>
          </p:cNvSpPr>
          <p:nvPr>
            <p:ph type="sldNum" sz="quarter" idx="12"/>
          </p:nvPr>
        </p:nvSpPr>
        <p:spPr>
          <a:noFill/>
        </p:spPr>
        <p:txBody>
          <a:bodyPr/>
          <a:lstStyle/>
          <a:p>
            <a:fld id="{18D17BD3-7F33-4204-8D8D-C417D47C683D}" type="slidenum">
              <a:rPr lang="fr-FR" smtClean="0"/>
              <a:pPr/>
              <a:t>15</a:t>
            </a:fld>
            <a:endParaRPr lang="fr-FR" smtClean="0"/>
          </a:p>
        </p:txBody>
      </p:sp>
      <p:sp>
        <p:nvSpPr>
          <p:cNvPr id="192514" name="Rectangle 2"/>
          <p:cNvSpPr>
            <a:spLocks noGrp="1" noChangeArrowheads="1"/>
          </p:cNvSpPr>
          <p:nvPr>
            <p:ph type="title"/>
          </p:nvPr>
        </p:nvSpPr>
        <p:spPr>
          <a:xfrm>
            <a:off x="1346200" y="355600"/>
            <a:ext cx="8864600" cy="1057176"/>
          </a:xfrm>
        </p:spPr>
        <p:txBody>
          <a:bodyPr>
            <a:normAutofit/>
          </a:bodyPr>
          <a:lstStyle/>
          <a:p>
            <a:pPr eaLnBrk="1" hangingPunct="1">
              <a:defRPr/>
            </a:pPr>
            <a:r>
              <a:rPr lang="fr-BE" dirty="0" smtClean="0"/>
              <a:t>Quelles prises en charge (classiques)?</a:t>
            </a:r>
            <a:endParaRPr lang="fr-FR" dirty="0" smtClean="0"/>
          </a:p>
        </p:txBody>
      </p:sp>
      <p:sp>
        <p:nvSpPr>
          <p:cNvPr id="192515" name="Rectangle 3"/>
          <p:cNvSpPr>
            <a:spLocks noGrp="1" noChangeArrowheads="1"/>
          </p:cNvSpPr>
          <p:nvPr>
            <p:ph type="body" idx="1"/>
          </p:nvPr>
        </p:nvSpPr>
        <p:spPr>
          <a:xfrm>
            <a:off x="1422400" y="1747334"/>
            <a:ext cx="9493956" cy="4238600"/>
          </a:xfrm>
        </p:spPr>
        <p:txBody>
          <a:bodyPr>
            <a:noAutofit/>
          </a:bodyPr>
          <a:lstStyle/>
          <a:p>
            <a:pPr marL="285750" indent="-285750"/>
            <a:r>
              <a:rPr lang="en-US" dirty="0" smtClean="0"/>
              <a:t>Immersion (Ramsay, 1977, 1979)</a:t>
            </a:r>
          </a:p>
          <a:p>
            <a:pPr marL="285750" indent="-285750"/>
            <a:r>
              <a:rPr lang="en-US" dirty="0" smtClean="0"/>
              <a:t>Exposition </a:t>
            </a:r>
            <a:r>
              <a:rPr lang="en-US" dirty="0" err="1" smtClean="0"/>
              <a:t>graduée</a:t>
            </a:r>
            <a:r>
              <a:rPr lang="en-US" dirty="0" smtClean="0"/>
              <a:t> à des stimuli </a:t>
            </a:r>
            <a:r>
              <a:rPr lang="en-US" dirty="0" err="1" smtClean="0"/>
              <a:t>stressants</a:t>
            </a:r>
            <a:r>
              <a:rPr lang="fr-FR" dirty="0" smtClean="0"/>
              <a:t>, désensibilisation systématique</a:t>
            </a:r>
            <a:r>
              <a:rPr lang="en-US" dirty="0" smtClean="0"/>
              <a:t> (Gauthier &amp; </a:t>
            </a:r>
            <a:r>
              <a:rPr lang="en-US" dirty="0" err="1" smtClean="0"/>
              <a:t>Pye</a:t>
            </a:r>
            <a:r>
              <a:rPr lang="en-US" dirty="0" smtClean="0"/>
              <a:t>, 1979)</a:t>
            </a:r>
          </a:p>
          <a:p>
            <a:pPr marL="285750" indent="-285750"/>
            <a:r>
              <a:rPr lang="en-US" dirty="0" err="1" smtClean="0"/>
              <a:t>Deuil</a:t>
            </a:r>
            <a:r>
              <a:rPr lang="en-US" dirty="0" smtClean="0"/>
              <a:t> </a:t>
            </a:r>
            <a:r>
              <a:rPr lang="en-US" dirty="0" err="1" smtClean="0"/>
              <a:t>forcé</a:t>
            </a:r>
            <a:r>
              <a:rPr lang="en-US" dirty="0" smtClean="0"/>
              <a:t> (Lieberman, 1978)</a:t>
            </a:r>
          </a:p>
          <a:p>
            <a:pPr marL="285750" indent="-285750"/>
            <a:r>
              <a:rPr lang="en-US" dirty="0" smtClean="0"/>
              <a:t>4 </a:t>
            </a:r>
            <a:r>
              <a:rPr lang="en-US" dirty="0" err="1" smtClean="0"/>
              <a:t>tâches</a:t>
            </a:r>
            <a:r>
              <a:rPr lang="en-US" dirty="0" smtClean="0"/>
              <a:t> du </a:t>
            </a:r>
            <a:r>
              <a:rPr lang="en-US" dirty="0" err="1" smtClean="0"/>
              <a:t>deuil</a:t>
            </a:r>
            <a:r>
              <a:rPr lang="en-US" dirty="0" smtClean="0"/>
              <a:t> (Worden, 2003)</a:t>
            </a:r>
          </a:p>
          <a:p>
            <a:pPr marL="285750" indent="-285750"/>
            <a:r>
              <a:rPr lang="en-US" dirty="0" err="1" smtClean="0"/>
              <a:t>Programme</a:t>
            </a:r>
            <a:r>
              <a:rPr lang="en-US" dirty="0" smtClean="0"/>
              <a:t> </a:t>
            </a:r>
            <a:r>
              <a:rPr lang="en-US" dirty="0" err="1" smtClean="0"/>
              <a:t>structuré</a:t>
            </a:r>
            <a:r>
              <a:rPr lang="en-US" dirty="0" smtClean="0"/>
              <a:t> </a:t>
            </a:r>
            <a:r>
              <a:rPr lang="en-US" dirty="0" err="1" smtClean="0"/>
              <a:t>cognitivo-comportemental</a:t>
            </a:r>
            <a:r>
              <a:rPr lang="en-US" dirty="0" smtClean="0"/>
              <a:t> (de </a:t>
            </a:r>
            <a:r>
              <a:rPr lang="en-US" dirty="0" err="1" smtClean="0"/>
              <a:t>Keijser</a:t>
            </a:r>
            <a:r>
              <a:rPr lang="en-US" dirty="0" smtClean="0"/>
              <a:t> &amp; </a:t>
            </a:r>
            <a:r>
              <a:rPr lang="en-US" dirty="0" err="1" smtClean="0"/>
              <a:t>Schut</a:t>
            </a:r>
            <a:r>
              <a:rPr lang="en-US" dirty="0" smtClean="0"/>
              <a:t>, 1991)</a:t>
            </a:r>
          </a:p>
          <a:p>
            <a:pPr marL="0" indent="0">
              <a:buNone/>
            </a:pPr>
            <a:r>
              <a:rPr lang="en-US" dirty="0" smtClean="0">
                <a:solidFill>
                  <a:schemeClr val="accent1"/>
                </a:solidFill>
                <a:sym typeface="Wingdings" panose="05000000000000000000" pitchFamily="2" charset="2"/>
              </a:rPr>
              <a:t> </a:t>
            </a:r>
            <a:r>
              <a:rPr lang="en-US" dirty="0" err="1" smtClean="0">
                <a:solidFill>
                  <a:schemeClr val="accent1"/>
                </a:solidFill>
                <a:sym typeface="Wingdings" panose="05000000000000000000" pitchFamily="2" charset="2"/>
              </a:rPr>
              <a:t>principe</a:t>
            </a:r>
            <a:r>
              <a:rPr lang="en-US" dirty="0" smtClean="0">
                <a:solidFill>
                  <a:schemeClr val="accent1"/>
                </a:solidFill>
                <a:sym typeface="Wingdings" panose="05000000000000000000" pitchFamily="2" charset="2"/>
              </a:rPr>
              <a:t> de base: confrontation, “</a:t>
            </a:r>
            <a:r>
              <a:rPr lang="en-US" dirty="0" err="1" smtClean="0">
                <a:solidFill>
                  <a:schemeClr val="accent1"/>
                </a:solidFill>
                <a:sym typeface="Wingdings" panose="05000000000000000000" pitchFamily="2" charset="2"/>
              </a:rPr>
              <a:t>contrer</a:t>
            </a:r>
            <a:r>
              <a:rPr lang="en-US" dirty="0" smtClean="0">
                <a:solidFill>
                  <a:schemeClr val="accent1"/>
                </a:solidFill>
                <a:sym typeface="Wingdings" panose="05000000000000000000" pitchFamily="2" charset="2"/>
              </a:rPr>
              <a:t>” les </a:t>
            </a:r>
            <a:r>
              <a:rPr lang="en-US" dirty="0" err="1" smtClean="0">
                <a:solidFill>
                  <a:schemeClr val="accent1"/>
                </a:solidFill>
                <a:sym typeface="Wingdings" panose="05000000000000000000" pitchFamily="2" charset="2"/>
              </a:rPr>
              <a:t>évitements</a:t>
            </a:r>
            <a:r>
              <a:rPr lang="en-US" dirty="0" smtClean="0">
                <a:solidFill>
                  <a:schemeClr val="accent1"/>
                </a:solidFill>
                <a:sym typeface="Wingdings" panose="05000000000000000000" pitchFamily="2" charset="2"/>
              </a:rPr>
              <a:t>, restructurer les cognitions “</a:t>
            </a:r>
            <a:r>
              <a:rPr lang="en-US" dirty="0" err="1" smtClean="0">
                <a:solidFill>
                  <a:schemeClr val="accent1"/>
                </a:solidFill>
                <a:sym typeface="Wingdings" panose="05000000000000000000" pitchFamily="2" charset="2"/>
              </a:rPr>
              <a:t>maladaptatives</a:t>
            </a:r>
            <a:r>
              <a:rPr lang="en-US" dirty="0" smtClean="0">
                <a:solidFill>
                  <a:schemeClr val="accent1"/>
                </a:solidFill>
                <a:sym typeface="Wingdings" panose="05000000000000000000" pitchFamily="2" charset="2"/>
              </a:rPr>
              <a:t>”</a:t>
            </a:r>
          </a:p>
        </p:txBody>
      </p:sp>
      <p:sp>
        <p:nvSpPr>
          <p:cNvPr id="47109" name="Text Box 4"/>
          <p:cNvSpPr txBox="1">
            <a:spLocks noChangeArrowheads="1"/>
          </p:cNvSpPr>
          <p:nvPr/>
        </p:nvSpPr>
        <p:spPr bwMode="auto">
          <a:xfrm>
            <a:off x="8472264" y="1340768"/>
            <a:ext cx="1962150" cy="304800"/>
          </a:xfrm>
          <a:prstGeom prst="rect">
            <a:avLst/>
          </a:prstGeom>
          <a:noFill/>
          <a:ln w="9525">
            <a:noFill/>
            <a:miter lim="800000"/>
            <a:headEnd/>
            <a:tailEnd/>
          </a:ln>
        </p:spPr>
        <p:txBody>
          <a:bodyPr wrap="none">
            <a:spAutoFit/>
          </a:bodyPr>
          <a:lstStyle/>
          <a:p>
            <a:r>
              <a:rPr lang="fr-FR" sz="1400" dirty="0"/>
              <a:t>Source: </a:t>
            </a:r>
            <a:r>
              <a:rPr lang="fr-FR" sz="1400" dirty="0" err="1"/>
              <a:t>Zech</a:t>
            </a:r>
            <a:r>
              <a:rPr lang="fr-FR" sz="1400" dirty="0"/>
              <a:t> et al., 2010</a:t>
            </a:r>
            <a:endParaRPr lang="en-US" sz="1400" dirty="0"/>
          </a:p>
        </p:txBody>
      </p:sp>
    </p:spTree>
    <p:extLst>
      <p:ext uri="{BB962C8B-B14F-4D97-AF65-F5344CB8AC3E}">
        <p14:creationId xmlns:p14="http://schemas.microsoft.com/office/powerpoint/2010/main" val="261926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r-BE" altLang="fr-FR" sz="3600" smtClean="0"/>
              <a:t>Et pourtant, les preuves empiriques montrent…</a:t>
            </a:r>
            <a:endParaRPr lang="fr-FR" altLang="fr-FR" sz="3600" smtClean="0"/>
          </a:p>
        </p:txBody>
      </p:sp>
      <p:sp>
        <p:nvSpPr>
          <p:cNvPr id="70659" name="Rectangle 3"/>
          <p:cNvSpPr>
            <a:spLocks noGrp="1" noChangeArrowheads="1"/>
          </p:cNvSpPr>
          <p:nvPr>
            <p:ph type="body" idx="1"/>
          </p:nvPr>
        </p:nvSpPr>
        <p:spPr>
          <a:xfrm>
            <a:off x="1752600" y="2003425"/>
            <a:ext cx="8229600" cy="4389438"/>
          </a:xfrm>
        </p:spPr>
        <p:txBody>
          <a:bodyPr/>
          <a:lstStyle/>
          <a:p>
            <a:r>
              <a:rPr lang="fr-BE" altLang="fr-FR" sz="2400" smtClean="0"/>
              <a:t>La confrontation n’est pas universelle </a:t>
            </a:r>
            <a:r>
              <a:rPr lang="fr-BE" altLang="fr-FR" sz="1800" smtClean="0"/>
              <a:t>(p.ex. Wilkan, 1990)</a:t>
            </a:r>
            <a:endParaRPr lang="fr-BE" altLang="fr-FR" sz="2400" smtClean="0"/>
          </a:p>
          <a:p>
            <a:r>
              <a:rPr lang="fr-BE" altLang="fr-FR" sz="2400" smtClean="0"/>
              <a:t>La non-confrontation n’est pas toujours maladaptative; le déni procure des bénéfices </a:t>
            </a:r>
            <a:r>
              <a:rPr lang="fr-BE" altLang="fr-FR" sz="1800" smtClean="0"/>
              <a:t>(p.ex. Bonanno et al., 2005)</a:t>
            </a:r>
            <a:endParaRPr lang="fr-BE" altLang="fr-FR" sz="2400" smtClean="0"/>
          </a:p>
          <a:p>
            <a:r>
              <a:rPr lang="fr-BE" altLang="fr-FR" sz="2400" smtClean="0"/>
              <a:t>D’autres sources de stress que la perte de la personne sont présentes dans les situations de deuil </a:t>
            </a:r>
            <a:r>
              <a:rPr lang="fr-BE" altLang="fr-FR" sz="1800" smtClean="0"/>
              <a:t>(p.ex. Worden, 1996)</a:t>
            </a:r>
          </a:p>
          <a:p>
            <a:r>
              <a:rPr lang="fr-BE" altLang="fr-FR" sz="2400" smtClean="0"/>
              <a:t>Manque de preuves que « le travail de deuil » fonctionne (pour tous) (p.ex. expression émotionnelle) </a:t>
            </a:r>
            <a:r>
              <a:rPr lang="fr-BE" altLang="fr-FR" sz="1600" smtClean="0"/>
              <a:t>(</a:t>
            </a:r>
            <a:r>
              <a:rPr lang="fr-BE" altLang="fr-FR" sz="1800" smtClean="0"/>
              <a:t>p.ex., Zech, Pennebaker, &amp; Rimé, 2007)</a:t>
            </a:r>
            <a:endParaRPr lang="fr-FR" altLang="fr-FR" sz="2400" smtClean="0"/>
          </a:p>
        </p:txBody>
      </p:sp>
      <p:sp>
        <p:nvSpPr>
          <p:cNvPr id="4" name="Espace réservé du numéro de diapositive 3"/>
          <p:cNvSpPr>
            <a:spLocks noGrp="1"/>
          </p:cNvSpPr>
          <p:nvPr>
            <p:ph type="sldNum" sz="quarter" idx="12"/>
          </p:nvPr>
        </p:nvSpPr>
        <p:spPr/>
        <p:txBody>
          <a:bodyPr/>
          <a:lstStyle/>
          <a:p>
            <a:pPr>
              <a:defRPr/>
            </a:pPr>
            <a:fld id="{EFBC22C6-1431-4F2D-8A37-AEA696C0BE6B}" type="slidenum">
              <a:rPr lang="fr-BE" smtClean="0"/>
              <a:pPr>
                <a:defRPr/>
              </a:pPr>
              <a:t>16</a:t>
            </a:fld>
            <a:endParaRPr lang="fr-BE"/>
          </a:p>
        </p:txBody>
      </p:sp>
    </p:spTree>
    <p:extLst>
      <p:ext uri="{BB962C8B-B14F-4D97-AF65-F5344CB8AC3E}">
        <p14:creationId xmlns:p14="http://schemas.microsoft.com/office/powerpoint/2010/main" val="40189900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EDB9A827-F625-4764-9278-A5797BC597FB}" type="slidenum">
              <a:rPr lang="fr-FR"/>
              <a:pPr/>
              <a:t>17</a:t>
            </a:fld>
            <a:endParaRPr lang="fr-FR"/>
          </a:p>
        </p:txBody>
      </p:sp>
      <p:sp>
        <p:nvSpPr>
          <p:cNvPr id="199682" name="Rectangle 2"/>
          <p:cNvSpPr>
            <a:spLocks noGrp="1" noChangeArrowheads="1"/>
          </p:cNvSpPr>
          <p:nvPr>
            <p:ph type="title"/>
          </p:nvPr>
        </p:nvSpPr>
        <p:spPr>
          <a:xfrm>
            <a:off x="880533" y="406400"/>
            <a:ext cx="9708445" cy="862360"/>
          </a:xfrm>
        </p:spPr>
        <p:txBody>
          <a:bodyPr>
            <a:normAutofit/>
          </a:bodyPr>
          <a:lstStyle/>
          <a:p>
            <a:r>
              <a:rPr lang="fr-BE" sz="3200" dirty="0"/>
              <a:t>Pourquoi une efficacité faible à </a:t>
            </a:r>
            <a:r>
              <a:rPr lang="fr-BE" sz="3200" dirty="0" smtClean="0"/>
              <a:t>modérée (</a:t>
            </a:r>
            <a:r>
              <a:rPr lang="en-US" sz="3200" dirty="0" smtClean="0">
                <a:solidFill>
                  <a:schemeClr val="accent1"/>
                </a:solidFill>
                <a:sym typeface="Wingdings" panose="05000000000000000000" pitchFamily="2" charset="2"/>
              </a:rPr>
              <a:t>d = .05 à .39</a:t>
            </a:r>
            <a:r>
              <a:rPr lang="en-US" sz="3200" dirty="0" smtClean="0">
                <a:sym typeface="Wingdings" panose="05000000000000000000" pitchFamily="2" charset="2"/>
              </a:rPr>
              <a:t>)</a:t>
            </a:r>
            <a:r>
              <a:rPr lang="fr-BE" sz="3200" dirty="0" smtClean="0"/>
              <a:t>? </a:t>
            </a:r>
            <a:endParaRPr lang="fr-FR" sz="3200" dirty="0"/>
          </a:p>
        </p:txBody>
      </p:sp>
      <p:sp>
        <p:nvSpPr>
          <p:cNvPr id="199683" name="Rectangle 3"/>
          <p:cNvSpPr>
            <a:spLocks noGrp="1" noChangeArrowheads="1"/>
          </p:cNvSpPr>
          <p:nvPr>
            <p:ph type="body" idx="1"/>
          </p:nvPr>
        </p:nvSpPr>
        <p:spPr>
          <a:xfrm>
            <a:off x="1833500" y="2149792"/>
            <a:ext cx="8229600" cy="4389120"/>
          </a:xfrm>
        </p:spPr>
        <p:txBody>
          <a:bodyPr>
            <a:normAutofit/>
          </a:bodyPr>
          <a:lstStyle/>
          <a:p>
            <a:pPr marL="609600" indent="-609600">
              <a:buFont typeface="Wingdings" pitchFamily="2" charset="2"/>
              <a:buAutoNum type="arabicPeriod"/>
            </a:pPr>
            <a:r>
              <a:rPr lang="fr-BE" sz="2400" dirty="0"/>
              <a:t>Interventions sur des personnes qui ne désirent pas ou n’ont pas besoin d’aide</a:t>
            </a:r>
          </a:p>
          <a:p>
            <a:pPr marL="609600" indent="-609600">
              <a:buFont typeface="Wingdings" pitchFamily="2" charset="2"/>
              <a:buAutoNum type="arabicPeriod"/>
            </a:pPr>
            <a:r>
              <a:rPr lang="fr-BE" sz="2400" dirty="0"/>
              <a:t>Pas le bon </a:t>
            </a:r>
            <a:r>
              <a:rPr lang="fr-BE" sz="2400" i="1" dirty="0"/>
              <a:t>type</a:t>
            </a:r>
            <a:r>
              <a:rPr lang="fr-BE" sz="2400" dirty="0"/>
              <a:t> d’intervention</a:t>
            </a:r>
          </a:p>
          <a:p>
            <a:pPr marL="609600" indent="-609600">
              <a:buFont typeface="Wingdings" pitchFamily="2" charset="2"/>
              <a:buAutoNum type="arabicPeriod"/>
            </a:pPr>
            <a:r>
              <a:rPr lang="fr-BE" sz="2400" dirty="0"/>
              <a:t>Pas la bonne </a:t>
            </a:r>
            <a:r>
              <a:rPr lang="fr-BE" sz="2400" i="1" dirty="0"/>
              <a:t>quantité</a:t>
            </a:r>
            <a:r>
              <a:rPr lang="fr-BE" sz="2400" dirty="0"/>
              <a:t> d’intervention</a:t>
            </a:r>
          </a:p>
          <a:p>
            <a:pPr marL="609600" indent="-609600">
              <a:buFont typeface="Wingdings" pitchFamily="2" charset="2"/>
              <a:buAutoNum type="arabicPeriod"/>
            </a:pPr>
            <a:r>
              <a:rPr lang="fr-BE" sz="2400" dirty="0"/>
              <a:t>Pas le bon « </a:t>
            </a:r>
            <a:r>
              <a:rPr lang="fr-BE" sz="2400" i="1" dirty="0"/>
              <a:t>timing</a:t>
            </a:r>
            <a:r>
              <a:rPr lang="fr-BE" sz="2400" dirty="0"/>
              <a:t> » d’intervention</a:t>
            </a:r>
            <a:endParaRPr lang="fr-FR" sz="2400" dirty="0"/>
          </a:p>
        </p:txBody>
      </p:sp>
      <p:sp>
        <p:nvSpPr>
          <p:cNvPr id="6" name="Text Box 4"/>
          <p:cNvSpPr txBox="1">
            <a:spLocks noChangeArrowheads="1"/>
          </p:cNvSpPr>
          <p:nvPr/>
        </p:nvSpPr>
        <p:spPr bwMode="auto">
          <a:xfrm>
            <a:off x="7536161" y="1412777"/>
            <a:ext cx="1962525" cy="307777"/>
          </a:xfrm>
          <a:prstGeom prst="rect">
            <a:avLst/>
          </a:prstGeom>
          <a:noFill/>
          <a:ln w="9525">
            <a:noFill/>
            <a:miter lim="800000"/>
            <a:headEnd/>
            <a:tailEnd/>
          </a:ln>
          <a:effectLst/>
        </p:spPr>
        <p:txBody>
          <a:bodyPr wrap="none">
            <a:spAutoFit/>
          </a:bodyPr>
          <a:lstStyle/>
          <a:p>
            <a:r>
              <a:rPr lang="fr-FR" sz="1400" dirty="0"/>
              <a:t>Source: Zech et al., 2010</a:t>
            </a:r>
            <a:endParaRPr lang="en-US" sz="1400" dirty="0"/>
          </a:p>
        </p:txBody>
      </p:sp>
      <p:sp>
        <p:nvSpPr>
          <p:cNvPr id="7" name="Rectangle 6"/>
          <p:cNvSpPr/>
          <p:nvPr/>
        </p:nvSpPr>
        <p:spPr>
          <a:xfrm>
            <a:off x="1991545" y="1340768"/>
            <a:ext cx="1896673" cy="523220"/>
          </a:xfrm>
          <a:prstGeom prst="rect">
            <a:avLst/>
          </a:prstGeom>
        </p:spPr>
        <p:txBody>
          <a:bodyPr wrap="none">
            <a:spAutoFit/>
          </a:bodyPr>
          <a:lstStyle/>
          <a:p>
            <a:r>
              <a:rPr lang="fr-BE" sz="2800" dirty="0">
                <a:solidFill>
                  <a:schemeClr val="tx2"/>
                </a:solidFill>
              </a:rPr>
              <a:t>Hypothèses</a:t>
            </a:r>
          </a:p>
        </p:txBody>
      </p:sp>
    </p:spTree>
    <p:extLst>
      <p:ext uri="{BB962C8B-B14F-4D97-AF65-F5344CB8AC3E}">
        <p14:creationId xmlns:p14="http://schemas.microsoft.com/office/powerpoint/2010/main" val="9022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fld id="{80B4521A-57D1-4E31-812F-765FC2878B48}" type="slidenum">
              <a:rPr lang="fr-FR" altLang="fr-FR" sz="1400" smtClean="0">
                <a:latin typeface="Times New Roman" panose="02020603050405020304" pitchFamily="18" charset="0"/>
              </a:rPr>
              <a:pPr fontAlgn="base">
                <a:lnSpc>
                  <a:spcPct val="100000"/>
                </a:lnSpc>
                <a:spcBef>
                  <a:spcPct val="50000"/>
                </a:spcBef>
                <a:spcAft>
                  <a:spcPct val="0"/>
                </a:spcAft>
                <a:buFontTx/>
                <a:buNone/>
              </a:pPr>
              <a:t>18</a:t>
            </a:fld>
            <a:endParaRPr lang="fr-FR" altLang="fr-FR" sz="1400" smtClean="0">
              <a:latin typeface="Times New Roman" panose="02020603050405020304" pitchFamily="18" charset="0"/>
            </a:endParaRPr>
          </a:p>
        </p:txBody>
      </p:sp>
      <p:sp>
        <p:nvSpPr>
          <p:cNvPr id="15363" name="Rectangle 2"/>
          <p:cNvSpPr>
            <a:spLocks noGrp="1" noChangeArrowheads="1"/>
          </p:cNvSpPr>
          <p:nvPr>
            <p:ph type="title"/>
          </p:nvPr>
        </p:nvSpPr>
        <p:spPr>
          <a:xfrm>
            <a:off x="838200" y="365125"/>
            <a:ext cx="10414000" cy="1090613"/>
          </a:xfrm>
        </p:spPr>
        <p:txBody>
          <a:bodyPr/>
          <a:lstStyle/>
          <a:p>
            <a:pPr eaLnBrk="1" hangingPunct="1"/>
            <a:r>
              <a:rPr lang="fr-BE" altLang="fr-FR" sz="3600" dirty="0" smtClean="0"/>
              <a:t>3. Et si on changeait de paradigme?</a:t>
            </a:r>
            <a:endParaRPr lang="fr-FR" altLang="fr-FR" sz="3600" dirty="0" smtClean="0"/>
          </a:p>
        </p:txBody>
      </p:sp>
      <p:pic>
        <p:nvPicPr>
          <p:cNvPr id="15364" name="Picture 4" descr="400px-Duck-Rabbit_ill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724025"/>
            <a:ext cx="6858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76094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fld id="{BA15AC69-F137-46AD-9FDC-F2A940F6FBB0}" type="slidenum">
              <a:rPr lang="fr-FR" altLang="fr-FR" sz="1400" smtClean="0">
                <a:latin typeface="Times New Roman" panose="02020603050405020304" pitchFamily="18" charset="0"/>
              </a:rPr>
              <a:pPr fontAlgn="base">
                <a:lnSpc>
                  <a:spcPct val="100000"/>
                </a:lnSpc>
                <a:spcBef>
                  <a:spcPct val="50000"/>
                </a:spcBef>
                <a:spcAft>
                  <a:spcPct val="0"/>
                </a:spcAft>
                <a:buFontTx/>
                <a:buNone/>
              </a:pPr>
              <a:t>19</a:t>
            </a:fld>
            <a:endParaRPr lang="fr-FR" altLang="fr-FR" sz="1400" smtClean="0">
              <a:latin typeface="Times New Roman" panose="02020603050405020304" pitchFamily="18" charset="0"/>
            </a:endParaRPr>
          </a:p>
        </p:txBody>
      </p:sp>
      <p:sp>
        <p:nvSpPr>
          <p:cNvPr id="16387" name="Rectangle 2"/>
          <p:cNvSpPr>
            <a:spLocks noGrp="1" noChangeArrowheads="1"/>
          </p:cNvSpPr>
          <p:nvPr>
            <p:ph type="title"/>
          </p:nvPr>
        </p:nvSpPr>
        <p:spPr>
          <a:xfrm>
            <a:off x="1464734" y="455612"/>
            <a:ext cx="9302044" cy="668338"/>
          </a:xfrm>
        </p:spPr>
        <p:txBody>
          <a:bodyPr>
            <a:normAutofit fontScale="90000"/>
          </a:bodyPr>
          <a:lstStyle/>
          <a:p>
            <a:pPr eaLnBrk="1" hangingPunct="1"/>
            <a:r>
              <a:rPr lang="fr-BE" altLang="fr-FR" smtClean="0"/>
              <a:t>Explication… </a:t>
            </a:r>
            <a:endParaRPr lang="fr-FR" altLang="fr-FR" smtClean="0"/>
          </a:p>
        </p:txBody>
      </p:sp>
      <p:sp>
        <p:nvSpPr>
          <p:cNvPr id="16388" name="Rectangle 3"/>
          <p:cNvSpPr>
            <a:spLocks noGrp="1" noChangeArrowheads="1"/>
          </p:cNvSpPr>
          <p:nvPr>
            <p:ph type="body" idx="1"/>
          </p:nvPr>
        </p:nvSpPr>
        <p:spPr>
          <a:xfrm>
            <a:off x="1490134" y="1901825"/>
            <a:ext cx="9302044" cy="4454525"/>
          </a:xfrm>
        </p:spPr>
        <p:txBody>
          <a:bodyPr/>
          <a:lstStyle/>
          <a:p>
            <a:pPr eaLnBrk="1" hangingPunct="1"/>
            <a:r>
              <a:rPr lang="fr-BE" altLang="fr-FR" sz="2400" dirty="0" smtClean="0"/>
              <a:t>Au temps t (état particulier des connaissances/croyances scientifiques),</a:t>
            </a:r>
          </a:p>
          <a:p>
            <a:pPr lvl="1" eaLnBrk="1" hangingPunct="1"/>
            <a:r>
              <a:rPr lang="fr-BE" altLang="fr-FR" sz="2000" dirty="0" smtClean="0"/>
              <a:t>le point de vue ou la représentation théorique est A</a:t>
            </a:r>
          </a:p>
          <a:p>
            <a:pPr eaLnBrk="1" hangingPunct="1"/>
            <a:r>
              <a:rPr lang="fr-BE" altLang="fr-FR" sz="2400" dirty="0" smtClean="0"/>
              <a:t>mais il peut changer au temps t’ et devenir B ou A’</a:t>
            </a:r>
          </a:p>
          <a:p>
            <a:pPr eaLnBrk="1" hangingPunct="1"/>
            <a:r>
              <a:rPr lang="fr-BE" altLang="fr-FR" sz="2400" dirty="0" smtClean="0"/>
              <a:t>Dans l’illustration (le même dessin peut être perçu comme):</a:t>
            </a:r>
          </a:p>
          <a:p>
            <a:pPr lvl="1" eaLnBrk="1" hangingPunct="1"/>
            <a:r>
              <a:rPr lang="fr-FR" altLang="fr-FR" sz="2000" dirty="0" smtClean="0"/>
              <a:t>Un canard</a:t>
            </a:r>
          </a:p>
          <a:p>
            <a:pPr lvl="1" eaLnBrk="1" hangingPunct="1"/>
            <a:r>
              <a:rPr lang="fr-FR" altLang="fr-FR" sz="2000" dirty="0" smtClean="0"/>
              <a:t>Un lapin</a:t>
            </a:r>
          </a:p>
          <a:p>
            <a:pPr eaLnBrk="1" hangingPunct="1"/>
            <a:r>
              <a:rPr lang="fr-FR" altLang="fr-FR" sz="2400" dirty="0" smtClean="0"/>
              <a:t>Des points de vue peuvent coexister</a:t>
            </a:r>
          </a:p>
          <a:p>
            <a:pPr eaLnBrk="1" hangingPunct="1"/>
            <a:r>
              <a:rPr lang="fr-FR" altLang="fr-FR" sz="2400" dirty="0" smtClean="0"/>
              <a:t>Il(s) dépend(</a:t>
            </a:r>
            <a:r>
              <a:rPr lang="fr-FR" altLang="fr-FR" sz="2400" dirty="0" err="1" smtClean="0"/>
              <a:t>ent</a:t>
            </a:r>
            <a:r>
              <a:rPr lang="fr-FR" altLang="fr-FR" sz="2400" dirty="0" smtClean="0"/>
              <a:t>) de la société et ses influences: bonheur, contrôle, efficacité</a:t>
            </a:r>
          </a:p>
        </p:txBody>
      </p:sp>
      <p:sp>
        <p:nvSpPr>
          <p:cNvPr id="16389" name="Rectangle 4"/>
          <p:cNvSpPr>
            <a:spLocks noChangeArrowheads="1"/>
          </p:cNvSpPr>
          <p:nvPr/>
        </p:nvSpPr>
        <p:spPr bwMode="auto">
          <a:xfrm>
            <a:off x="1794934" y="1123950"/>
            <a:ext cx="893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fr-FR" sz="1600">
                <a:latin typeface="Times New Roman" panose="02020603050405020304" pitchFamily="18" charset="0"/>
              </a:rPr>
              <a:t>Ref: Kuhn T. S., </a:t>
            </a:r>
            <a:r>
              <a:rPr lang="en-US" altLang="fr-FR" sz="1600" i="1">
                <a:latin typeface="Times New Roman" panose="02020603050405020304" pitchFamily="18" charset="0"/>
              </a:rPr>
              <a:t>La structure des révolutions scientifiques</a:t>
            </a:r>
            <a:r>
              <a:rPr lang="en-US" altLang="fr-FR" sz="1600">
                <a:latin typeface="Times New Roman" panose="02020603050405020304" pitchFamily="18" charset="0"/>
              </a:rPr>
              <a:t>, Paris, Flammarion (Champs), 1983 [1962]. </a:t>
            </a:r>
          </a:p>
        </p:txBody>
      </p:sp>
    </p:spTree>
    <p:extLst>
      <p:ext uri="{BB962C8B-B14F-4D97-AF65-F5344CB8AC3E}">
        <p14:creationId xmlns:p14="http://schemas.microsoft.com/office/powerpoint/2010/main" val="34618731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BE" altLang="fr-FR" smtClean="0"/>
              <a:t>Plan</a:t>
            </a:r>
          </a:p>
        </p:txBody>
      </p:sp>
      <p:sp>
        <p:nvSpPr>
          <p:cNvPr id="7171" name="Espace réservé du contenu 2"/>
          <p:cNvSpPr>
            <a:spLocks noGrp="1"/>
          </p:cNvSpPr>
          <p:nvPr>
            <p:ph idx="1"/>
          </p:nvPr>
        </p:nvSpPr>
        <p:spPr>
          <a:xfrm>
            <a:off x="838200" y="1544638"/>
            <a:ext cx="10515600" cy="4351337"/>
          </a:xfrm>
        </p:spPr>
        <p:txBody>
          <a:bodyPr/>
          <a:lstStyle/>
          <a:p>
            <a:pPr marL="514350" indent="-514350" eaLnBrk="1" hangingPunct="1">
              <a:buFont typeface="Calibri Light" panose="020F0302020204030204" pitchFamily="34" charset="0"/>
              <a:buAutoNum type="arabicPeriod"/>
            </a:pPr>
            <a:r>
              <a:rPr lang="fr-BE" altLang="fr-FR" dirty="0" smtClean="0"/>
              <a:t>Evolution des conceptions des réactions et des processus de deuil au XXe et début XXIe siècle</a:t>
            </a:r>
          </a:p>
          <a:p>
            <a:pPr marL="514350" indent="-514350" eaLnBrk="1" hangingPunct="1">
              <a:buFont typeface="Calibri Light" panose="020F0302020204030204" pitchFamily="34" charset="0"/>
              <a:buAutoNum type="arabicPeriod"/>
            </a:pPr>
            <a:r>
              <a:rPr lang="fr-BE" altLang="fr-FR" dirty="0" smtClean="0"/>
              <a:t>Quelles interventions de deuil?</a:t>
            </a:r>
          </a:p>
          <a:p>
            <a:pPr marL="514350" indent="-514350" eaLnBrk="1" hangingPunct="1">
              <a:buFont typeface="Calibri Light" panose="020F0302020204030204" pitchFamily="34" charset="0"/>
              <a:buAutoNum type="arabicPeriod"/>
            </a:pPr>
            <a:r>
              <a:rPr lang="fr-BE" altLang="fr-FR" dirty="0" smtClean="0"/>
              <a:t>Et si on changeait de paradigme?</a:t>
            </a:r>
          </a:p>
          <a:p>
            <a:pPr marL="514350" indent="-514350" eaLnBrk="1" hangingPunct="1">
              <a:buFont typeface="Calibri Light" panose="020F0302020204030204" pitchFamily="34" charset="0"/>
              <a:buAutoNum type="arabicPeriod"/>
            </a:pPr>
            <a:r>
              <a:rPr lang="fr-BE" altLang="fr-FR" dirty="0" smtClean="0"/>
              <a:t>Approche individualisée de l’aide « psychologique »</a:t>
            </a:r>
          </a:p>
          <a:p>
            <a:pPr marL="514350" indent="-514350" eaLnBrk="1" hangingPunct="1">
              <a:buFont typeface="Calibri Light" panose="020F0302020204030204" pitchFamily="34" charset="0"/>
              <a:buAutoNum type="arabicPeriod"/>
            </a:pPr>
            <a:r>
              <a:rPr lang="fr-BE" altLang="fr-FR" dirty="0" smtClean="0"/>
              <a:t>Conclusions </a:t>
            </a:r>
          </a:p>
        </p:txBody>
      </p:sp>
    </p:spTree>
    <p:extLst>
      <p:ext uri="{BB962C8B-B14F-4D97-AF65-F5344CB8AC3E}">
        <p14:creationId xmlns:p14="http://schemas.microsoft.com/office/powerpoint/2010/main" val="78478586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txBox="1">
            <a:spLocks noGrp="1"/>
          </p:cNvSpPr>
          <p:nvPr/>
        </p:nvSpPr>
        <p:spPr>
          <a:xfrm>
            <a:off x="9448800" y="6356351"/>
            <a:ext cx="762000" cy="365125"/>
          </a:xfrm>
          <a:prstGeom prst="rect">
            <a:avLst/>
          </a:prstGeom>
          <a:noFill/>
        </p:spPr>
        <p:txBody>
          <a:bodyPr lIns="0" tIns="0" rIns="0" bIns="0" anchor="b"/>
          <a:lstStyle/>
          <a:p>
            <a:pPr algn="r">
              <a:defRPr/>
            </a:pPr>
            <a:fld id="{7282E443-2B76-415A-96E5-1010D9B2E900}" type="slidenum">
              <a:rPr lang="fr-FR" sz="1200">
                <a:solidFill>
                  <a:schemeClr val="tx2">
                    <a:shade val="90000"/>
                  </a:schemeClr>
                </a:solidFill>
              </a:rPr>
              <a:pPr algn="r">
                <a:defRPr/>
              </a:pPr>
              <a:t>20</a:t>
            </a:fld>
            <a:endParaRPr lang="fr-FR" sz="1200">
              <a:solidFill>
                <a:schemeClr val="tx2">
                  <a:shade val="90000"/>
                </a:schemeClr>
              </a:solidFill>
            </a:endParaRPr>
          </a:p>
        </p:txBody>
      </p:sp>
      <p:sp>
        <p:nvSpPr>
          <p:cNvPr id="5122" name="Rectangle 2"/>
          <p:cNvSpPr>
            <a:spLocks noGrp="1" noChangeArrowheads="1"/>
          </p:cNvSpPr>
          <p:nvPr>
            <p:ph type="title" idx="4294967295"/>
          </p:nvPr>
        </p:nvSpPr>
        <p:spPr>
          <a:xfrm>
            <a:off x="685007" y="511182"/>
            <a:ext cx="8229600" cy="924712"/>
          </a:xfrm>
          <a:effectLst>
            <a:outerShdw algn="ctr" rotWithShape="0">
              <a:schemeClr val="bg1"/>
            </a:outerShdw>
          </a:effectLst>
        </p:spPr>
        <p:txBody>
          <a:bodyPr vert="horz" lIns="90488" tIns="44450" rIns="90488" bIns="44450" rtlCol="0" anchor="b">
            <a:normAutofit/>
          </a:bodyPr>
          <a:lstStyle/>
          <a:p>
            <a:pPr>
              <a:defRPr/>
            </a:pPr>
            <a:r>
              <a:rPr lang="fr-BE" sz="3600" dirty="0" smtClean="0"/>
              <a:t>Retour à la base… notion de deuil</a:t>
            </a:r>
            <a:endParaRPr lang="en-US" sz="3600" dirty="0"/>
          </a:p>
        </p:txBody>
      </p:sp>
      <p:sp>
        <p:nvSpPr>
          <p:cNvPr id="5123" name="Rectangle 3"/>
          <p:cNvSpPr>
            <a:spLocks noGrp="1" noChangeArrowheads="1"/>
          </p:cNvSpPr>
          <p:nvPr>
            <p:ph type="body" idx="4294967295"/>
          </p:nvPr>
        </p:nvSpPr>
        <p:spPr/>
        <p:txBody>
          <a:bodyPr vert="horz" lIns="90488" tIns="44450" rIns="90488" bIns="44450" rtlCol="0">
            <a:normAutofit/>
          </a:bodyPr>
          <a:lstStyle/>
          <a:p>
            <a:pPr marL="285750" indent="-285750">
              <a:lnSpc>
                <a:spcPct val="80000"/>
              </a:lnSpc>
              <a:defRPr/>
            </a:pPr>
            <a:r>
              <a:rPr lang="fr-FR" dirty="0">
                <a:latin typeface="+mj-lt"/>
              </a:rPr>
              <a:t>Deuil </a:t>
            </a:r>
            <a:r>
              <a:rPr lang="fr-FR" dirty="0">
                <a:latin typeface="+mj-lt"/>
                <a:sym typeface="Symbol" pitchFamily="18" charset="2"/>
              </a:rPr>
              <a:t> </a:t>
            </a:r>
            <a:r>
              <a:rPr lang="fr-FR" dirty="0" err="1" smtClean="0">
                <a:latin typeface="+mj-lt"/>
                <a:sym typeface="Symbol" pitchFamily="18" charset="2"/>
              </a:rPr>
              <a:t>dolus</a:t>
            </a:r>
            <a:r>
              <a:rPr lang="fr-FR" dirty="0" smtClean="0">
                <a:latin typeface="+mj-lt"/>
                <a:sym typeface="Symbol" pitchFamily="18" charset="2"/>
              </a:rPr>
              <a:t> - </a:t>
            </a:r>
            <a:r>
              <a:rPr lang="fr-FR" i="1" dirty="0" err="1" smtClean="0">
                <a:solidFill>
                  <a:srgbClr val="FF0000"/>
                </a:solidFill>
                <a:latin typeface="+mj-lt"/>
              </a:rPr>
              <a:t>dolere</a:t>
            </a:r>
            <a:r>
              <a:rPr lang="fr-FR" dirty="0" smtClean="0">
                <a:latin typeface="+mj-lt"/>
              </a:rPr>
              <a:t> </a:t>
            </a:r>
            <a:r>
              <a:rPr lang="fr-FR" dirty="0">
                <a:latin typeface="+mj-lt"/>
              </a:rPr>
              <a:t>= </a:t>
            </a:r>
            <a:r>
              <a:rPr lang="fr-FR" dirty="0" smtClean="0">
                <a:latin typeface="+mj-lt"/>
              </a:rPr>
              <a:t>souffrance - souffrir</a:t>
            </a:r>
            <a:endParaRPr lang="fr-FR" dirty="0">
              <a:latin typeface="+mj-lt"/>
            </a:endParaRPr>
          </a:p>
          <a:p>
            <a:pPr marL="285750" indent="-285750">
              <a:lnSpc>
                <a:spcPct val="80000"/>
              </a:lnSpc>
              <a:defRPr/>
            </a:pPr>
            <a:r>
              <a:rPr lang="en-US" dirty="0" err="1">
                <a:latin typeface="+mj-lt"/>
              </a:rPr>
              <a:t>Deuil</a:t>
            </a:r>
            <a:r>
              <a:rPr lang="en-US" dirty="0">
                <a:latin typeface="+mj-lt"/>
              </a:rPr>
              <a:t> suite à </a:t>
            </a:r>
            <a:r>
              <a:rPr lang="en-US" dirty="0" err="1">
                <a:latin typeface="+mj-lt"/>
              </a:rPr>
              <a:t>une</a:t>
            </a:r>
            <a:r>
              <a:rPr lang="en-US" dirty="0">
                <a:latin typeface="+mj-lt"/>
              </a:rPr>
              <a:t> </a:t>
            </a:r>
            <a:r>
              <a:rPr lang="en-US" dirty="0" err="1">
                <a:latin typeface="+mj-lt"/>
              </a:rPr>
              <a:t>perte</a:t>
            </a:r>
            <a:r>
              <a:rPr lang="en-US" dirty="0">
                <a:latin typeface="+mj-lt"/>
              </a:rPr>
              <a:t> (par </a:t>
            </a:r>
            <a:r>
              <a:rPr lang="en-US" dirty="0" err="1">
                <a:latin typeface="+mj-lt"/>
              </a:rPr>
              <a:t>décès</a:t>
            </a:r>
            <a:r>
              <a:rPr lang="en-US" dirty="0" smtClean="0">
                <a:latin typeface="+mj-lt"/>
              </a:rPr>
              <a:t>)</a:t>
            </a:r>
          </a:p>
          <a:p>
            <a:pPr marL="285750" indent="-285750">
              <a:lnSpc>
                <a:spcPct val="80000"/>
              </a:lnSpc>
              <a:defRPr/>
            </a:pPr>
            <a:r>
              <a:rPr lang="en-US" dirty="0" err="1" smtClean="0">
                <a:latin typeface="+mj-lt"/>
              </a:rPr>
              <a:t>Mais</a:t>
            </a:r>
            <a:r>
              <a:rPr lang="en-US" dirty="0" smtClean="0">
                <a:latin typeface="+mj-lt"/>
              </a:rPr>
              <a:t> </a:t>
            </a:r>
            <a:r>
              <a:rPr lang="en-US" dirty="0" err="1" smtClean="0">
                <a:latin typeface="+mj-lt"/>
              </a:rPr>
              <a:t>aussi</a:t>
            </a:r>
            <a:r>
              <a:rPr lang="en-US" dirty="0" smtClean="0">
                <a:latin typeface="+mj-lt"/>
              </a:rPr>
              <a:t> </a:t>
            </a:r>
            <a:r>
              <a:rPr lang="en-US" dirty="0" err="1" smtClean="0">
                <a:latin typeface="+mj-lt"/>
              </a:rPr>
              <a:t>lors</a:t>
            </a:r>
            <a:r>
              <a:rPr lang="en-US" dirty="0" smtClean="0">
                <a:latin typeface="+mj-lt"/>
              </a:rPr>
              <a:t> d’</a:t>
            </a:r>
            <a:r>
              <a:rPr lang="fr-BE" dirty="0" smtClean="0">
                <a:latin typeface="+mj-lt"/>
                <a:cs typeface="Arial" panose="020B0604020202020204" pitchFamily="34" charset="0"/>
              </a:rPr>
              <a:t>une </a:t>
            </a:r>
            <a:r>
              <a:rPr lang="fr-BE" dirty="0">
                <a:latin typeface="+mj-lt"/>
                <a:cs typeface="Arial" panose="020B0604020202020204" pitchFamily="34" charset="0"/>
              </a:rPr>
              <a:t>perte </a:t>
            </a:r>
            <a:r>
              <a:rPr lang="fr-BE" dirty="0">
                <a:solidFill>
                  <a:srgbClr val="FF0000"/>
                </a:solidFill>
                <a:latin typeface="+mj-lt"/>
                <a:cs typeface="Arial" panose="020B0604020202020204" pitchFamily="34" charset="0"/>
              </a:rPr>
              <a:t>significative</a:t>
            </a:r>
            <a:r>
              <a:rPr lang="fr-BE" dirty="0">
                <a:latin typeface="+mj-lt"/>
                <a:cs typeface="Arial" panose="020B0604020202020204" pitchFamily="34" charset="0"/>
              </a:rPr>
              <a:t> </a:t>
            </a:r>
            <a:r>
              <a:rPr lang="fr-BE" dirty="0">
                <a:solidFill>
                  <a:schemeClr val="accent1"/>
                </a:solidFill>
                <a:latin typeface="+mj-lt"/>
                <a:cs typeface="Arial" panose="020B0604020202020204" pitchFamily="34" charset="0"/>
              </a:rPr>
              <a:t>pour la </a:t>
            </a:r>
            <a:r>
              <a:rPr lang="fr-BE" dirty="0" smtClean="0">
                <a:solidFill>
                  <a:schemeClr val="accent1"/>
                </a:solidFill>
                <a:latin typeface="+mj-lt"/>
                <a:cs typeface="Arial" panose="020B0604020202020204" pitchFamily="34" charset="0"/>
              </a:rPr>
              <a:t>personne</a:t>
            </a:r>
          </a:p>
          <a:p>
            <a:pPr marL="742950" lvl="1" indent="-285750">
              <a:lnSpc>
                <a:spcPct val="80000"/>
              </a:lnSpc>
              <a:defRPr/>
            </a:pPr>
            <a:r>
              <a:rPr lang="fr-BE" dirty="0" smtClean="0">
                <a:solidFill>
                  <a:schemeClr val="accent1"/>
                </a:solidFill>
                <a:latin typeface="+mj-lt"/>
                <a:cs typeface="Arial" panose="020B0604020202020204" pitchFamily="34" charset="0"/>
              </a:rPr>
              <a:t>Ex. maladie dégénérative potentiellement mortelle et ses traitements (pour soi ou un proche)</a:t>
            </a:r>
          </a:p>
          <a:p>
            <a:pPr marL="273050" indent="-273050">
              <a:defRPr/>
            </a:pPr>
            <a:r>
              <a:rPr lang="fr-BE" dirty="0">
                <a:latin typeface="+mj-lt"/>
                <a:cs typeface="Arial" panose="020B0604020202020204" pitchFamily="34" charset="0"/>
              </a:rPr>
              <a:t>Dans certains cas, le deuil est non </a:t>
            </a:r>
            <a:r>
              <a:rPr lang="fr-BE" dirty="0" smtClean="0">
                <a:latin typeface="+mj-lt"/>
                <a:cs typeface="Arial" panose="020B0604020202020204" pitchFamily="34" charset="0"/>
              </a:rPr>
              <a:t>reconnu, non autorisé ou encore non </a:t>
            </a:r>
            <a:r>
              <a:rPr lang="fr-BE" i="1" dirty="0">
                <a:latin typeface="+mj-lt"/>
                <a:cs typeface="Arial" panose="020B0604020202020204" pitchFamily="34" charset="0"/>
              </a:rPr>
              <a:t>validé/soutenu </a:t>
            </a:r>
            <a:r>
              <a:rPr lang="fr-BE" dirty="0" smtClean="0">
                <a:latin typeface="+mj-lt"/>
                <a:cs typeface="Arial" panose="020B0604020202020204" pitchFamily="34" charset="0"/>
              </a:rPr>
              <a:t>socialement </a:t>
            </a:r>
            <a:r>
              <a:rPr lang="fr-BE" dirty="0" smtClean="0">
                <a:latin typeface="+mj-lt"/>
                <a:cs typeface="Arial" panose="020B0604020202020204" pitchFamily="34" charset="0"/>
                <a:sym typeface="Wingdings" pitchFamily="2" charset="2"/>
              </a:rPr>
              <a:t> </a:t>
            </a:r>
            <a:r>
              <a:rPr lang="fr-BE" dirty="0">
                <a:latin typeface="+mj-lt"/>
                <a:cs typeface="Arial" panose="020B0604020202020204" pitchFamily="34" charset="0"/>
                <a:sym typeface="Wingdings" pitchFamily="2" charset="2"/>
              </a:rPr>
              <a:t>Deuils « non reconnus » (</a:t>
            </a:r>
            <a:r>
              <a:rPr lang="fr-BE" dirty="0" err="1">
                <a:latin typeface="+mj-lt"/>
                <a:cs typeface="Arial" panose="020B0604020202020204" pitchFamily="34" charset="0"/>
                <a:sym typeface="Wingdings" pitchFamily="2" charset="2"/>
              </a:rPr>
              <a:t>Doka</a:t>
            </a:r>
            <a:r>
              <a:rPr lang="fr-BE" dirty="0">
                <a:latin typeface="+mj-lt"/>
                <a:cs typeface="Arial" panose="020B0604020202020204" pitchFamily="34" charset="0"/>
                <a:sym typeface="Wingdings" pitchFamily="2" charset="2"/>
              </a:rPr>
              <a:t>, 2002</a:t>
            </a:r>
            <a:r>
              <a:rPr lang="fr-BE" dirty="0" smtClean="0">
                <a:latin typeface="+mj-lt"/>
                <a:cs typeface="Arial" panose="020B0604020202020204" pitchFamily="34" charset="0"/>
                <a:sym typeface="Wingdings" pitchFamily="2" charset="2"/>
              </a:rPr>
              <a:t>)</a:t>
            </a:r>
          </a:p>
          <a:p>
            <a:pPr marL="730250" lvl="1" indent="-273050">
              <a:defRPr/>
            </a:pPr>
            <a:r>
              <a:rPr lang="fr-BE" dirty="0" smtClean="0">
                <a:latin typeface="+mj-lt"/>
                <a:cs typeface="Arial" panose="020B0604020202020204" pitchFamily="34" charset="0"/>
                <a:sym typeface="Wingdings" pitchFamily="2" charset="2"/>
              </a:rPr>
              <a:t>Parmi ceux-ci typiquement: le </a:t>
            </a:r>
            <a:r>
              <a:rPr lang="fr-BE" dirty="0" smtClean="0">
                <a:solidFill>
                  <a:srgbClr val="FF0000"/>
                </a:solidFill>
                <a:latin typeface="+mj-lt"/>
                <a:cs typeface="Arial" panose="020B0604020202020204" pitchFamily="34" charset="0"/>
                <a:sym typeface="Wingdings" pitchFamily="2" charset="2"/>
              </a:rPr>
              <a:t>décès d’un enfant </a:t>
            </a:r>
            <a:r>
              <a:rPr lang="fr-BE" dirty="0" smtClean="0">
                <a:latin typeface="+mj-lt"/>
                <a:cs typeface="Arial" panose="020B0604020202020204" pitchFamily="34" charset="0"/>
                <a:sym typeface="Wingdings" pitchFamily="2" charset="2"/>
              </a:rPr>
              <a:t>restreint le soutien social, génère un « échec/manque empathique » venant des proches et des soignants qui se sentent impuissants et démunis</a:t>
            </a:r>
            <a:endParaRPr lang="fr-BE" dirty="0">
              <a:latin typeface="+mj-lt"/>
              <a:cs typeface="Arial" panose="020B0604020202020204" pitchFamily="34" charset="0"/>
              <a:sym typeface="Wingdings" pitchFamily="2" charset="2"/>
            </a:endParaRPr>
          </a:p>
          <a:p>
            <a:pPr marL="285750" indent="-285750">
              <a:lnSpc>
                <a:spcPct val="80000"/>
              </a:lnSpc>
              <a:defRPr/>
            </a:pPr>
            <a:endParaRPr lang="en-US" dirty="0">
              <a:latin typeface="+mj-lt"/>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416" y="179388"/>
            <a:ext cx="3664768" cy="1646237"/>
          </a:xfrm>
          <a:prstGeom prst="rect">
            <a:avLst/>
          </a:prstGeom>
        </p:spPr>
      </p:pic>
      <p:sp>
        <p:nvSpPr>
          <p:cNvPr id="10" name="ZoneTexte 9"/>
          <p:cNvSpPr txBox="1"/>
          <p:nvPr/>
        </p:nvSpPr>
        <p:spPr>
          <a:xfrm>
            <a:off x="9303797" y="1902469"/>
            <a:ext cx="2394695" cy="369332"/>
          </a:xfrm>
          <a:prstGeom prst="rect">
            <a:avLst/>
          </a:prstGeom>
          <a:noFill/>
        </p:spPr>
        <p:txBody>
          <a:bodyPr wrap="none" rtlCol="0">
            <a:spAutoFit/>
          </a:bodyPr>
          <a:lstStyle/>
          <a:p>
            <a:r>
              <a:rPr lang="fr-BE" dirty="0" smtClean="0"/>
              <a:t>Alabama Monroe, 2012</a:t>
            </a:r>
            <a:endParaRPr lang="fr-BE" dirty="0"/>
          </a:p>
        </p:txBody>
      </p:sp>
    </p:spTree>
    <p:extLst>
      <p:ext uri="{BB962C8B-B14F-4D97-AF65-F5344CB8AC3E}">
        <p14:creationId xmlns:p14="http://schemas.microsoft.com/office/powerpoint/2010/main" val="371031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2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330CFB4-7E12-493B-8D69-2637448D3881}" type="slidenum">
              <a:rPr lang="fr-FR" altLang="fr-FR"/>
              <a:pPr>
                <a:defRPr/>
              </a:pPr>
              <a:t>21</a:t>
            </a:fld>
            <a:endParaRPr lang="fr-FR" altLang="fr-FR"/>
          </a:p>
        </p:txBody>
      </p:sp>
      <p:sp>
        <p:nvSpPr>
          <p:cNvPr id="39939" name="Rectangle 2"/>
          <p:cNvSpPr>
            <a:spLocks noGrp="1" noChangeArrowheads="1"/>
          </p:cNvSpPr>
          <p:nvPr>
            <p:ph type="title"/>
          </p:nvPr>
        </p:nvSpPr>
        <p:spPr>
          <a:xfrm>
            <a:off x="703263" y="220663"/>
            <a:ext cx="10515600" cy="1325562"/>
          </a:xfrm>
        </p:spPr>
        <p:txBody>
          <a:bodyPr/>
          <a:lstStyle/>
          <a:p>
            <a:r>
              <a:rPr lang="fr-BE" altLang="fr-FR" sz="3600" smtClean="0"/>
              <a:t>Processus psychologiques de l’impact de la perte</a:t>
            </a:r>
            <a:endParaRPr lang="fr-FR" altLang="fr-FR" sz="3600" smtClean="0"/>
          </a:p>
        </p:txBody>
      </p:sp>
      <p:sp>
        <p:nvSpPr>
          <p:cNvPr id="785411" name="Rectangle 3"/>
          <p:cNvSpPr>
            <a:spLocks noGrp="1" noChangeArrowheads="1"/>
          </p:cNvSpPr>
          <p:nvPr>
            <p:ph type="body" idx="1"/>
          </p:nvPr>
        </p:nvSpPr>
        <p:spPr>
          <a:xfrm>
            <a:off x="1150938" y="1546225"/>
            <a:ext cx="7772400" cy="4454525"/>
          </a:xfrm>
        </p:spPr>
        <p:txBody>
          <a:bodyPr/>
          <a:lstStyle/>
          <a:p>
            <a:r>
              <a:rPr lang="en-GB" altLang="fr-FR" sz="2400" dirty="0" smtClean="0">
                <a:cs typeface="Times New Roman" panose="02020603050405020304" pitchFamily="18" charset="0"/>
              </a:rPr>
              <a:t>Les </a:t>
            </a:r>
            <a:r>
              <a:rPr lang="en-GB" altLang="fr-FR" sz="2400" dirty="0" err="1" smtClean="0">
                <a:cs typeface="Times New Roman" panose="02020603050405020304" pitchFamily="18" charset="0"/>
              </a:rPr>
              <a:t>réactions</a:t>
            </a:r>
            <a:r>
              <a:rPr lang="en-GB" altLang="fr-FR" sz="2400" dirty="0" smtClean="0">
                <a:cs typeface="Times New Roman" panose="02020603050405020304" pitchFamily="18" charset="0"/>
              </a:rPr>
              <a:t> de </a:t>
            </a:r>
            <a:r>
              <a:rPr lang="en-GB" altLang="fr-FR" sz="2400" dirty="0" err="1" smtClean="0">
                <a:cs typeface="Times New Roman" panose="02020603050405020304" pitchFamily="18" charset="0"/>
              </a:rPr>
              <a:t>deuil</a:t>
            </a:r>
            <a:r>
              <a:rPr lang="en-GB" altLang="fr-FR" sz="2400" dirty="0" smtClean="0">
                <a:cs typeface="Times New Roman" panose="02020603050405020304" pitchFamily="18" charset="0"/>
              </a:rPr>
              <a:t> </a:t>
            </a:r>
            <a:r>
              <a:rPr lang="en-GB" altLang="fr-FR" sz="2400" dirty="0" err="1" smtClean="0">
                <a:cs typeface="Times New Roman" panose="02020603050405020304" pitchFamily="18" charset="0"/>
              </a:rPr>
              <a:t>sont</a:t>
            </a:r>
            <a:r>
              <a:rPr lang="en-GB" altLang="fr-FR" sz="2400" dirty="0" smtClean="0">
                <a:cs typeface="Times New Roman" panose="02020603050405020304" pitchFamily="18" charset="0"/>
              </a:rPr>
              <a:t> </a:t>
            </a:r>
            <a:r>
              <a:rPr lang="en-GB" altLang="fr-FR" sz="2400" dirty="0" err="1" smtClean="0">
                <a:cs typeface="Times New Roman" panose="02020603050405020304" pitchFamily="18" charset="0"/>
              </a:rPr>
              <a:t>fonction</a:t>
            </a:r>
            <a:r>
              <a:rPr lang="en-GB" altLang="fr-FR" sz="2400" dirty="0" smtClean="0">
                <a:cs typeface="Times New Roman" panose="02020603050405020304" pitchFamily="18" charset="0"/>
              </a:rPr>
              <a:t> de la signification et du </a:t>
            </a:r>
            <a:r>
              <a:rPr lang="en-GB" altLang="fr-FR" sz="2400" dirty="0" err="1" smtClean="0">
                <a:cs typeface="Times New Roman" panose="02020603050405020304" pitchFamily="18" charset="0"/>
              </a:rPr>
              <a:t>sens</a:t>
            </a:r>
            <a:r>
              <a:rPr lang="en-GB" altLang="fr-FR" sz="2400" dirty="0" smtClean="0">
                <a:cs typeface="Times New Roman" panose="02020603050405020304" pitchFamily="18" charset="0"/>
              </a:rPr>
              <a:t> de la </a:t>
            </a:r>
            <a:r>
              <a:rPr lang="en-GB" altLang="fr-FR" sz="2400" dirty="0" err="1" smtClean="0">
                <a:cs typeface="Times New Roman" panose="02020603050405020304" pitchFamily="18" charset="0"/>
              </a:rPr>
              <a:t>perte</a:t>
            </a:r>
            <a:r>
              <a:rPr lang="en-GB" altLang="fr-FR" sz="2400" dirty="0" smtClean="0">
                <a:cs typeface="Times New Roman" panose="02020603050405020304" pitchFamily="18" charset="0"/>
              </a:rPr>
              <a:t> pour la </a:t>
            </a:r>
            <a:r>
              <a:rPr lang="en-GB" altLang="fr-FR" sz="2400" dirty="0" err="1" smtClean="0">
                <a:cs typeface="Times New Roman" panose="02020603050405020304" pitchFamily="18" charset="0"/>
              </a:rPr>
              <a:t>personne</a:t>
            </a:r>
            <a:endParaRPr lang="en-GB" altLang="fr-FR" sz="2400" dirty="0" smtClean="0">
              <a:cs typeface="Times New Roman" panose="02020603050405020304" pitchFamily="18" charset="0"/>
            </a:endParaRPr>
          </a:p>
          <a:p>
            <a:r>
              <a:rPr lang="en-GB" altLang="fr-FR" sz="2400" dirty="0" err="1" smtClean="0">
                <a:cs typeface="Times New Roman" panose="02020603050405020304" pitchFamily="18" charset="0"/>
              </a:rPr>
              <a:t>Cette</a:t>
            </a:r>
            <a:r>
              <a:rPr lang="en-GB" altLang="fr-FR" sz="2400" dirty="0" smtClean="0">
                <a:cs typeface="Times New Roman" panose="02020603050405020304" pitchFamily="18" charset="0"/>
              </a:rPr>
              <a:t> signification = </a:t>
            </a:r>
            <a:r>
              <a:rPr lang="en-GB" altLang="fr-FR" sz="2400" dirty="0" err="1" smtClean="0">
                <a:cs typeface="Times New Roman" panose="02020603050405020304" pitchFamily="18" charset="0"/>
              </a:rPr>
              <a:t>évaluation</a:t>
            </a:r>
            <a:r>
              <a:rPr lang="en-GB" altLang="fr-FR" sz="2400" dirty="0" smtClean="0">
                <a:cs typeface="Times New Roman" panose="02020603050405020304" pitchFamily="18" charset="0"/>
              </a:rPr>
              <a:t>-appraisal-</a:t>
            </a:r>
            <a:r>
              <a:rPr lang="en-GB" altLang="fr-FR" sz="2400" dirty="0" err="1" smtClean="0">
                <a:cs typeface="Times New Roman" panose="02020603050405020304" pitchFamily="18" charset="0"/>
              </a:rPr>
              <a:t>interprétation</a:t>
            </a:r>
            <a:endParaRPr lang="en-GB" altLang="fr-FR" sz="2400" dirty="0" smtClean="0">
              <a:cs typeface="Times New Roman" panose="02020603050405020304" pitchFamily="18" charset="0"/>
            </a:endParaRPr>
          </a:p>
          <a:p>
            <a:pPr lvl="1"/>
            <a:r>
              <a:rPr lang="en-GB" altLang="fr-FR" sz="2000" dirty="0" err="1" smtClean="0">
                <a:cs typeface="Times New Roman" panose="02020603050405020304" pitchFamily="18" charset="0"/>
              </a:rPr>
              <a:t>Basée</a:t>
            </a:r>
            <a:r>
              <a:rPr lang="en-GB" altLang="fr-FR" sz="2000" dirty="0" smtClean="0">
                <a:cs typeface="Times New Roman" panose="02020603050405020304" pitchFamily="18" charset="0"/>
              </a:rPr>
              <a:t> sur </a:t>
            </a:r>
            <a:r>
              <a:rPr lang="en-GB" altLang="fr-FR" sz="2000" dirty="0" err="1" smtClean="0">
                <a:cs typeface="Times New Roman" panose="02020603050405020304" pitchFamily="18" charset="0"/>
              </a:rPr>
              <a:t>critères</a:t>
            </a:r>
            <a:r>
              <a:rPr lang="en-GB" altLang="fr-FR" sz="2000" dirty="0" smtClean="0">
                <a:cs typeface="Times New Roman" panose="02020603050405020304" pitchFamily="18" charset="0"/>
              </a:rPr>
              <a:t> et representations (</a:t>
            </a:r>
            <a:r>
              <a:rPr lang="en-GB" altLang="fr-FR" sz="2000" dirty="0" err="1" smtClean="0">
                <a:cs typeface="Times New Roman" panose="02020603050405020304" pitchFamily="18" charset="0"/>
              </a:rPr>
              <a:t>schémas</a:t>
            </a:r>
            <a:r>
              <a:rPr lang="en-GB" altLang="fr-FR" sz="2000" dirty="0" smtClean="0">
                <a:cs typeface="Times New Roman" panose="02020603050405020304" pitchFamily="18" charset="0"/>
              </a:rPr>
              <a:t>) </a:t>
            </a:r>
            <a:r>
              <a:rPr lang="en-GB" altLang="fr-FR" sz="2000" dirty="0" err="1" smtClean="0">
                <a:solidFill>
                  <a:srgbClr val="FF0000"/>
                </a:solidFill>
                <a:cs typeface="Times New Roman" panose="02020603050405020304" pitchFamily="18" charset="0"/>
              </a:rPr>
              <a:t>spécifiques</a:t>
            </a:r>
            <a:r>
              <a:rPr lang="en-GB" altLang="fr-FR" sz="2000" dirty="0" smtClean="0">
                <a:solidFill>
                  <a:srgbClr val="FF0000"/>
                </a:solidFill>
                <a:cs typeface="Times New Roman" panose="02020603050405020304" pitchFamily="18" charset="0"/>
              </a:rPr>
              <a:t> </a:t>
            </a:r>
            <a:r>
              <a:rPr lang="en-GB" altLang="fr-FR" sz="2000" dirty="0" smtClean="0">
                <a:cs typeface="Times New Roman" panose="02020603050405020304" pitchFamily="18" charset="0"/>
              </a:rPr>
              <a:t>et </a:t>
            </a:r>
            <a:r>
              <a:rPr lang="en-GB" altLang="fr-FR" sz="2000" dirty="0" err="1" smtClean="0">
                <a:solidFill>
                  <a:srgbClr val="FF0000"/>
                </a:solidFill>
                <a:cs typeface="Times New Roman" panose="02020603050405020304" pitchFamily="18" charset="0"/>
              </a:rPr>
              <a:t>personnels</a:t>
            </a:r>
            <a:r>
              <a:rPr lang="en-GB" altLang="fr-FR" sz="2000" dirty="0" smtClean="0">
                <a:cs typeface="Times New Roman" panose="02020603050405020304" pitchFamily="18" charset="0"/>
              </a:rPr>
              <a:t>: buts, motivations, </a:t>
            </a:r>
            <a:r>
              <a:rPr lang="en-GB" altLang="fr-FR" sz="2000" dirty="0" err="1" smtClean="0">
                <a:cs typeface="Times New Roman" panose="02020603050405020304" pitchFamily="18" charset="0"/>
              </a:rPr>
              <a:t>bien-être</a:t>
            </a:r>
            <a:r>
              <a:rPr lang="en-GB" altLang="fr-FR" sz="2000" dirty="0" smtClean="0">
                <a:cs typeface="Times New Roman" panose="02020603050405020304" pitchFamily="18" charset="0"/>
              </a:rPr>
              <a:t>, </a:t>
            </a:r>
            <a:r>
              <a:rPr lang="en-GB" altLang="fr-FR" sz="2000" dirty="0" err="1" smtClean="0">
                <a:cs typeface="Times New Roman" panose="02020603050405020304" pitchFamily="18" charset="0"/>
              </a:rPr>
              <a:t>sensibilité</a:t>
            </a:r>
            <a:r>
              <a:rPr lang="en-GB" altLang="fr-FR" sz="2000" dirty="0" smtClean="0">
                <a:cs typeface="Times New Roman" panose="02020603050405020304" pitchFamily="18" charset="0"/>
              </a:rPr>
              <a:t>, </a:t>
            </a:r>
            <a:r>
              <a:rPr lang="en-GB" altLang="fr-FR" sz="2000" dirty="0" err="1" smtClean="0">
                <a:cs typeface="Times New Roman" panose="02020603050405020304" pitchFamily="18" charset="0"/>
              </a:rPr>
              <a:t>contexte</a:t>
            </a:r>
            <a:r>
              <a:rPr lang="en-GB" altLang="fr-FR" sz="2000" dirty="0" smtClean="0">
                <a:cs typeface="Times New Roman" panose="02020603050405020304" pitchFamily="18" charset="0"/>
              </a:rPr>
              <a:t>… </a:t>
            </a:r>
          </a:p>
          <a:p>
            <a:endParaRPr lang="fr-FR" altLang="fr-FR" dirty="0" smtClean="0"/>
          </a:p>
        </p:txBody>
      </p:sp>
    </p:spTree>
    <p:extLst>
      <p:ext uri="{BB962C8B-B14F-4D97-AF65-F5344CB8AC3E}">
        <p14:creationId xmlns:p14="http://schemas.microsoft.com/office/powerpoint/2010/main" val="2876874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5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5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5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BE" altLang="fr-FR" smtClean="0"/>
              <a:t>Un modèle centré sur la personne: ACP (Rogers, 1962)</a:t>
            </a:r>
          </a:p>
        </p:txBody>
      </p:sp>
      <p:sp>
        <p:nvSpPr>
          <p:cNvPr id="34819" name="Espace réservé du contenu 2"/>
          <p:cNvSpPr>
            <a:spLocks noGrp="1"/>
          </p:cNvSpPr>
          <p:nvPr>
            <p:ph idx="1"/>
          </p:nvPr>
        </p:nvSpPr>
        <p:spPr/>
        <p:txBody>
          <a:bodyPr/>
          <a:lstStyle/>
          <a:p>
            <a:endParaRPr lang="fr-BE" altLang="fr-FR" dirty="0" smtClean="0"/>
          </a:p>
        </p:txBody>
      </p:sp>
      <p:pic>
        <p:nvPicPr>
          <p:cNvPr id="34820" name="Espace réservé du conten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1989138"/>
            <a:ext cx="3095625"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èche gauche 4"/>
          <p:cNvSpPr/>
          <p:nvPr/>
        </p:nvSpPr>
        <p:spPr>
          <a:xfrm>
            <a:off x="5014913" y="2924175"/>
            <a:ext cx="1079500" cy="1444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solidFill>
                <a:schemeClr val="accent1"/>
              </a:solidFill>
            </a:endParaRPr>
          </a:p>
        </p:txBody>
      </p:sp>
      <p:sp>
        <p:nvSpPr>
          <p:cNvPr id="6" name="Flèche gauche 5"/>
          <p:cNvSpPr/>
          <p:nvPr/>
        </p:nvSpPr>
        <p:spPr>
          <a:xfrm>
            <a:off x="4995863" y="4437063"/>
            <a:ext cx="1079500" cy="1444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solidFill>
                <a:schemeClr val="accent1"/>
              </a:solidFill>
            </a:endParaRPr>
          </a:p>
        </p:txBody>
      </p:sp>
      <p:sp>
        <p:nvSpPr>
          <p:cNvPr id="7" name="ZoneTexte 6"/>
          <p:cNvSpPr txBox="1">
            <a:spLocks noChangeArrowheads="1"/>
          </p:cNvSpPr>
          <p:nvPr/>
        </p:nvSpPr>
        <p:spPr bwMode="auto">
          <a:xfrm>
            <a:off x="6381750" y="2841625"/>
            <a:ext cx="53292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fr-BE" altLang="fr-FR" sz="1800" dirty="0"/>
              <a:t>Comportements, réactions, </a:t>
            </a:r>
            <a:r>
              <a:rPr lang="fr-BE" altLang="fr-FR" sz="1800" dirty="0" smtClean="0"/>
              <a:t>‘symptômes’</a:t>
            </a:r>
            <a:endParaRPr lang="fr-BE" altLang="fr-FR" sz="1800" dirty="0"/>
          </a:p>
        </p:txBody>
      </p:sp>
      <p:sp>
        <p:nvSpPr>
          <p:cNvPr id="8" name="ZoneTexte 7"/>
          <p:cNvSpPr txBox="1">
            <a:spLocks noChangeArrowheads="1"/>
          </p:cNvSpPr>
          <p:nvPr/>
        </p:nvSpPr>
        <p:spPr bwMode="auto">
          <a:xfrm>
            <a:off x="6340475" y="4213225"/>
            <a:ext cx="51847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fr-BE" altLang="fr-FR" sz="1800" dirty="0"/>
              <a:t>Sens et significations (dépendent des </a:t>
            </a:r>
            <a:r>
              <a:rPr lang="fr-BE" altLang="fr-FR" sz="1800" dirty="0" smtClean="0"/>
              <a:t>besoins, perceptions</a:t>
            </a:r>
            <a:r>
              <a:rPr lang="fr-BE" altLang="fr-FR" sz="1800" dirty="0"/>
              <a:t>, sensations, sentiments, </a:t>
            </a:r>
            <a:r>
              <a:rPr lang="fr-BE" altLang="fr-FR" sz="1800" dirty="0" smtClean="0"/>
              <a:t>concepts</a:t>
            </a:r>
            <a:r>
              <a:rPr lang="fr-BE" altLang="fr-FR" sz="1800" dirty="0"/>
              <a:t>, intentions, passé, contexte et circonstances du présent…)</a:t>
            </a:r>
          </a:p>
        </p:txBody>
      </p:sp>
    </p:spTree>
    <p:extLst>
      <p:ext uri="{BB962C8B-B14F-4D97-AF65-F5344CB8AC3E}">
        <p14:creationId xmlns:p14="http://schemas.microsoft.com/office/powerpoint/2010/main" val="290385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6BB42406-4AB5-4315-B66A-6616D21697D2}" type="slidenum">
              <a:rPr lang="fr-FR" altLang="fr-FR"/>
              <a:pPr/>
              <a:t>23</a:t>
            </a:fld>
            <a:endParaRPr lang="fr-FR" altLang="fr-FR"/>
          </a:p>
        </p:txBody>
      </p:sp>
      <p:sp>
        <p:nvSpPr>
          <p:cNvPr id="82946" name="Rectangle 2"/>
          <p:cNvSpPr>
            <a:spLocks noGrp="1" noChangeArrowheads="1"/>
          </p:cNvSpPr>
          <p:nvPr>
            <p:ph type="title"/>
          </p:nvPr>
        </p:nvSpPr>
        <p:spPr/>
        <p:txBody>
          <a:bodyPr/>
          <a:lstStyle/>
          <a:p>
            <a:r>
              <a:rPr lang="fr-BE" altLang="fr-FR" dirty="0" smtClean="0"/>
              <a:t>Le deuil est universel</a:t>
            </a:r>
            <a:endParaRPr lang="en-US" altLang="fr-FR" dirty="0"/>
          </a:p>
        </p:txBody>
      </p:sp>
      <p:sp>
        <p:nvSpPr>
          <p:cNvPr id="82947" name="Rectangle 3"/>
          <p:cNvSpPr>
            <a:spLocks noGrp="1" noChangeArrowheads="1"/>
          </p:cNvSpPr>
          <p:nvPr>
            <p:ph type="body" idx="1"/>
          </p:nvPr>
        </p:nvSpPr>
        <p:spPr>
          <a:xfrm>
            <a:off x="1052689" y="1690688"/>
            <a:ext cx="8001000" cy="4724400"/>
          </a:xfrm>
        </p:spPr>
        <p:txBody>
          <a:bodyPr>
            <a:normAutofit/>
          </a:bodyPr>
          <a:lstStyle/>
          <a:p>
            <a:r>
              <a:rPr lang="en-US" sz="2400" dirty="0"/>
              <a:t>Les </a:t>
            </a:r>
            <a:r>
              <a:rPr lang="en-US" sz="2400" dirty="0" err="1" smtClean="0"/>
              <a:t>réactions</a:t>
            </a:r>
            <a:r>
              <a:rPr lang="en-US" sz="2400" dirty="0" smtClean="0"/>
              <a:t> </a:t>
            </a:r>
            <a:r>
              <a:rPr lang="en-US" sz="2400" dirty="0"/>
              <a:t>de </a:t>
            </a:r>
            <a:r>
              <a:rPr lang="en-US" sz="2400" dirty="0" err="1"/>
              <a:t>deuil</a:t>
            </a:r>
            <a:r>
              <a:rPr lang="en-US" sz="2400" dirty="0"/>
              <a:t> </a:t>
            </a:r>
            <a:r>
              <a:rPr lang="en-US" sz="2400" dirty="0" err="1"/>
              <a:t>sont</a:t>
            </a:r>
            <a:r>
              <a:rPr lang="en-US" sz="2400" dirty="0"/>
              <a:t> </a:t>
            </a:r>
            <a:r>
              <a:rPr lang="en-US" sz="2400" dirty="0" err="1"/>
              <a:t>universelles</a:t>
            </a:r>
            <a:r>
              <a:rPr lang="en-US" sz="2400" dirty="0"/>
              <a:t> (existent partout, </a:t>
            </a:r>
            <a:r>
              <a:rPr lang="en-US" sz="2400" dirty="0" err="1"/>
              <a:t>même</a:t>
            </a:r>
            <a:r>
              <a:rPr lang="en-US" sz="2400" dirty="0"/>
              <a:t> </a:t>
            </a:r>
            <a:r>
              <a:rPr lang="en-US" sz="2400" dirty="0" err="1"/>
              <a:t>si</a:t>
            </a:r>
            <a:r>
              <a:rPr lang="en-US" sz="2400" dirty="0"/>
              <a:t> </a:t>
            </a:r>
            <a:r>
              <a:rPr lang="en-US" sz="2400" dirty="0" err="1"/>
              <a:t>différentes</a:t>
            </a:r>
            <a:r>
              <a:rPr lang="en-US" sz="2400" dirty="0"/>
              <a:t> </a:t>
            </a:r>
            <a:r>
              <a:rPr lang="en-US" sz="2400" dirty="0" err="1"/>
              <a:t>d’une</a:t>
            </a:r>
            <a:r>
              <a:rPr lang="en-US" sz="2400" dirty="0"/>
              <a:t> </a:t>
            </a:r>
            <a:r>
              <a:rPr lang="en-US" sz="2400" dirty="0" err="1" smtClean="0"/>
              <a:t>personne</a:t>
            </a:r>
            <a:r>
              <a:rPr lang="en-US" sz="2400" dirty="0" smtClean="0"/>
              <a:t> </a:t>
            </a:r>
            <a:r>
              <a:rPr lang="en-US" sz="2400" dirty="0"/>
              <a:t>à </a:t>
            </a:r>
            <a:r>
              <a:rPr lang="en-US" sz="2400" dirty="0" err="1"/>
              <a:t>l’autre</a:t>
            </a:r>
            <a:r>
              <a:rPr lang="en-US" sz="2400" dirty="0" smtClean="0"/>
              <a:t>)</a:t>
            </a:r>
          </a:p>
          <a:p>
            <a:r>
              <a:rPr lang="en-US" sz="2400" dirty="0" err="1" smtClean="0"/>
              <a:t>Pourquoi</a:t>
            </a:r>
            <a:r>
              <a:rPr lang="en-US" sz="2400" dirty="0" smtClean="0"/>
              <a:t> </a:t>
            </a:r>
            <a:r>
              <a:rPr lang="en-US" sz="2400" dirty="0" err="1"/>
              <a:t>ont-elles</a:t>
            </a:r>
            <a:r>
              <a:rPr lang="en-US" sz="2400" dirty="0"/>
              <a:t> </a:t>
            </a:r>
            <a:r>
              <a:rPr lang="en-US" sz="2400" dirty="0" err="1"/>
              <a:t>été</a:t>
            </a:r>
            <a:r>
              <a:rPr lang="en-US" sz="2400" dirty="0"/>
              <a:t> “</a:t>
            </a:r>
            <a:r>
              <a:rPr lang="en-US" sz="2400" dirty="0" err="1"/>
              <a:t>sélectionnées</a:t>
            </a:r>
            <a:r>
              <a:rPr lang="en-US" sz="2400" dirty="0" smtClean="0"/>
              <a:t>” au </a:t>
            </a:r>
            <a:r>
              <a:rPr lang="en-US" sz="2400" dirty="0" err="1" smtClean="0"/>
              <a:t>cours</a:t>
            </a:r>
            <a:r>
              <a:rPr lang="en-US" sz="2400" dirty="0" smtClean="0"/>
              <a:t> de </a:t>
            </a:r>
            <a:r>
              <a:rPr lang="en-US" sz="2400" dirty="0" err="1" smtClean="0"/>
              <a:t>l’évolution</a:t>
            </a:r>
            <a:r>
              <a:rPr lang="en-US" sz="2400" dirty="0" smtClean="0"/>
              <a:t> des </a:t>
            </a:r>
            <a:r>
              <a:rPr lang="en-US" sz="2400" dirty="0" err="1" smtClean="0"/>
              <a:t>espèces</a:t>
            </a:r>
            <a:r>
              <a:rPr lang="en-US" sz="2400" dirty="0" smtClean="0"/>
              <a:t>, </a:t>
            </a:r>
            <a:r>
              <a:rPr lang="en-US" sz="2400" dirty="0" err="1" smtClean="0"/>
              <a:t>en</a:t>
            </a:r>
            <a:r>
              <a:rPr lang="en-US" sz="2400" dirty="0" smtClean="0"/>
              <a:t> </a:t>
            </a:r>
            <a:r>
              <a:rPr lang="en-US" sz="2400" dirty="0" err="1" smtClean="0"/>
              <a:t>particulier</a:t>
            </a:r>
            <a:r>
              <a:rPr lang="en-US" sz="2400" dirty="0" smtClean="0"/>
              <a:t> chez les </a:t>
            </a:r>
            <a:r>
              <a:rPr lang="en-US" sz="2400" dirty="0" err="1" smtClean="0"/>
              <a:t>mammifères</a:t>
            </a:r>
            <a:r>
              <a:rPr lang="en-US" sz="2400" dirty="0" smtClean="0"/>
              <a:t> et les </a:t>
            </a:r>
            <a:r>
              <a:rPr lang="en-US" sz="2400" dirty="0" err="1" smtClean="0"/>
              <a:t>humains</a:t>
            </a:r>
            <a:r>
              <a:rPr lang="en-US" sz="2400" dirty="0" smtClean="0"/>
              <a:t>?</a:t>
            </a:r>
            <a:endParaRPr lang="en-US" sz="2400" dirty="0"/>
          </a:p>
          <a:p>
            <a:r>
              <a:rPr lang="fr-FR" altLang="fr-FR" sz="2400" dirty="0" smtClean="0"/>
              <a:t>John Archer (2001)</a:t>
            </a:r>
            <a:endParaRPr lang="fr-FR" altLang="fr-FR" sz="2400" dirty="0"/>
          </a:p>
          <a:p>
            <a:pPr lvl="1"/>
            <a:r>
              <a:rPr lang="fr-FR" altLang="fr-FR" sz="2200" dirty="0" smtClean="0"/>
              <a:t>coût de l’attachement à </a:t>
            </a:r>
            <a:r>
              <a:rPr lang="fr-FR" altLang="fr-FR" sz="2200" dirty="0"/>
              <a:t>des relations sociales/biologiques </a:t>
            </a:r>
            <a:r>
              <a:rPr lang="fr-FR" altLang="fr-FR" sz="2200" dirty="0" smtClean="0"/>
              <a:t>vitales - fondamentales </a:t>
            </a:r>
            <a:r>
              <a:rPr lang="fr-FR" altLang="fr-FR" sz="2200" dirty="0"/>
              <a:t>(Bowlby, 1980); </a:t>
            </a:r>
          </a:p>
          <a:p>
            <a:pPr lvl="1"/>
            <a:r>
              <a:rPr lang="fr-FR" altLang="fr-FR" sz="2200" dirty="0"/>
              <a:t>coût des modèles stables internes (</a:t>
            </a:r>
            <a:r>
              <a:rPr lang="fr-FR" altLang="fr-FR" sz="2200" dirty="0" err="1"/>
              <a:t>Parkes</a:t>
            </a:r>
            <a:r>
              <a:rPr lang="fr-FR" altLang="fr-FR" sz="2200" dirty="0"/>
              <a:t>, 1972</a:t>
            </a:r>
            <a:r>
              <a:rPr lang="fr-FR" altLang="fr-FR" sz="2200" dirty="0" smtClean="0"/>
              <a:t>) et d’illusions de base (</a:t>
            </a:r>
            <a:r>
              <a:rPr lang="fr-FR" altLang="fr-FR" sz="2200" dirty="0" err="1" smtClean="0"/>
              <a:t>Janoff-Bulman</a:t>
            </a:r>
            <a:r>
              <a:rPr lang="fr-FR" altLang="fr-FR" sz="2200" dirty="0" smtClean="0"/>
              <a:t>, 1992) </a:t>
            </a:r>
            <a:endParaRPr lang="fr-FR" altLang="fr-FR" sz="2200" dirty="0"/>
          </a:p>
          <a:p>
            <a:pPr lvl="1"/>
            <a:r>
              <a:rPr lang="fr-FR" altLang="fr-FR" sz="2200" dirty="0"/>
              <a:t>coût de l’engagement vers des buts (Klinger, 1975)</a:t>
            </a:r>
            <a:endParaRPr lang="en-US" altLang="fr-FR" sz="2200" dirty="0"/>
          </a:p>
        </p:txBody>
      </p:sp>
    </p:spTree>
    <p:extLst>
      <p:ext uri="{BB962C8B-B14F-4D97-AF65-F5344CB8AC3E}">
        <p14:creationId xmlns:p14="http://schemas.microsoft.com/office/powerpoint/2010/main" val="385781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9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fld id="{DC5280CB-D675-40A6-BA7C-4C988C1DA75C}" type="slidenum">
              <a:rPr lang="fr-FR" altLang="fr-FR" sz="1400" smtClean="0">
                <a:latin typeface="Times New Roman" panose="02020603050405020304" pitchFamily="18" charset="0"/>
              </a:rPr>
              <a:pPr fontAlgn="base">
                <a:lnSpc>
                  <a:spcPct val="100000"/>
                </a:lnSpc>
                <a:spcBef>
                  <a:spcPct val="50000"/>
                </a:spcBef>
                <a:spcAft>
                  <a:spcPct val="0"/>
                </a:spcAft>
                <a:buFontTx/>
                <a:buNone/>
              </a:pPr>
              <a:t>24</a:t>
            </a:fld>
            <a:endParaRPr lang="fr-FR" altLang="fr-FR" sz="1400" smtClean="0">
              <a:latin typeface="Times New Roman" panose="02020603050405020304" pitchFamily="18" charset="0"/>
            </a:endParaRPr>
          </a:p>
        </p:txBody>
      </p:sp>
      <p:sp>
        <p:nvSpPr>
          <p:cNvPr id="40963" name="Rectangle 2"/>
          <p:cNvSpPr>
            <a:spLocks noGrp="1" noChangeArrowheads="1"/>
          </p:cNvSpPr>
          <p:nvPr>
            <p:ph type="title"/>
          </p:nvPr>
        </p:nvSpPr>
        <p:spPr>
          <a:xfrm>
            <a:off x="695325" y="180975"/>
            <a:ext cx="8843963" cy="762000"/>
          </a:xfrm>
        </p:spPr>
        <p:txBody>
          <a:bodyPr>
            <a:normAutofit fontScale="90000"/>
          </a:bodyPr>
          <a:lstStyle/>
          <a:p>
            <a:pPr eaLnBrk="1" hangingPunct="1"/>
            <a:r>
              <a:rPr lang="fr-BE" altLang="fr-FR" sz="3200" smtClean="0"/>
              <a:t>Croyances ébranlées et dilemmes existentiels accrus par une perte</a:t>
            </a:r>
            <a:endParaRPr lang="fr-FR" altLang="fr-FR" sz="3200" smtClean="0"/>
          </a:p>
        </p:txBody>
      </p:sp>
      <p:sp>
        <p:nvSpPr>
          <p:cNvPr id="1171459" name="Line 3"/>
          <p:cNvSpPr>
            <a:spLocks noChangeShapeType="1"/>
          </p:cNvSpPr>
          <p:nvPr/>
        </p:nvSpPr>
        <p:spPr bwMode="auto">
          <a:xfrm>
            <a:off x="1889125" y="4797425"/>
            <a:ext cx="8382000" cy="0"/>
          </a:xfrm>
          <a:prstGeom prst="line">
            <a:avLst/>
          </a:prstGeom>
          <a:noFill/>
          <a:ln w="762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fr-BE"/>
          </a:p>
        </p:txBody>
      </p:sp>
      <p:sp>
        <p:nvSpPr>
          <p:cNvPr id="1171461" name="AutoShape 5"/>
          <p:cNvSpPr>
            <a:spLocks noChangeArrowheads="1"/>
          </p:cNvSpPr>
          <p:nvPr/>
        </p:nvSpPr>
        <p:spPr bwMode="auto">
          <a:xfrm flipH="1" flipV="1">
            <a:off x="4343400" y="3784600"/>
            <a:ext cx="990600" cy="2743200"/>
          </a:xfrm>
          <a:prstGeom prst="lightningBolt">
            <a:avLst/>
          </a:prstGeom>
          <a:solidFill>
            <a:schemeClr val="accent2"/>
          </a:solidFill>
          <a:ln w="12700" cap="sq">
            <a:solidFill>
              <a:schemeClr val="tx1"/>
            </a:solidFill>
            <a:miter lim="800000"/>
            <a:headEnd type="none" w="sm" len="sm"/>
            <a:tailEnd type="none" w="sm" len="sm"/>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fr-BE" altLang="fr-FR" sz="1600">
              <a:latin typeface="Arial" panose="020B0604020202020204" pitchFamily="34" charset="0"/>
            </a:endParaRPr>
          </a:p>
        </p:txBody>
      </p:sp>
      <p:grpSp>
        <p:nvGrpSpPr>
          <p:cNvPr id="7" name="Groupe 6"/>
          <p:cNvGrpSpPr>
            <a:grpSpLocks/>
          </p:cNvGrpSpPr>
          <p:nvPr/>
        </p:nvGrpSpPr>
        <p:grpSpPr bwMode="auto">
          <a:xfrm>
            <a:off x="1454150" y="1058863"/>
            <a:ext cx="4046538" cy="3278187"/>
            <a:chOff x="-70400" y="754724"/>
            <a:chExt cx="4131351" cy="3582343"/>
          </a:xfrm>
        </p:grpSpPr>
        <p:sp>
          <p:nvSpPr>
            <p:cNvPr id="40984" name="Text Box 4"/>
            <p:cNvSpPr txBox="1">
              <a:spLocks noChangeArrowheads="1"/>
            </p:cNvSpPr>
            <p:nvPr/>
          </p:nvSpPr>
          <p:spPr bwMode="auto">
            <a:xfrm>
              <a:off x="413001" y="1050367"/>
              <a:ext cx="3444875" cy="282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BE" altLang="fr-FR" sz="1800">
                  <a:solidFill>
                    <a:schemeClr val="tx2"/>
                  </a:solidFill>
                  <a:latin typeface="Arial" panose="020B0604020202020204" pitchFamily="34" charset="0"/>
                </a:rPr>
                <a:t>      </a:t>
              </a:r>
              <a:r>
                <a:rPr lang="fr-BE" altLang="fr-FR" sz="1800">
                  <a:solidFill>
                    <a:schemeClr val="accent1"/>
                  </a:solidFill>
                  <a:latin typeface="Arial" panose="020B0604020202020204" pitchFamily="34" charset="0"/>
                </a:rPr>
                <a:t>Buts de vie-Valeurs</a:t>
              </a:r>
            </a:p>
            <a:p>
              <a:pPr eaLnBrk="1" hangingPunct="1">
                <a:lnSpc>
                  <a:spcPct val="100000"/>
                </a:lnSpc>
                <a:spcBef>
                  <a:spcPct val="0"/>
                </a:spcBef>
                <a:buFontTx/>
                <a:buChar char="-"/>
              </a:pPr>
              <a:r>
                <a:rPr lang="fr-BE" altLang="fr-FR" sz="1800">
                  <a:latin typeface="Arial" panose="020B0604020202020204" pitchFamily="34" charset="0"/>
                </a:rPr>
                <a:t> Être bon (soi – les autres)</a:t>
              </a:r>
            </a:p>
            <a:p>
              <a:pPr eaLnBrk="1" hangingPunct="1">
                <a:lnSpc>
                  <a:spcPct val="100000"/>
                </a:lnSpc>
                <a:spcBef>
                  <a:spcPct val="0"/>
                </a:spcBef>
                <a:buFontTx/>
                <a:buChar char="-"/>
              </a:pPr>
              <a:r>
                <a:rPr lang="fr-FR" altLang="fr-FR" sz="1800">
                  <a:latin typeface="Arial" panose="020B0604020202020204" pitchFamily="34" charset="0"/>
                </a:rPr>
                <a:t> Avoir une valeur (</a:t>
              </a:r>
              <a:r>
                <a:rPr lang="fr-BE" altLang="fr-FR" sz="1800">
                  <a:latin typeface="Arial" panose="020B0604020202020204" pitchFamily="34" charset="0"/>
                </a:rPr>
                <a:t>estime-confiance)</a:t>
              </a:r>
              <a:endParaRPr lang="fr-FR" altLang="fr-FR" sz="1800">
                <a:latin typeface="Arial" panose="020B0604020202020204" pitchFamily="34" charset="0"/>
              </a:endParaRPr>
            </a:p>
            <a:p>
              <a:pPr eaLnBrk="1" hangingPunct="1">
                <a:lnSpc>
                  <a:spcPct val="100000"/>
                </a:lnSpc>
                <a:spcBef>
                  <a:spcPct val="0"/>
                </a:spcBef>
                <a:buFontTx/>
                <a:buChar char="-"/>
              </a:pPr>
              <a:r>
                <a:rPr lang="fr-FR" altLang="fr-FR" sz="1800">
                  <a:latin typeface="Arial" panose="020B0604020202020204" pitchFamily="34" charset="0"/>
                </a:rPr>
                <a:t> Avoir un sens, cohérence, justice</a:t>
              </a:r>
            </a:p>
            <a:p>
              <a:pPr eaLnBrk="1" hangingPunct="1">
                <a:lnSpc>
                  <a:spcPct val="100000"/>
                </a:lnSpc>
                <a:spcBef>
                  <a:spcPct val="0"/>
                </a:spcBef>
                <a:buFontTx/>
                <a:buChar char="-"/>
              </a:pPr>
              <a:r>
                <a:rPr lang="fr-FR" altLang="fr-FR" sz="1800">
                  <a:latin typeface="Arial" panose="020B0604020202020204" pitchFamily="34" charset="0"/>
                </a:rPr>
                <a:t> Être en contrôle-maîtrise, libre, responsable, prévisible</a:t>
              </a:r>
            </a:p>
            <a:p>
              <a:pPr eaLnBrk="1" hangingPunct="1">
                <a:lnSpc>
                  <a:spcPct val="100000"/>
                </a:lnSpc>
                <a:spcBef>
                  <a:spcPct val="0"/>
                </a:spcBef>
                <a:buFontTx/>
                <a:buChar char="-"/>
              </a:pPr>
              <a:r>
                <a:rPr lang="fr-FR" altLang="fr-FR" sz="1800">
                  <a:latin typeface="Arial" panose="020B0604020202020204" pitchFamily="34" charset="0"/>
                </a:rPr>
                <a:t> Être en sécurité (invulnérab.)</a:t>
              </a:r>
            </a:p>
          </p:txBody>
        </p:sp>
        <p:sp>
          <p:nvSpPr>
            <p:cNvPr id="40985" name="AutoShape 7"/>
            <p:cNvSpPr>
              <a:spLocks noChangeArrowheads="1"/>
            </p:cNvSpPr>
            <p:nvPr/>
          </p:nvSpPr>
          <p:spPr bwMode="auto">
            <a:xfrm>
              <a:off x="-70400" y="754724"/>
              <a:ext cx="4131351" cy="3582343"/>
            </a:xfrm>
            <a:prstGeom prst="wedgeEllipseCallout">
              <a:avLst>
                <a:gd name="adj1" fmla="val 56991"/>
                <a:gd name="adj2" fmla="val -2963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fr-FR" altLang="fr-FR" sz="2400">
                <a:latin typeface="Times New Roman" panose="02020603050405020304" pitchFamily="18" charset="0"/>
              </a:endParaRPr>
            </a:p>
          </p:txBody>
        </p:sp>
      </p:grpSp>
      <p:sp>
        <p:nvSpPr>
          <p:cNvPr id="1171464" name="Text Box 8"/>
          <p:cNvSpPr txBox="1">
            <a:spLocks noChangeArrowheads="1"/>
          </p:cNvSpPr>
          <p:nvPr/>
        </p:nvSpPr>
        <p:spPr bwMode="auto">
          <a:xfrm>
            <a:off x="5849938" y="1185863"/>
            <a:ext cx="368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BE" altLang="fr-FR" sz="2000">
                <a:latin typeface="Arial" panose="020B0604020202020204" pitchFamily="34" charset="0"/>
              </a:rPr>
              <a:t>Education, culture</a:t>
            </a:r>
          </a:p>
          <a:p>
            <a:pPr algn="ctr" eaLnBrk="1" hangingPunct="1">
              <a:lnSpc>
                <a:spcPct val="100000"/>
              </a:lnSpc>
              <a:spcBef>
                <a:spcPct val="0"/>
              </a:spcBef>
              <a:buFontTx/>
              <a:buNone/>
            </a:pPr>
            <a:r>
              <a:rPr lang="fr-BE" altLang="fr-FR" sz="2000">
                <a:latin typeface="Arial" panose="020B0604020202020204" pitchFamily="34" charset="0"/>
              </a:rPr>
              <a:t>Expériences de la vie courante</a:t>
            </a:r>
            <a:endParaRPr lang="fr-FR" altLang="fr-FR" sz="2000">
              <a:latin typeface="Arial" panose="020B0604020202020204" pitchFamily="34" charset="0"/>
            </a:endParaRPr>
          </a:p>
        </p:txBody>
      </p:sp>
      <p:sp>
        <p:nvSpPr>
          <p:cNvPr id="1171465" name="Text Box 9"/>
          <p:cNvSpPr txBox="1">
            <a:spLocks noChangeArrowheads="1"/>
          </p:cNvSpPr>
          <p:nvPr/>
        </p:nvSpPr>
        <p:spPr bwMode="auto">
          <a:xfrm>
            <a:off x="2338388" y="6165850"/>
            <a:ext cx="254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BE" altLang="fr-FR" sz="2000">
                <a:solidFill>
                  <a:schemeClr val="accent2"/>
                </a:solidFill>
                <a:latin typeface="Arial" panose="020B0604020202020204" pitchFamily="34" charset="0"/>
              </a:rPr>
              <a:t>Pertes significatives*</a:t>
            </a:r>
            <a:endParaRPr lang="fr-FR" altLang="fr-FR" sz="2000">
              <a:solidFill>
                <a:schemeClr val="accent2"/>
              </a:solidFill>
              <a:latin typeface="Arial" panose="020B0604020202020204" pitchFamily="34" charset="0"/>
            </a:endParaRPr>
          </a:p>
        </p:txBody>
      </p:sp>
      <p:sp>
        <p:nvSpPr>
          <p:cNvPr id="1171467" name="AutoShape 11"/>
          <p:cNvSpPr>
            <a:spLocks/>
          </p:cNvSpPr>
          <p:nvPr/>
        </p:nvSpPr>
        <p:spPr bwMode="auto">
          <a:xfrm>
            <a:off x="5362575" y="3597275"/>
            <a:ext cx="1689100" cy="355600"/>
          </a:xfrm>
          <a:prstGeom prst="borderCallout1">
            <a:avLst>
              <a:gd name="adj1" fmla="val 50296"/>
              <a:gd name="adj2" fmla="val -690"/>
              <a:gd name="adj3" fmla="val 244579"/>
              <a:gd name="adj4" fmla="val -33301"/>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BE" altLang="fr-FR" sz="2000">
                <a:latin typeface="Arial" panose="020B0604020202020204" pitchFamily="34" charset="0"/>
              </a:rPr>
              <a:t>évaluations</a:t>
            </a:r>
            <a:endParaRPr lang="fr-FR" altLang="fr-FR" sz="2000">
              <a:latin typeface="Arial" panose="020B0604020202020204" pitchFamily="34" charset="0"/>
            </a:endParaRPr>
          </a:p>
        </p:txBody>
      </p:sp>
      <p:grpSp>
        <p:nvGrpSpPr>
          <p:cNvPr id="2" name="Group 24"/>
          <p:cNvGrpSpPr>
            <a:grpSpLocks/>
          </p:cNvGrpSpPr>
          <p:nvPr/>
        </p:nvGrpSpPr>
        <p:grpSpPr bwMode="auto">
          <a:xfrm>
            <a:off x="7019925" y="2536825"/>
            <a:ext cx="1447800" cy="1066800"/>
            <a:chOff x="3264" y="1248"/>
            <a:chExt cx="912" cy="672"/>
          </a:xfrm>
        </p:grpSpPr>
        <p:sp>
          <p:nvSpPr>
            <p:cNvPr id="40982" name="Line 13"/>
            <p:cNvSpPr>
              <a:spLocks noChangeShapeType="1"/>
            </p:cNvSpPr>
            <p:nvPr/>
          </p:nvSpPr>
          <p:spPr bwMode="auto">
            <a:xfrm flipV="1">
              <a:off x="3264" y="1392"/>
              <a:ext cx="240" cy="528"/>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fr-BE"/>
            </a:p>
          </p:txBody>
        </p:sp>
        <p:sp>
          <p:nvSpPr>
            <p:cNvPr id="40983" name="Text Box 20"/>
            <p:cNvSpPr txBox="1">
              <a:spLocks noChangeArrowheads="1"/>
            </p:cNvSpPr>
            <p:nvPr/>
          </p:nvSpPr>
          <p:spPr bwMode="auto">
            <a:xfrm>
              <a:off x="3504" y="1248"/>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fr-BE" altLang="fr-FR" sz="1600">
                  <a:latin typeface="Arial" panose="020B0604020202020204" pitchFamily="34" charset="0"/>
                </a:rPr>
                <a:t>injustice</a:t>
              </a:r>
              <a:endParaRPr lang="fr-FR" altLang="fr-FR" sz="1600">
                <a:latin typeface="Arial" panose="020B0604020202020204" pitchFamily="34" charset="0"/>
              </a:endParaRPr>
            </a:p>
          </p:txBody>
        </p:sp>
      </p:grpSp>
      <p:grpSp>
        <p:nvGrpSpPr>
          <p:cNvPr id="6" name="Groupe 5"/>
          <p:cNvGrpSpPr>
            <a:grpSpLocks/>
          </p:cNvGrpSpPr>
          <p:nvPr/>
        </p:nvGrpSpPr>
        <p:grpSpPr bwMode="auto">
          <a:xfrm>
            <a:off x="7008813" y="2852738"/>
            <a:ext cx="3217862" cy="798512"/>
            <a:chOff x="5485396" y="2852238"/>
            <a:chExt cx="3217000" cy="798637"/>
          </a:xfrm>
        </p:grpSpPr>
        <p:sp>
          <p:nvSpPr>
            <p:cNvPr id="40980" name="Line 14"/>
            <p:cNvSpPr>
              <a:spLocks noChangeShapeType="1"/>
            </p:cNvSpPr>
            <p:nvPr/>
          </p:nvSpPr>
          <p:spPr bwMode="auto">
            <a:xfrm flipV="1">
              <a:off x="5485396" y="3117475"/>
              <a:ext cx="966952" cy="533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fr-BE"/>
            </a:p>
          </p:txBody>
        </p:sp>
        <p:sp>
          <p:nvSpPr>
            <p:cNvPr id="40981" name="Text Box 21"/>
            <p:cNvSpPr txBox="1">
              <a:spLocks noChangeArrowheads="1"/>
            </p:cNvSpPr>
            <p:nvPr/>
          </p:nvSpPr>
          <p:spPr bwMode="auto">
            <a:xfrm>
              <a:off x="6405886" y="2852238"/>
              <a:ext cx="229651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fr-BE" altLang="fr-FR" sz="1600">
                  <a:latin typeface="Arial" panose="020B0604020202020204" pitchFamily="34" charset="0"/>
                </a:rPr>
                <a:t>vulnérabilité-mortalité</a:t>
              </a:r>
              <a:endParaRPr lang="fr-FR" altLang="fr-FR" sz="1600">
                <a:latin typeface="Arial" panose="020B0604020202020204" pitchFamily="34" charset="0"/>
              </a:endParaRPr>
            </a:p>
          </p:txBody>
        </p:sp>
      </p:grpSp>
      <p:sp>
        <p:nvSpPr>
          <p:cNvPr id="66580" name="Line 15"/>
          <p:cNvSpPr>
            <a:spLocks noChangeShapeType="1"/>
          </p:cNvSpPr>
          <p:nvPr/>
        </p:nvSpPr>
        <p:spPr bwMode="auto">
          <a:xfrm flipV="1">
            <a:off x="7019925" y="3521075"/>
            <a:ext cx="895350" cy="211138"/>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fr-BE"/>
          </a:p>
        </p:txBody>
      </p:sp>
      <p:sp>
        <p:nvSpPr>
          <p:cNvPr id="66581" name="Text Box 22"/>
          <p:cNvSpPr txBox="1">
            <a:spLocks noChangeArrowheads="1"/>
          </p:cNvSpPr>
          <p:nvPr/>
        </p:nvSpPr>
        <p:spPr bwMode="auto">
          <a:xfrm>
            <a:off x="7839075" y="3333750"/>
            <a:ext cx="309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fr-BE" altLang="fr-FR" sz="1600">
                <a:latin typeface="Arial" panose="020B0604020202020204" pitchFamily="34" charset="0"/>
              </a:rPr>
              <a:t>incontrôlabilité, irresponsabilité</a:t>
            </a:r>
            <a:endParaRPr lang="fr-FR" altLang="fr-FR" sz="1600">
              <a:latin typeface="Arial" panose="020B0604020202020204" pitchFamily="34" charset="0"/>
            </a:endParaRPr>
          </a:p>
        </p:txBody>
      </p:sp>
      <p:sp>
        <p:nvSpPr>
          <p:cNvPr id="66578" name="Line 16"/>
          <p:cNvSpPr>
            <a:spLocks noChangeShapeType="1"/>
          </p:cNvSpPr>
          <p:nvPr/>
        </p:nvSpPr>
        <p:spPr bwMode="auto">
          <a:xfrm>
            <a:off x="7019925" y="3832225"/>
            <a:ext cx="992188"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fr-BE"/>
          </a:p>
        </p:txBody>
      </p:sp>
      <p:sp>
        <p:nvSpPr>
          <p:cNvPr id="66579" name="Text Box 23"/>
          <p:cNvSpPr txBox="1">
            <a:spLocks noChangeArrowheads="1"/>
          </p:cNvSpPr>
          <p:nvPr/>
        </p:nvSpPr>
        <p:spPr bwMode="auto">
          <a:xfrm>
            <a:off x="8026400" y="3776663"/>
            <a:ext cx="2381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fr-BE" altLang="fr-FR" sz="1600">
                <a:latin typeface="Arial" panose="020B0604020202020204" pitchFamily="34" charset="0"/>
              </a:rPr>
              <a:t>perte de sens (de la vie)</a:t>
            </a:r>
            <a:endParaRPr lang="fr-FR" altLang="fr-FR" sz="1600">
              <a:latin typeface="Arial" panose="020B0604020202020204" pitchFamily="34" charset="0"/>
            </a:endParaRPr>
          </a:p>
        </p:txBody>
      </p:sp>
      <p:sp>
        <p:nvSpPr>
          <p:cNvPr id="27" name="Line 16"/>
          <p:cNvSpPr>
            <a:spLocks noChangeShapeType="1"/>
          </p:cNvSpPr>
          <p:nvPr/>
        </p:nvSpPr>
        <p:spPr bwMode="auto">
          <a:xfrm>
            <a:off x="7019925" y="3935413"/>
            <a:ext cx="819150" cy="401637"/>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fr-BE"/>
          </a:p>
        </p:txBody>
      </p:sp>
      <p:sp>
        <p:nvSpPr>
          <p:cNvPr id="28" name="Text Box 23"/>
          <p:cNvSpPr txBox="1">
            <a:spLocks noChangeArrowheads="1"/>
          </p:cNvSpPr>
          <p:nvPr/>
        </p:nvSpPr>
        <p:spPr bwMode="auto">
          <a:xfrm>
            <a:off x="7915275" y="4184650"/>
            <a:ext cx="2325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fr-BE" altLang="fr-FR" sz="1600">
                <a:latin typeface="Arial" panose="020B0604020202020204" pitchFamily="34" charset="0"/>
              </a:rPr>
              <a:t>solitude (existentielle)</a:t>
            </a:r>
            <a:endParaRPr lang="fr-FR" altLang="fr-FR" sz="1600">
              <a:latin typeface="Arial" panose="020B0604020202020204" pitchFamily="34" charset="0"/>
            </a:endParaRPr>
          </a:p>
        </p:txBody>
      </p:sp>
      <p:sp>
        <p:nvSpPr>
          <p:cNvPr id="29" name="Text Box 9"/>
          <p:cNvSpPr txBox="1">
            <a:spLocks noChangeArrowheads="1"/>
          </p:cNvSpPr>
          <p:nvPr/>
        </p:nvSpPr>
        <p:spPr bwMode="auto">
          <a:xfrm>
            <a:off x="5686425" y="5791200"/>
            <a:ext cx="4678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BE" altLang="fr-FR" sz="1600">
                <a:solidFill>
                  <a:schemeClr val="accent2"/>
                </a:solidFill>
                <a:latin typeface="Arial" panose="020B0604020202020204" pitchFamily="34" charset="0"/>
              </a:rPr>
              <a:t>*événements de vie, traumas, tracas; </a:t>
            </a:r>
          </a:p>
          <a:p>
            <a:pPr algn="ctr" eaLnBrk="1" hangingPunct="1">
              <a:lnSpc>
                <a:spcPct val="100000"/>
              </a:lnSpc>
              <a:spcBef>
                <a:spcPct val="0"/>
              </a:spcBef>
              <a:buFontTx/>
              <a:buNone/>
            </a:pPr>
            <a:r>
              <a:rPr lang="fr-BE" altLang="fr-FR" sz="1600">
                <a:solidFill>
                  <a:schemeClr val="accent2"/>
                </a:solidFill>
                <a:latin typeface="Arial" panose="020B0604020202020204" pitchFamily="34" charset="0"/>
              </a:rPr>
              <a:t>intégration de Janoff-Bulman, 1992; Yalom, 2008 </a:t>
            </a:r>
            <a:endParaRPr lang="fr-FR" altLang="fr-FR" sz="1600">
              <a:solidFill>
                <a:schemeClr val="accent2"/>
              </a:solidFill>
              <a:latin typeface="Arial" panose="020B0604020202020204" pitchFamily="34" charset="0"/>
            </a:endParaRPr>
          </a:p>
        </p:txBody>
      </p:sp>
      <p:sp>
        <p:nvSpPr>
          <p:cNvPr id="31" name="Text Box 9"/>
          <p:cNvSpPr txBox="1">
            <a:spLocks noChangeArrowheads="1"/>
          </p:cNvSpPr>
          <p:nvPr/>
        </p:nvSpPr>
        <p:spPr bwMode="auto">
          <a:xfrm>
            <a:off x="9396413" y="4845050"/>
            <a:ext cx="550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BE" altLang="fr-FR" sz="2000">
                <a:solidFill>
                  <a:schemeClr val="accent2"/>
                </a:solidFill>
                <a:latin typeface="Arial" panose="020B0604020202020204" pitchFamily="34" charset="0"/>
              </a:rPr>
              <a:t>Vie</a:t>
            </a:r>
            <a:endParaRPr lang="fr-FR" altLang="fr-FR" sz="2000">
              <a:solidFill>
                <a:schemeClr val="accent2"/>
              </a:solidFill>
              <a:latin typeface="Arial" panose="020B0604020202020204" pitchFamily="34" charset="0"/>
            </a:endParaRPr>
          </a:p>
        </p:txBody>
      </p:sp>
    </p:spTree>
    <p:extLst>
      <p:ext uri="{BB962C8B-B14F-4D97-AF65-F5344CB8AC3E}">
        <p14:creationId xmlns:p14="http://schemas.microsoft.com/office/powerpoint/2010/main" val="2214529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1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7146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1171461"/>
                                        </p:tgtEl>
                                        <p:attrNameLst>
                                          <p:attrName>style.visibility</p:attrName>
                                        </p:attrNameLst>
                                      </p:cBhvr>
                                      <p:to>
                                        <p:strVal val="visible"/>
                                      </p:to>
                                    </p:set>
                                    <p:anim calcmode="lin" valueType="num">
                                      <p:cBhvr>
                                        <p:cTn id="21" dur="5000" fill="hold"/>
                                        <p:tgtEl>
                                          <p:spTgt spid="1171461"/>
                                        </p:tgtEl>
                                        <p:attrNameLst>
                                          <p:attrName>ppt_w</p:attrName>
                                        </p:attrNameLst>
                                      </p:cBhvr>
                                      <p:tavLst>
                                        <p:tav tm="0" fmla="#ppt_w*sin(2.5*pi*$)">
                                          <p:val>
                                            <p:fltVal val="0"/>
                                          </p:val>
                                        </p:tav>
                                        <p:tav tm="100000">
                                          <p:val>
                                            <p:fltVal val="1"/>
                                          </p:val>
                                        </p:tav>
                                      </p:tavLst>
                                    </p:anim>
                                    <p:anim calcmode="lin" valueType="num">
                                      <p:cBhvr>
                                        <p:cTn id="22" dur="5000" fill="hold"/>
                                        <p:tgtEl>
                                          <p:spTgt spid="1171461"/>
                                        </p:tgtEl>
                                        <p:attrNameLst>
                                          <p:attrName>ppt_h</p:attrName>
                                        </p:attrNameLst>
                                      </p:cBhvr>
                                      <p:tavLst>
                                        <p:tav tm="0">
                                          <p:val>
                                            <p:strVal val="#ppt_h"/>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499"/>
                                          </p:stCondLst>
                                        </p:cTn>
                                        <p:tgtEl>
                                          <p:spTgt spid="11714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714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5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58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65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57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animBg="1"/>
      <p:bldP spid="1171461" grpId="0" animBg="1"/>
      <p:bldP spid="1171464" grpId="0" autoUpdateAnimBg="0"/>
      <p:bldP spid="1171465" grpId="0" autoUpdateAnimBg="0"/>
      <p:bldP spid="1171467" grpId="0" animBg="1" autoUpdateAnimBg="0"/>
      <p:bldP spid="66580" grpId="0" animBg="1"/>
      <p:bldP spid="66581" grpId="0"/>
      <p:bldP spid="66578" grpId="0" animBg="1"/>
      <p:bldP spid="66579" grpId="0"/>
      <p:bldP spid="27" grpId="0" animBg="1"/>
      <p:bldP spid="28" grpId="0"/>
      <p:bldP spid="29" grpId="0" autoUpdateAnimBg="0"/>
      <p:bldP spid="3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ctrTitle"/>
          </p:nvPr>
        </p:nvSpPr>
        <p:spPr>
          <a:xfrm>
            <a:off x="1524000" y="1749777"/>
            <a:ext cx="9144000" cy="1760185"/>
          </a:xfrm>
        </p:spPr>
        <p:txBody>
          <a:bodyPr/>
          <a:lstStyle/>
          <a:p>
            <a:r>
              <a:rPr lang="fr-BE" altLang="fr-FR" sz="4400" dirty="0" smtClean="0">
                <a:sym typeface="Wingdings" panose="05000000000000000000" pitchFamily="2" charset="2"/>
              </a:rPr>
              <a:t> Nécessité d’une aide personnelle et individualisée</a:t>
            </a:r>
            <a:endParaRPr lang="fr-BE" altLang="fr-FR" sz="4400" dirty="0" smtClean="0"/>
          </a:p>
        </p:txBody>
      </p:sp>
      <p:sp>
        <p:nvSpPr>
          <p:cNvPr id="47107" name="Sous-titre 2"/>
          <p:cNvSpPr>
            <a:spLocks noGrp="1"/>
          </p:cNvSpPr>
          <p:nvPr>
            <p:ph type="subTitle" idx="1"/>
          </p:nvPr>
        </p:nvSpPr>
        <p:spPr>
          <a:xfrm>
            <a:off x="1524000" y="3867356"/>
            <a:ext cx="9144000" cy="742244"/>
          </a:xfrm>
        </p:spPr>
        <p:txBody>
          <a:bodyPr/>
          <a:lstStyle/>
          <a:p>
            <a:r>
              <a:rPr lang="fr-BE" altLang="fr-FR" dirty="0" smtClean="0"/>
              <a:t>« One size </a:t>
            </a:r>
            <a:r>
              <a:rPr lang="fr-BE" altLang="fr-FR" dirty="0" err="1" smtClean="0"/>
              <a:t>doesn’t</a:t>
            </a:r>
            <a:r>
              <a:rPr lang="fr-BE" altLang="fr-FR" dirty="0" smtClean="0"/>
              <a:t> fit all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5431" y="3321873"/>
            <a:ext cx="2084035" cy="3129609"/>
          </a:xfrm>
          <a:prstGeom prst="rect">
            <a:avLst/>
          </a:prstGeom>
        </p:spPr>
      </p:pic>
      <p:sp>
        <p:nvSpPr>
          <p:cNvPr id="3" name="ZoneTexte 2"/>
          <p:cNvSpPr txBox="1"/>
          <p:nvPr/>
        </p:nvSpPr>
        <p:spPr>
          <a:xfrm>
            <a:off x="1313254" y="5268931"/>
            <a:ext cx="8422177" cy="523220"/>
          </a:xfrm>
          <a:prstGeom prst="rect">
            <a:avLst/>
          </a:prstGeom>
          <a:noFill/>
        </p:spPr>
        <p:txBody>
          <a:bodyPr wrap="none" rtlCol="0">
            <a:spAutoFit/>
          </a:bodyPr>
          <a:lstStyle/>
          <a:p>
            <a:r>
              <a:rPr lang="fr-BE" sz="2800" dirty="0" smtClean="0"/>
              <a:t>Mais quels sont alors les principes de l’aide « efficace »? </a:t>
            </a:r>
            <a:endParaRPr lang="fr-BE" sz="2800" dirty="0"/>
          </a:p>
        </p:txBody>
      </p:sp>
    </p:spTree>
    <p:extLst>
      <p:ext uri="{BB962C8B-B14F-4D97-AF65-F5344CB8AC3E}">
        <p14:creationId xmlns:p14="http://schemas.microsoft.com/office/powerpoint/2010/main" val="3295644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pPr eaLnBrk="1" hangingPunct="1"/>
            <a:r>
              <a:rPr lang="fr-BE" altLang="fr-FR" sz="3600" dirty="0" smtClean="0"/>
              <a:t>4. Approche individualisée de l’aide psychologique </a:t>
            </a:r>
            <a:br>
              <a:rPr lang="fr-BE" altLang="fr-FR" sz="3600" dirty="0" smtClean="0"/>
            </a:br>
            <a:r>
              <a:rPr lang="fr-BE" altLang="fr-FR" sz="3600" dirty="0" smtClean="0"/>
              <a:t>(en soins palliatifs)</a:t>
            </a:r>
          </a:p>
        </p:txBody>
      </p:sp>
      <p:sp>
        <p:nvSpPr>
          <p:cNvPr id="27651" name="Espace réservé du contenu 2"/>
          <p:cNvSpPr>
            <a:spLocks noGrp="1"/>
          </p:cNvSpPr>
          <p:nvPr>
            <p:ph idx="1"/>
          </p:nvPr>
        </p:nvSpPr>
        <p:spPr/>
        <p:txBody>
          <a:bodyPr/>
          <a:lstStyle/>
          <a:p>
            <a:pPr eaLnBrk="1" hangingPunct="1"/>
            <a:r>
              <a:rPr lang="fr-BE" altLang="fr-FR" smtClean="0"/>
              <a:t>Option 1: En suggérant, préconisant, conseillant le changement</a:t>
            </a:r>
          </a:p>
          <a:p>
            <a:pPr eaLnBrk="1" hangingPunct="1"/>
            <a:r>
              <a:rPr lang="fr-BE" altLang="fr-FR" smtClean="0"/>
              <a:t>Mais, données montrent que la moitié au moins des personnes ne bénéficient pas de ces types d’intervention</a:t>
            </a:r>
          </a:p>
          <a:p>
            <a:pPr lvl="1" eaLnBrk="1" hangingPunct="1"/>
            <a:r>
              <a:rPr lang="fr-BE" altLang="fr-FR" smtClean="0"/>
              <a:t>Pas le bon rythme</a:t>
            </a:r>
          </a:p>
          <a:p>
            <a:pPr lvl="1" eaLnBrk="1" hangingPunct="1"/>
            <a:r>
              <a:rPr lang="fr-BE" altLang="fr-FR" smtClean="0"/>
              <a:t>Pas la bonne intervention</a:t>
            </a:r>
          </a:p>
          <a:p>
            <a:pPr lvl="1" eaLnBrk="1" hangingPunct="1"/>
            <a:r>
              <a:rPr lang="fr-BE" altLang="fr-FR" smtClean="0"/>
              <a:t>Pas la bonne « quantité » d’intervention</a:t>
            </a:r>
          </a:p>
          <a:p>
            <a:pPr lvl="1" eaLnBrk="1" hangingPunct="1"/>
            <a:endParaRPr lang="fr-BE" altLang="fr-FR" smtClean="0"/>
          </a:p>
        </p:txBody>
      </p:sp>
    </p:spTree>
    <p:extLst>
      <p:ext uri="{BB962C8B-B14F-4D97-AF65-F5344CB8AC3E}">
        <p14:creationId xmlns:p14="http://schemas.microsoft.com/office/powerpoint/2010/main" val="3608924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800" dirty="0" smtClean="0"/>
              <a:t>Option 2: Vers plus </a:t>
            </a:r>
            <a:r>
              <a:rPr lang="fr-BE" sz="4800" dirty="0"/>
              <a:t>de présence, respect, chaleur, compréhension empathique et d’authenticité</a:t>
            </a:r>
          </a:p>
        </p:txBody>
      </p:sp>
      <p:sp>
        <p:nvSpPr>
          <p:cNvPr id="3" name="Espace réservé du texte 2"/>
          <p:cNvSpPr>
            <a:spLocks noGrp="1"/>
          </p:cNvSpPr>
          <p:nvPr>
            <p:ph type="body" idx="1"/>
          </p:nvPr>
        </p:nvSpPr>
        <p:spPr/>
        <p:txBody>
          <a:bodyPr/>
          <a:lstStyle/>
          <a:p>
            <a:endParaRPr lang="fr-BE"/>
          </a:p>
        </p:txBody>
      </p:sp>
    </p:spTree>
    <p:extLst>
      <p:ext uri="{BB962C8B-B14F-4D97-AF65-F5344CB8AC3E}">
        <p14:creationId xmlns:p14="http://schemas.microsoft.com/office/powerpoint/2010/main" val="3043705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E8507CC4-C6E1-498C-9DF8-0563377E1432}" type="slidenum">
              <a:rPr lang="fr-FR"/>
              <a:pPr>
                <a:defRPr/>
              </a:pPr>
              <a:t>28</a:t>
            </a:fld>
            <a:endParaRPr lang="fr-FR"/>
          </a:p>
        </p:txBody>
      </p:sp>
      <p:sp>
        <p:nvSpPr>
          <p:cNvPr id="31747" name="Rectangle 2"/>
          <p:cNvSpPr>
            <a:spLocks noGrp="1" noChangeArrowheads="1"/>
          </p:cNvSpPr>
          <p:nvPr>
            <p:ph type="title"/>
          </p:nvPr>
        </p:nvSpPr>
        <p:spPr/>
        <p:txBody>
          <a:bodyPr>
            <a:normAutofit/>
          </a:bodyPr>
          <a:lstStyle/>
          <a:p>
            <a:r>
              <a:rPr lang="fr-FR" altLang="fr-FR" sz="2800" dirty="0" smtClean="0">
                <a:latin typeface="Arial" panose="020B0604020202020204" pitchFamily="34" charset="0"/>
              </a:rPr>
              <a:t>En effet, preuves empiriques actuelles montrent quels facteurs thérapeutiques favorisent le changement </a:t>
            </a:r>
            <a:r>
              <a:rPr lang="fr-FR" altLang="fr-FR" sz="1200" dirty="0" smtClean="0">
                <a:latin typeface="Arial" panose="020B0604020202020204" pitchFamily="34" charset="0"/>
              </a:rPr>
              <a:t>(Source: </a:t>
            </a:r>
            <a:r>
              <a:rPr lang="fr-FR" altLang="fr-FR" sz="1200" dirty="0" err="1" smtClean="0">
                <a:latin typeface="Arial" panose="020B0604020202020204" pitchFamily="34" charset="0"/>
              </a:rPr>
              <a:t>Norcross</a:t>
            </a:r>
            <a:r>
              <a:rPr lang="fr-FR" altLang="fr-FR" sz="1200" dirty="0" smtClean="0">
                <a:latin typeface="Arial" panose="020B0604020202020204" pitchFamily="34" charset="0"/>
              </a:rPr>
              <a:t> &amp; Lambert, 2011, p. 13)</a:t>
            </a:r>
          </a:p>
        </p:txBody>
      </p:sp>
      <p:graphicFrame>
        <p:nvGraphicFramePr>
          <p:cNvPr id="7" name="Object 4"/>
          <p:cNvGraphicFramePr>
            <a:graphicFrameLocks noGrp="1" noChangeAspect="1"/>
          </p:cNvGraphicFramePr>
          <p:nvPr>
            <p:ph sz="half" idx="2"/>
          </p:nvPr>
        </p:nvGraphicFramePr>
        <p:xfrm>
          <a:off x="2797175" y="1549400"/>
          <a:ext cx="7154863" cy="551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227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927100" y="228600"/>
            <a:ext cx="9436100" cy="1143000"/>
          </a:xfrm>
        </p:spPr>
        <p:txBody>
          <a:bodyPr>
            <a:normAutofit fontScale="90000"/>
          </a:bodyPr>
          <a:lstStyle/>
          <a:p>
            <a:r>
              <a:rPr lang="fr-BE" altLang="fr-FR" dirty="0" smtClean="0"/>
              <a:t>Suivre les preuves empiriques actuelles implique de…</a:t>
            </a:r>
          </a:p>
        </p:txBody>
      </p:sp>
      <p:sp>
        <p:nvSpPr>
          <p:cNvPr id="3" name="Espace réservé du contenu 2"/>
          <p:cNvSpPr>
            <a:spLocks noGrp="1"/>
          </p:cNvSpPr>
          <p:nvPr>
            <p:ph idx="1"/>
          </p:nvPr>
        </p:nvSpPr>
        <p:spPr>
          <a:xfrm>
            <a:off x="1384300" y="1520825"/>
            <a:ext cx="9237663" cy="4719638"/>
          </a:xfrm>
        </p:spPr>
        <p:txBody>
          <a:bodyPr/>
          <a:lstStyle/>
          <a:p>
            <a:pPr marL="457200" indent="-457200">
              <a:buFont typeface="Calibri Light" panose="020F0302020204030204" pitchFamily="34" charset="0"/>
              <a:buAutoNum type="arabicPeriod"/>
            </a:pPr>
            <a:r>
              <a:rPr lang="fr-BE" altLang="fr-FR" sz="2400" dirty="0" smtClean="0"/>
              <a:t>Commencer par augmenter les ressources des </a:t>
            </a:r>
            <a:r>
              <a:rPr lang="fr-BE" altLang="fr-FR" sz="2400" dirty="0" smtClean="0">
                <a:solidFill>
                  <a:schemeClr val="accent1"/>
                </a:solidFill>
              </a:rPr>
              <a:t>clients</a:t>
            </a:r>
            <a:r>
              <a:rPr lang="fr-BE" altLang="fr-FR" sz="2400" dirty="0" smtClean="0">
                <a:solidFill>
                  <a:srgbClr val="FFFF00"/>
                </a:solidFill>
              </a:rPr>
              <a:t> </a:t>
            </a:r>
            <a:r>
              <a:rPr lang="fr-BE" altLang="fr-FR" sz="2400" dirty="0" smtClean="0"/>
              <a:t>et leurs capacités de se soigner</a:t>
            </a:r>
          </a:p>
          <a:p>
            <a:pPr lvl="1"/>
            <a:r>
              <a:rPr lang="fr-BE" altLang="fr-FR" sz="2000" dirty="0" smtClean="0"/>
              <a:t>p.ex. déjà lui faire confiance, respecter ses choix</a:t>
            </a:r>
          </a:p>
          <a:p>
            <a:pPr marL="457200" indent="-457200">
              <a:buFont typeface="Calibri Light" panose="020F0302020204030204" pitchFamily="34" charset="0"/>
              <a:buAutoNum type="arabicPeriod"/>
            </a:pPr>
            <a:r>
              <a:rPr lang="fr-BE" altLang="fr-FR" sz="2400" dirty="0" smtClean="0"/>
              <a:t>Se centrer sur la </a:t>
            </a:r>
            <a:r>
              <a:rPr lang="fr-BE" altLang="fr-FR" sz="2400" dirty="0" smtClean="0">
                <a:solidFill>
                  <a:schemeClr val="accent1"/>
                </a:solidFill>
              </a:rPr>
              <a:t>relation thérapeutique </a:t>
            </a:r>
            <a:r>
              <a:rPr lang="fr-BE" altLang="fr-FR" sz="2400" dirty="0" smtClean="0"/>
              <a:t>et les « facteurs communs »</a:t>
            </a:r>
          </a:p>
          <a:p>
            <a:pPr marL="457200" indent="-457200">
              <a:buFont typeface="Calibri Light" panose="020F0302020204030204" pitchFamily="34" charset="0"/>
              <a:buAutoNum type="arabicPeriod"/>
            </a:pPr>
            <a:r>
              <a:rPr lang="fr-BE" altLang="fr-FR" sz="2400" dirty="0" smtClean="0"/>
              <a:t>Employer des </a:t>
            </a:r>
            <a:r>
              <a:rPr lang="fr-BE" altLang="fr-FR" sz="2400" dirty="0" smtClean="0">
                <a:solidFill>
                  <a:schemeClr val="accent1"/>
                </a:solidFill>
              </a:rPr>
              <a:t>méthodes </a:t>
            </a:r>
            <a:r>
              <a:rPr lang="fr-BE" altLang="fr-FR" sz="2400" dirty="0" smtClean="0"/>
              <a:t>de traitements empiriquement validées</a:t>
            </a:r>
          </a:p>
          <a:p>
            <a:pPr marL="457200" indent="-457200">
              <a:buFont typeface="Calibri Light" panose="020F0302020204030204" pitchFamily="34" charset="0"/>
              <a:buAutoNum type="arabicPeriod"/>
            </a:pPr>
            <a:r>
              <a:rPr lang="fr-BE" altLang="fr-FR" sz="2400" dirty="0" smtClean="0"/>
              <a:t>Sélectionner des </a:t>
            </a:r>
            <a:r>
              <a:rPr lang="fr-BE" altLang="fr-FR" sz="2400" dirty="0" smtClean="0">
                <a:solidFill>
                  <a:schemeClr val="accent1"/>
                </a:solidFill>
              </a:rPr>
              <a:t>praticiens </a:t>
            </a:r>
            <a:r>
              <a:rPr lang="fr-BE" altLang="fr-FR" sz="2400" dirty="0" smtClean="0"/>
              <a:t>adéquats </a:t>
            </a:r>
            <a:r>
              <a:rPr lang="fr-BE" altLang="fr-FR" sz="2400" dirty="0" err="1" smtClean="0"/>
              <a:t>interpersonnellement</a:t>
            </a:r>
            <a:r>
              <a:rPr lang="fr-BE" altLang="fr-FR" sz="2400" dirty="0" smtClean="0"/>
              <a:t> et cliniquement motivés</a:t>
            </a:r>
          </a:p>
          <a:p>
            <a:pPr marL="457200" indent="-457200">
              <a:buFont typeface="Calibri Light" panose="020F0302020204030204" pitchFamily="34" charset="0"/>
              <a:buAutoNum type="arabicPeriod"/>
            </a:pPr>
            <a:r>
              <a:rPr lang="fr-BE" altLang="fr-FR" sz="2400" dirty="0" smtClean="0"/>
              <a:t>Adapter le tout aux caractéristiques, personnalité et visions du monde du client</a:t>
            </a:r>
          </a:p>
          <a:p>
            <a:pPr lvl="1"/>
            <a:r>
              <a:rPr lang="fr-BE" altLang="fr-FR" sz="2000" dirty="0" smtClean="0"/>
              <a:t>NB: cela génère plusieurs points d’appui en une seule fois</a:t>
            </a:r>
          </a:p>
        </p:txBody>
      </p:sp>
      <p:sp>
        <p:nvSpPr>
          <p:cNvPr id="4" name="Espace réservé du numéro de diapositive 3"/>
          <p:cNvSpPr>
            <a:spLocks noGrp="1"/>
          </p:cNvSpPr>
          <p:nvPr>
            <p:ph type="sldNum" sz="quarter" idx="12"/>
          </p:nvPr>
        </p:nvSpPr>
        <p:spPr/>
        <p:txBody>
          <a:bodyPr/>
          <a:lstStyle/>
          <a:p>
            <a:pPr>
              <a:defRPr/>
            </a:pPr>
            <a:fld id="{249B84FF-35FA-4876-B282-7DD70A7667CF}" type="slidenum">
              <a:rPr lang="fr-FR" smtClean="0"/>
              <a:pPr>
                <a:defRPr/>
              </a:pPr>
              <a:t>29</a:t>
            </a:fld>
            <a:endParaRPr lang="fr-FR"/>
          </a:p>
        </p:txBody>
      </p:sp>
    </p:spTree>
    <p:extLst>
      <p:ext uri="{BB962C8B-B14F-4D97-AF65-F5344CB8AC3E}">
        <p14:creationId xmlns:p14="http://schemas.microsoft.com/office/powerpoint/2010/main" val="37160998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txBox="1">
            <a:spLocks noGrp="1"/>
          </p:cNvSpPr>
          <p:nvPr/>
        </p:nvSpPr>
        <p:spPr>
          <a:xfrm>
            <a:off x="9448800" y="6356350"/>
            <a:ext cx="762000" cy="365125"/>
          </a:xfrm>
          <a:prstGeom prst="rect">
            <a:avLst/>
          </a:prstGeom>
          <a:noFill/>
        </p:spPr>
        <p:txBody>
          <a:bodyPr lIns="0" tIns="0" rIns="0" bIns="0" anchor="b"/>
          <a:lstStyle/>
          <a:p>
            <a:pPr algn="r" eaLnBrk="1" fontAlgn="auto" hangingPunct="1">
              <a:spcBef>
                <a:spcPts val="0"/>
              </a:spcBef>
              <a:spcAft>
                <a:spcPts val="0"/>
              </a:spcAft>
              <a:defRPr/>
            </a:pPr>
            <a:fld id="{4F7DA5B9-0DBF-472E-A8E8-363F0A1C2B33}" type="slidenum">
              <a:rPr lang="fr-FR" sz="1200">
                <a:solidFill>
                  <a:schemeClr val="tx2">
                    <a:shade val="90000"/>
                  </a:schemeClr>
                </a:solidFill>
                <a:latin typeface="+mn-lt"/>
              </a:rPr>
              <a:pPr algn="r" eaLnBrk="1" fontAlgn="auto" hangingPunct="1">
                <a:spcBef>
                  <a:spcPts val="0"/>
                </a:spcBef>
                <a:spcAft>
                  <a:spcPts val="0"/>
                </a:spcAft>
                <a:defRPr/>
              </a:pPr>
              <a:t>3</a:t>
            </a:fld>
            <a:endParaRPr lang="fr-FR" sz="1200">
              <a:solidFill>
                <a:schemeClr val="tx2">
                  <a:shade val="90000"/>
                </a:schemeClr>
              </a:solidFill>
              <a:latin typeface="+mn-lt"/>
            </a:endParaRPr>
          </a:p>
        </p:txBody>
      </p:sp>
      <p:sp>
        <p:nvSpPr>
          <p:cNvPr id="9219" name="Rectangle 2"/>
          <p:cNvSpPr>
            <a:spLocks noGrp="1" noChangeArrowheads="1"/>
          </p:cNvSpPr>
          <p:nvPr>
            <p:ph type="title" idx="4294967295"/>
          </p:nvPr>
        </p:nvSpPr>
        <p:spPr>
          <a:xfrm>
            <a:off x="720725" y="403225"/>
            <a:ext cx="8229600" cy="923925"/>
          </a:xfrm>
          <a:effectLst>
            <a:outerShdw algn="ctr" rotWithShape="0">
              <a:schemeClr val="bg1"/>
            </a:outerShdw>
          </a:effectLst>
        </p:spPr>
        <p:txBody>
          <a:bodyPr lIns="90488" tIns="44450" rIns="90488" bIns="44450" anchor="b">
            <a:normAutofit fontScale="90000"/>
          </a:bodyPr>
          <a:lstStyle/>
          <a:p>
            <a:pPr marL="514350" indent="-514350">
              <a:buFont typeface="Calibri Light" panose="020F0302020204030204" pitchFamily="34" charset="0"/>
              <a:buAutoNum type="arabicPeriod"/>
            </a:pPr>
            <a:r>
              <a:rPr lang="fr-BE" altLang="fr-FR" sz="3200" dirty="0" smtClean="0"/>
              <a:t>Evolution des conceptions des réactions et des processus de deuil au XXe et début XXIe siècle</a:t>
            </a:r>
          </a:p>
        </p:txBody>
      </p:sp>
      <p:sp>
        <p:nvSpPr>
          <p:cNvPr id="5123" name="Rectangle 3"/>
          <p:cNvSpPr>
            <a:spLocks noGrp="1" noChangeArrowheads="1"/>
          </p:cNvSpPr>
          <p:nvPr>
            <p:ph type="body" idx="4294967295"/>
          </p:nvPr>
        </p:nvSpPr>
        <p:spPr>
          <a:xfrm>
            <a:off x="1473200" y="1692275"/>
            <a:ext cx="8229600" cy="4525963"/>
          </a:xfrm>
        </p:spPr>
        <p:txBody>
          <a:bodyPr lIns="90488" tIns="44450" rIns="90488" bIns="44450"/>
          <a:lstStyle/>
          <a:p>
            <a:pPr marL="285750" indent="-285750" eaLnBrk="1" hangingPunct="1">
              <a:lnSpc>
                <a:spcPct val="80000"/>
              </a:lnSpc>
              <a:defRPr/>
            </a:pPr>
            <a:r>
              <a:rPr lang="fr-BE" dirty="0" smtClean="0"/>
              <a:t>Début du XXe siècle</a:t>
            </a:r>
          </a:p>
          <a:p>
            <a:pPr marL="0" indent="0" eaLnBrk="1" hangingPunct="1">
              <a:lnSpc>
                <a:spcPct val="80000"/>
              </a:lnSpc>
              <a:buFont typeface="Arial" panose="020B0604020202020204" pitchFamily="34" charset="0"/>
              <a:buNone/>
              <a:defRPr/>
            </a:pPr>
            <a:r>
              <a:rPr lang="fr-BE" dirty="0" smtClean="0"/>
              <a:t>« </a:t>
            </a:r>
            <a:r>
              <a:rPr lang="fr-BE" i="1" dirty="0" smtClean="0"/>
              <a:t>jamais </a:t>
            </a:r>
            <a:r>
              <a:rPr lang="fr-BE" i="1" dirty="0"/>
              <a:t>nous n'aurions l'idée de considérer le deuil comme un état morbide, ni de le faire traiter par un médecin, bien qu'il entraîne de sérieuses modifications dans la manière normale de </a:t>
            </a:r>
            <a:r>
              <a:rPr lang="fr-BE" i="1" dirty="0" smtClean="0"/>
              <a:t>vivre. Nous sommes persuadés qu’au bout d’un certain temps l’affliction sera surmontée et nous trouverions inadéquate, noire nuisible, une interruption du deuil</a:t>
            </a:r>
            <a:r>
              <a:rPr lang="fr-BE" dirty="0" smtClean="0"/>
              <a:t> »</a:t>
            </a:r>
          </a:p>
          <a:p>
            <a:pPr marL="0" indent="0" eaLnBrk="1" hangingPunct="1">
              <a:lnSpc>
                <a:spcPct val="80000"/>
              </a:lnSpc>
              <a:buFont typeface="Arial" panose="020B0604020202020204" pitchFamily="34" charset="0"/>
              <a:buNone/>
              <a:defRPr/>
            </a:pPr>
            <a:r>
              <a:rPr lang="fr-BE" altLang="fr-FR" dirty="0">
                <a:latin typeface="Arial" panose="020B0604020202020204" pitchFamily="34" charset="0"/>
                <a:cs typeface="Arial" panose="020B0604020202020204" pitchFamily="34" charset="0"/>
              </a:rPr>
              <a:t>	</a:t>
            </a:r>
            <a:r>
              <a:rPr lang="fr-BE" altLang="fr-FR" dirty="0" smtClean="0">
                <a:latin typeface="Arial" panose="020B0604020202020204" pitchFamily="34" charset="0"/>
                <a:cs typeface="Arial" panose="020B0604020202020204" pitchFamily="34" charset="0"/>
              </a:rPr>
              <a:t>	</a:t>
            </a:r>
            <a:r>
              <a:rPr lang="fr-BE" dirty="0" smtClean="0"/>
              <a:t>Freud (Deuil et mélancolie, 1917, p.191)</a:t>
            </a:r>
          </a:p>
          <a:p>
            <a:pPr marL="0" indent="0" eaLnBrk="1" hangingPunct="1">
              <a:lnSpc>
                <a:spcPct val="80000"/>
              </a:lnSpc>
              <a:buFont typeface="Arial" panose="020B0604020202020204" pitchFamily="34" charset="0"/>
              <a:buNone/>
              <a:defRPr/>
            </a:pPr>
            <a:endParaRPr lang="en-US" altLang="fr-FR" dirty="0">
              <a:latin typeface="Arial" panose="020B0604020202020204" pitchFamily="34" charset="0"/>
              <a:cs typeface="Arial" panose="020B0604020202020204" pitchFamily="34" charset="0"/>
            </a:endParaRPr>
          </a:p>
        </p:txBody>
      </p:sp>
      <p:pic>
        <p:nvPicPr>
          <p:cNvPr id="92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713" y="256381"/>
            <a:ext cx="1906587"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6058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pPr eaLnBrk="1" hangingPunct="1"/>
            <a:r>
              <a:rPr lang="fr-BE" altLang="fr-FR" sz="3600" dirty="0" smtClean="0"/>
              <a:t>Approche individualisée de l’aide psychologique </a:t>
            </a:r>
            <a:br>
              <a:rPr lang="fr-BE" altLang="fr-FR" sz="3600" dirty="0" smtClean="0"/>
            </a:br>
            <a:r>
              <a:rPr lang="fr-BE" altLang="fr-FR" sz="3600" dirty="0" smtClean="0"/>
              <a:t>(en soins palliatifs)</a:t>
            </a:r>
          </a:p>
        </p:txBody>
      </p:sp>
      <p:sp>
        <p:nvSpPr>
          <p:cNvPr id="27651" name="Espace réservé du contenu 2"/>
          <p:cNvSpPr>
            <a:spLocks noGrp="1"/>
          </p:cNvSpPr>
          <p:nvPr>
            <p:ph idx="1"/>
          </p:nvPr>
        </p:nvSpPr>
        <p:spPr>
          <a:xfrm>
            <a:off x="838200" y="1690688"/>
            <a:ext cx="10602913" cy="5053012"/>
          </a:xfrm>
        </p:spPr>
        <p:txBody>
          <a:bodyPr>
            <a:normAutofit/>
          </a:bodyPr>
          <a:lstStyle/>
          <a:p>
            <a:pPr eaLnBrk="1" hangingPunct="1">
              <a:defRPr/>
            </a:pPr>
            <a:r>
              <a:rPr lang="fr-BE" altLang="fr-FR" dirty="0" smtClean="0"/>
              <a:t>Option 2:</a:t>
            </a:r>
          </a:p>
          <a:p>
            <a:pPr lvl="1" eaLnBrk="1" hangingPunct="1">
              <a:defRPr/>
            </a:pPr>
            <a:r>
              <a:rPr lang="fr-BE" altLang="fr-FR" dirty="0" smtClean="0"/>
              <a:t>Présence (thérapeutique)</a:t>
            </a:r>
          </a:p>
          <a:p>
            <a:pPr lvl="1" eaLnBrk="1" hangingPunct="1">
              <a:defRPr/>
            </a:pPr>
            <a:r>
              <a:rPr lang="fr-BE" altLang="fr-FR" dirty="0" smtClean="0"/>
              <a:t>Empathie</a:t>
            </a:r>
            <a:r>
              <a:rPr lang="fr-BE" dirty="0"/>
              <a:t>: essayer de comprendre le cadre de l’autre</a:t>
            </a:r>
          </a:p>
          <a:p>
            <a:pPr lvl="2" eaLnBrk="1" hangingPunct="1">
              <a:defRPr/>
            </a:pPr>
            <a:r>
              <a:rPr lang="fr-BE" dirty="0"/>
              <a:t>Compassion-identification vs. empathie-distinction autrui/soi (« comme si »)</a:t>
            </a:r>
          </a:p>
          <a:p>
            <a:pPr lvl="1" eaLnBrk="1" hangingPunct="1">
              <a:defRPr/>
            </a:pPr>
            <a:r>
              <a:rPr lang="fr-BE" altLang="fr-FR" dirty="0" smtClean="0"/>
              <a:t>Considération </a:t>
            </a:r>
            <a:r>
              <a:rPr lang="fr-BE" altLang="fr-FR" dirty="0"/>
              <a:t>positive inconditionnelle </a:t>
            </a:r>
            <a:r>
              <a:rPr lang="fr-BE" altLang="fr-FR" dirty="0" smtClean="0"/>
              <a:t>(CPI)</a:t>
            </a:r>
          </a:p>
          <a:p>
            <a:pPr lvl="2" eaLnBrk="1" hangingPunct="1">
              <a:defRPr/>
            </a:pPr>
            <a:r>
              <a:rPr lang="fr-BE" altLang="fr-FR" dirty="0" smtClean="0"/>
              <a:t>Respect </a:t>
            </a:r>
            <a:r>
              <a:rPr lang="fr-BE" dirty="0" smtClean="0"/>
              <a:t>du </a:t>
            </a:r>
            <a:r>
              <a:rPr lang="fr-BE" dirty="0"/>
              <a:t>vécu </a:t>
            </a:r>
            <a:r>
              <a:rPr lang="fr-BE" dirty="0" smtClean="0"/>
              <a:t>expérientiel-acceptation</a:t>
            </a:r>
            <a:r>
              <a:rPr lang="fr-BE" altLang="fr-FR" dirty="0" smtClean="0"/>
              <a:t> </a:t>
            </a:r>
            <a:r>
              <a:rPr lang="fr-BE" dirty="0"/>
              <a:t>(ex. rythme et mode relationnel: verbal vs. corporel)</a:t>
            </a:r>
          </a:p>
          <a:p>
            <a:pPr lvl="2" eaLnBrk="1" hangingPunct="1">
              <a:defRPr/>
            </a:pPr>
            <a:r>
              <a:rPr lang="fr-BE" altLang="fr-FR" dirty="0" smtClean="0"/>
              <a:t>Confiance</a:t>
            </a:r>
          </a:p>
          <a:p>
            <a:pPr lvl="2" eaLnBrk="1" hangingPunct="1">
              <a:defRPr/>
            </a:pPr>
            <a:r>
              <a:rPr lang="fr-BE" altLang="fr-FR" dirty="0" smtClean="0"/>
              <a:t>Chaleur = </a:t>
            </a:r>
            <a:r>
              <a:rPr lang="fr-BE" dirty="0" smtClean="0"/>
              <a:t>Respect </a:t>
            </a:r>
          </a:p>
          <a:p>
            <a:pPr lvl="1" eaLnBrk="1" hangingPunct="1">
              <a:defRPr/>
            </a:pPr>
            <a:r>
              <a:rPr lang="fr-BE" altLang="fr-FR" dirty="0" smtClean="0"/>
              <a:t>Authenticité de l’intervenant</a:t>
            </a:r>
            <a:r>
              <a:rPr lang="fr-BE" dirty="0" smtClean="0"/>
              <a:t>: </a:t>
            </a:r>
            <a:r>
              <a:rPr lang="fr-BE" dirty="0"/>
              <a:t>être qui on est</a:t>
            </a:r>
          </a:p>
          <a:p>
            <a:pPr lvl="2" eaLnBrk="1" hangingPunct="1">
              <a:defRPr/>
            </a:pPr>
            <a:r>
              <a:rPr lang="fr-BE" dirty="0"/>
              <a:t>Conscientisation de ses propres expériences</a:t>
            </a:r>
          </a:p>
          <a:p>
            <a:pPr lvl="2" eaLnBrk="1" hangingPunct="1">
              <a:defRPr/>
            </a:pPr>
            <a:r>
              <a:rPr lang="fr-BE" dirty="0"/>
              <a:t>Choix de </a:t>
            </a:r>
            <a:r>
              <a:rPr lang="fr-BE" dirty="0" smtClean="0"/>
              <a:t>transparence</a:t>
            </a:r>
          </a:p>
          <a:p>
            <a:pPr lvl="1" eaLnBrk="1" hangingPunct="1">
              <a:defRPr/>
            </a:pPr>
            <a:r>
              <a:rPr lang="fr-BE" altLang="fr-FR" dirty="0" smtClean="0"/>
              <a:t>Flexibilité – en fonction du feedback de la personne (écoute active)</a:t>
            </a:r>
          </a:p>
        </p:txBody>
      </p:sp>
      <p:sp>
        <p:nvSpPr>
          <p:cNvPr id="50180" name="Text Box 4"/>
          <p:cNvSpPr txBox="1">
            <a:spLocks noChangeArrowheads="1"/>
          </p:cNvSpPr>
          <p:nvPr/>
        </p:nvSpPr>
        <p:spPr bwMode="auto">
          <a:xfrm>
            <a:off x="7115175" y="1296988"/>
            <a:ext cx="345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latin typeface="Arial" panose="020B0604020202020204" pitchFamily="34" charset="0"/>
                <a:cs typeface="Arial" panose="020B0604020202020204" pitchFamily="34" charset="0"/>
              </a:rPr>
              <a:t>Source: Zech &amp; Arnold, 2011; Zech, 2015</a:t>
            </a:r>
            <a:endParaRPr lang="en-US" altLang="fr-FR"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006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962025" y="363538"/>
            <a:ext cx="8229600" cy="709612"/>
          </a:xfrm>
        </p:spPr>
        <p:txBody>
          <a:bodyPr>
            <a:normAutofit fontScale="90000"/>
          </a:bodyPr>
          <a:lstStyle/>
          <a:p>
            <a:pPr eaLnBrk="1" hangingPunct="1"/>
            <a:r>
              <a:rPr lang="fr-BE" altLang="fr-FR" sz="4000" dirty="0" smtClean="0"/>
              <a:t>C’est d’autant plus pertinent dans le deuil</a:t>
            </a:r>
          </a:p>
        </p:txBody>
      </p:sp>
      <p:sp>
        <p:nvSpPr>
          <p:cNvPr id="3" name="Espace réservé du contenu 2"/>
          <p:cNvSpPr>
            <a:spLocks noGrp="1"/>
          </p:cNvSpPr>
          <p:nvPr>
            <p:ph idx="1"/>
          </p:nvPr>
        </p:nvSpPr>
        <p:spPr/>
        <p:txBody>
          <a:bodyPr>
            <a:normAutofit fontScale="92500" lnSpcReduction="10000"/>
          </a:bodyPr>
          <a:lstStyle/>
          <a:p>
            <a:pPr eaLnBrk="1" hangingPunct="1">
              <a:defRPr/>
            </a:pPr>
            <a:r>
              <a:rPr lang="fr-BE" dirty="0" smtClean="0"/>
              <a:t>Une relation d’attachement (un lien) a été perdue</a:t>
            </a:r>
          </a:p>
          <a:p>
            <a:pPr eaLnBrk="1" hangingPunct="1">
              <a:defRPr/>
            </a:pPr>
            <a:r>
              <a:rPr lang="fr-BE" dirty="0" smtClean="0"/>
              <a:t>Une relation d’aide se met en place</a:t>
            </a:r>
          </a:p>
          <a:p>
            <a:pPr marL="274320" lvl="1" indent="-274320" eaLnBrk="1" hangingPunct="1">
              <a:buClr>
                <a:schemeClr val="accent3"/>
              </a:buClr>
              <a:buSzPct val="95000"/>
              <a:defRPr/>
            </a:pPr>
            <a:r>
              <a:rPr lang="fr-BE" sz="2600" dirty="0"/>
              <a:t>Si l’</a:t>
            </a:r>
            <a:r>
              <a:rPr lang="fr-BE" sz="2600" dirty="0" err="1"/>
              <a:t>intervenant-l’aidant</a:t>
            </a:r>
            <a:r>
              <a:rPr lang="fr-BE" sz="2600" dirty="0"/>
              <a:t> est consistant, fiable et émotionnellement disponible (empathique, chaleureux, respectueux, </a:t>
            </a:r>
            <a:r>
              <a:rPr lang="fr-BE" sz="2600" dirty="0" smtClean="0"/>
              <a:t>authentique),</a:t>
            </a:r>
            <a:endParaRPr lang="fr-BE" sz="2600" dirty="0"/>
          </a:p>
          <a:p>
            <a:pPr eaLnBrk="1" hangingPunct="1">
              <a:defRPr/>
            </a:pPr>
            <a:r>
              <a:rPr lang="fr-BE" dirty="0" smtClean="0"/>
              <a:t>cette relation devient un « havre de paix » </a:t>
            </a:r>
          </a:p>
          <a:p>
            <a:pPr lvl="1" eaLnBrk="1" hangingPunct="1">
              <a:defRPr/>
            </a:pPr>
            <a:r>
              <a:rPr lang="fr-BE" dirty="0" smtClean="0"/>
              <a:t>Où se reposer, souffler, avoir du répit</a:t>
            </a:r>
          </a:p>
          <a:p>
            <a:pPr eaLnBrk="1" hangingPunct="1">
              <a:defRPr/>
            </a:pPr>
            <a:r>
              <a:rPr lang="fr-BE" u="sng" dirty="0" smtClean="0"/>
              <a:t>et</a:t>
            </a:r>
            <a:r>
              <a:rPr lang="fr-BE" dirty="0" smtClean="0"/>
              <a:t> une « base de sécurité » qui permet</a:t>
            </a:r>
          </a:p>
          <a:p>
            <a:pPr lvl="1" eaLnBrk="1" hangingPunct="1">
              <a:defRPr/>
            </a:pPr>
            <a:r>
              <a:rPr lang="fr-BE" dirty="0" smtClean="0"/>
              <a:t>De renforcer ou rétablir la confiance en soi, la considération et l’estime de soi</a:t>
            </a:r>
          </a:p>
          <a:p>
            <a:pPr lvl="1" eaLnBrk="1" hangingPunct="1">
              <a:defRPr/>
            </a:pPr>
            <a:r>
              <a:rPr lang="fr-BE" dirty="0" smtClean="0"/>
              <a:t>D’explorer des zones d’inconfort, de souffrance, inconnues ou dangereuses et de les accepter</a:t>
            </a:r>
          </a:p>
          <a:p>
            <a:pPr lvl="1" eaLnBrk="1" hangingPunct="1">
              <a:defRPr/>
            </a:pPr>
            <a:r>
              <a:rPr lang="fr-BE" dirty="0" smtClean="0"/>
              <a:t>De favoriser le changement thérapeutique</a:t>
            </a:r>
          </a:p>
          <a:p>
            <a:pPr lvl="1" eaLnBrk="1" hangingPunct="1">
              <a:defRPr/>
            </a:pPr>
            <a:endParaRPr lang="fr-BE" dirty="0"/>
          </a:p>
        </p:txBody>
      </p:sp>
      <p:sp>
        <p:nvSpPr>
          <p:cNvPr id="52228" name="Text Box 4"/>
          <p:cNvSpPr txBox="1">
            <a:spLocks noChangeArrowheads="1"/>
          </p:cNvSpPr>
          <p:nvPr/>
        </p:nvSpPr>
        <p:spPr bwMode="auto">
          <a:xfrm>
            <a:off x="6888163" y="1220788"/>
            <a:ext cx="3779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a:latin typeface="Arial" panose="020B0604020202020204" pitchFamily="34" charset="0"/>
                <a:cs typeface="Arial" panose="020B0604020202020204" pitchFamily="34" charset="0"/>
              </a:rPr>
              <a:t>Sources: Bowlby, 1988; Zech &amp; Arnold, 2011</a:t>
            </a:r>
            <a:endParaRPr lang="en-US" altLang="fr-FR" sz="1400">
              <a:latin typeface="Arial" panose="020B0604020202020204" pitchFamily="34" charset="0"/>
              <a:cs typeface="Arial" panose="020B0604020202020204" pitchFamily="34" charset="0"/>
            </a:endParaRPr>
          </a:p>
        </p:txBody>
      </p:sp>
      <p:sp>
        <p:nvSpPr>
          <p:cNvPr id="5222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D7759E5-04B8-406B-BEDB-376902324851}" type="slidenum">
              <a:rPr lang="fr-BE" altLang="fr-FR" sz="1200" smtClean="0">
                <a:solidFill>
                  <a:srgbClr val="898989"/>
                </a:solidFill>
                <a:cs typeface="Arial" panose="020B0604020202020204" pitchFamily="34" charset="0"/>
              </a:rPr>
              <a:pPr fontAlgn="base">
                <a:lnSpc>
                  <a:spcPct val="100000"/>
                </a:lnSpc>
                <a:spcBef>
                  <a:spcPct val="0"/>
                </a:spcBef>
                <a:spcAft>
                  <a:spcPct val="0"/>
                </a:spcAft>
                <a:buFontTx/>
                <a:buNone/>
              </a:pPr>
              <a:t>31</a:t>
            </a:fld>
            <a:endParaRPr lang="fr-BE" altLang="fr-FR" sz="1200" smtClean="0">
              <a:solidFill>
                <a:srgbClr val="898989"/>
              </a:solidFill>
              <a:cs typeface="Arial" panose="020B0604020202020204" pitchFamily="34" charset="0"/>
            </a:endParaRPr>
          </a:p>
        </p:txBody>
      </p:sp>
    </p:spTree>
    <p:extLst>
      <p:ext uri="{BB962C8B-B14F-4D97-AF65-F5344CB8AC3E}">
        <p14:creationId xmlns:p14="http://schemas.microsoft.com/office/powerpoint/2010/main" val="36010844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a:xfrm>
            <a:off x="1065213" y="701675"/>
            <a:ext cx="8743950" cy="1273175"/>
          </a:xfrm>
        </p:spPr>
        <p:txBody>
          <a:bodyPr/>
          <a:lstStyle/>
          <a:p>
            <a:pPr eaLnBrk="1" hangingPunct="1"/>
            <a:r>
              <a:rPr lang="fr-BE" altLang="fr-FR" sz="3200" smtClean="0"/>
              <a:t>Donc, la relation d’aide </a:t>
            </a:r>
            <a:r>
              <a:rPr lang="fr-BE" altLang="fr-FR" sz="3200" smtClean="0">
                <a:solidFill>
                  <a:schemeClr val="accent1"/>
                </a:solidFill>
              </a:rPr>
              <a:t>centrée sur la personne</a:t>
            </a:r>
            <a:r>
              <a:rPr lang="fr-BE" altLang="fr-FR" sz="3200" smtClean="0"/>
              <a:t>, fondamentalement personnelle et interpersonnelle, </a:t>
            </a:r>
          </a:p>
        </p:txBody>
      </p:sp>
      <p:sp>
        <p:nvSpPr>
          <p:cNvPr id="3" name="Espace réservé du texte 2"/>
          <p:cNvSpPr>
            <a:spLocks noGrp="1"/>
          </p:cNvSpPr>
          <p:nvPr>
            <p:ph type="body" idx="1"/>
          </p:nvPr>
        </p:nvSpPr>
        <p:spPr>
          <a:xfrm>
            <a:off x="2208213" y="3357563"/>
            <a:ext cx="7772400" cy="1500187"/>
          </a:xfrm>
        </p:spPr>
        <p:txBody>
          <a:bodyPr>
            <a:noAutofit/>
          </a:bodyPr>
          <a:lstStyle/>
          <a:p>
            <a:pPr eaLnBrk="1" hangingPunct="1">
              <a:defRPr/>
            </a:pPr>
            <a:r>
              <a:rPr lang="fr-BE" sz="2800" dirty="0">
                <a:latin typeface="Arial" panose="020B0604020202020204" pitchFamily="34" charset="0"/>
                <a:cs typeface="Arial" panose="020B0604020202020204" pitchFamily="34" charset="0"/>
              </a:rPr>
              <a:t>	</a:t>
            </a:r>
            <a:r>
              <a:rPr lang="fr-BE" sz="2800" dirty="0">
                <a:solidFill>
                  <a:schemeClr val="accent1"/>
                </a:solidFill>
                <a:latin typeface="Arial" panose="020B0604020202020204" pitchFamily="34" charset="0"/>
                <a:cs typeface="Arial" panose="020B0604020202020204" pitchFamily="34" charset="0"/>
              </a:rPr>
              <a:t>répit, protection</a:t>
            </a:r>
          </a:p>
          <a:p>
            <a:pPr eaLnBrk="1" hangingPunct="1">
              <a:defRPr/>
            </a:pPr>
            <a:r>
              <a:rPr lang="fr-BE" sz="2800" dirty="0">
                <a:solidFill>
                  <a:schemeClr val="accent1"/>
                </a:solidFill>
                <a:latin typeface="Arial" panose="020B0604020202020204" pitchFamily="34" charset="0"/>
                <a:cs typeface="Arial" panose="020B0604020202020204" pitchFamily="34" charset="0"/>
              </a:rPr>
              <a:t>	exploration de soi</a:t>
            </a:r>
          </a:p>
          <a:p>
            <a:pPr eaLnBrk="1" hangingPunct="1">
              <a:defRPr/>
            </a:pPr>
            <a:r>
              <a:rPr lang="fr-BE" sz="2800" dirty="0">
                <a:solidFill>
                  <a:schemeClr val="accent1"/>
                </a:solidFill>
                <a:latin typeface="Arial" panose="020B0604020202020204" pitchFamily="34" charset="0"/>
                <a:cs typeface="Arial" panose="020B0604020202020204" pitchFamily="34" charset="0"/>
              </a:rPr>
              <a:t>	soutien au changement</a:t>
            </a:r>
          </a:p>
        </p:txBody>
      </p:sp>
      <p:sp>
        <p:nvSpPr>
          <p:cNvPr id="5325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704AA7D-E4E2-4B0A-A69D-E4575F820053}" type="slidenum">
              <a:rPr lang="fr-BE" altLang="fr-FR" sz="1200" smtClean="0">
                <a:solidFill>
                  <a:srgbClr val="898989"/>
                </a:solidFill>
                <a:cs typeface="Arial" panose="020B0604020202020204" pitchFamily="34" charset="0"/>
              </a:rPr>
              <a:pPr fontAlgn="base">
                <a:lnSpc>
                  <a:spcPct val="100000"/>
                </a:lnSpc>
                <a:spcBef>
                  <a:spcPct val="0"/>
                </a:spcBef>
                <a:spcAft>
                  <a:spcPct val="0"/>
                </a:spcAft>
                <a:buFontTx/>
                <a:buNone/>
              </a:pPr>
              <a:t>32</a:t>
            </a:fld>
            <a:endParaRPr lang="fr-BE" altLang="fr-FR" sz="1200" smtClean="0">
              <a:solidFill>
                <a:srgbClr val="898989"/>
              </a:solidFill>
              <a:cs typeface="Arial" panose="020B0604020202020204" pitchFamily="34" charset="0"/>
            </a:endParaRPr>
          </a:p>
        </p:txBody>
      </p:sp>
      <p:sp>
        <p:nvSpPr>
          <p:cNvPr id="4" name="ZoneTexte 3"/>
          <p:cNvSpPr txBox="1">
            <a:spLocks noChangeArrowheads="1"/>
          </p:cNvSpPr>
          <p:nvPr/>
        </p:nvSpPr>
        <p:spPr bwMode="auto">
          <a:xfrm>
            <a:off x="2711450" y="5197475"/>
            <a:ext cx="81740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BE" altLang="fr-FR"/>
              <a:t>et donc plus de flexibilité de la part du « patient » ou du proche-aidant</a:t>
            </a:r>
          </a:p>
        </p:txBody>
      </p:sp>
      <p:sp>
        <p:nvSpPr>
          <p:cNvPr id="5" name="Rectangle 4"/>
          <p:cNvSpPr>
            <a:spLocks noChangeArrowheads="1"/>
          </p:cNvSpPr>
          <p:nvPr/>
        </p:nvSpPr>
        <p:spPr bwMode="auto">
          <a:xfrm>
            <a:off x="2208213" y="2714625"/>
            <a:ext cx="3892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BE" altLang="fr-FR"/>
              <a:t>favorise l’oscillation entre</a:t>
            </a:r>
          </a:p>
        </p:txBody>
      </p:sp>
    </p:spTree>
    <p:extLst>
      <p:ext uri="{BB962C8B-B14F-4D97-AF65-F5344CB8AC3E}">
        <p14:creationId xmlns:p14="http://schemas.microsoft.com/office/powerpoint/2010/main" val="18114359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58423"/>
            <a:ext cx="9144001" cy="1142999"/>
          </a:xfrm>
        </p:spPr>
        <p:txBody>
          <a:bodyPr>
            <a:normAutofit fontScale="90000"/>
          </a:bodyPr>
          <a:lstStyle/>
          <a:p>
            <a:r>
              <a:rPr lang="fr-BE" dirty="0">
                <a:sym typeface="Wingdings" pitchFamily="2" charset="2"/>
              </a:rPr>
              <a:t>I</a:t>
            </a:r>
            <a:r>
              <a:rPr lang="fr-BE" dirty="0" smtClean="0">
                <a:sym typeface="Wingdings" pitchFamily="2" charset="2"/>
              </a:rPr>
              <a:t>mplique une </a:t>
            </a:r>
            <a:r>
              <a:rPr lang="fr-BE" dirty="0" smtClean="0">
                <a:solidFill>
                  <a:schemeClr val="accent1"/>
                </a:solidFill>
                <a:sym typeface="Wingdings" pitchFamily="2" charset="2"/>
              </a:rPr>
              <a:t>relation réparatrice </a:t>
            </a:r>
            <a:r>
              <a:rPr lang="fr-BE" dirty="0" smtClean="0">
                <a:sym typeface="Wingdings" pitchFamily="2" charset="2"/>
              </a:rPr>
              <a:t>dans laquelle on</a:t>
            </a:r>
            <a:endParaRPr lang="fr-BE" dirty="0"/>
          </a:p>
        </p:txBody>
      </p:sp>
      <p:sp>
        <p:nvSpPr>
          <p:cNvPr id="3" name="Espace réservé du contenu 2"/>
          <p:cNvSpPr>
            <a:spLocks noGrp="1"/>
          </p:cNvSpPr>
          <p:nvPr>
            <p:ph idx="1"/>
          </p:nvPr>
        </p:nvSpPr>
        <p:spPr>
          <a:xfrm>
            <a:off x="838200" y="1753217"/>
            <a:ext cx="10515600" cy="4351338"/>
          </a:xfrm>
        </p:spPr>
        <p:txBody>
          <a:bodyPr>
            <a:noAutofit/>
          </a:bodyPr>
          <a:lstStyle/>
          <a:p>
            <a:pPr marL="442913" lvl="2" indent="-223838">
              <a:spcBef>
                <a:spcPts val="1800"/>
              </a:spcBef>
            </a:pPr>
            <a:r>
              <a:rPr lang="fr-BE" sz="2400" dirty="0" smtClean="0">
                <a:latin typeface="+mj-lt"/>
                <a:sym typeface="Wingdings" pitchFamily="2" charset="2"/>
              </a:rPr>
              <a:t>Reflète </a:t>
            </a:r>
            <a:r>
              <a:rPr lang="fr-BE" sz="2400" dirty="0">
                <a:latin typeface="+mj-lt"/>
                <a:sym typeface="Wingdings" pitchFamily="2" charset="2"/>
              </a:rPr>
              <a:t>de la même façon et avec le même poids le vécu </a:t>
            </a:r>
            <a:r>
              <a:rPr lang="fr-BE" sz="2400" dirty="0" smtClean="0">
                <a:latin typeface="+mj-lt"/>
                <a:sym typeface="Wingdings" pitchFamily="2" charset="2"/>
              </a:rPr>
              <a:t>de la personne</a:t>
            </a:r>
          </a:p>
          <a:p>
            <a:pPr marL="442913" lvl="2" indent="-223838">
              <a:spcBef>
                <a:spcPts val="1800"/>
              </a:spcBef>
            </a:pPr>
            <a:r>
              <a:rPr lang="fr-BE" sz="2400" dirty="0" smtClean="0">
                <a:latin typeface="+mj-lt"/>
                <a:sym typeface="Wingdings" pitchFamily="2" charset="2"/>
              </a:rPr>
              <a:t>Respecte le rythme de la personne (ni trop vite, ni trop lentement)</a:t>
            </a:r>
            <a:endParaRPr lang="fr-BE" sz="2400" dirty="0">
              <a:latin typeface="+mj-lt"/>
              <a:sym typeface="Wingdings" pitchFamily="2" charset="2"/>
            </a:endParaRPr>
          </a:p>
          <a:p>
            <a:pPr marL="0" indent="0">
              <a:buNone/>
              <a:defRPr/>
            </a:pPr>
            <a:r>
              <a:rPr lang="fr-BE" sz="2400" dirty="0">
                <a:latin typeface="+mj-lt"/>
                <a:sym typeface="Wingdings" pitchFamily="2" charset="2"/>
              </a:rPr>
              <a:t> génère un sentiment de sécurité et de liberté d’expression chez </a:t>
            </a:r>
            <a:r>
              <a:rPr lang="fr-BE" sz="2400" dirty="0" smtClean="0">
                <a:latin typeface="+mj-lt"/>
                <a:sym typeface="Wingdings" pitchFamily="2" charset="2"/>
              </a:rPr>
              <a:t>la personne, </a:t>
            </a:r>
            <a:r>
              <a:rPr lang="fr-BE" sz="2400" dirty="0">
                <a:latin typeface="+mj-lt"/>
                <a:sym typeface="Wingdings" pitchFamily="2" charset="2"/>
              </a:rPr>
              <a:t>de pouvoir être ce </a:t>
            </a:r>
            <a:r>
              <a:rPr lang="fr-BE" sz="2400" dirty="0" smtClean="0">
                <a:latin typeface="+mj-lt"/>
                <a:sym typeface="Wingdings" pitchFamily="2" charset="2"/>
              </a:rPr>
              <a:t>qu’elle </a:t>
            </a:r>
            <a:r>
              <a:rPr lang="fr-BE" sz="2400" dirty="0">
                <a:latin typeface="+mj-lt"/>
                <a:sym typeface="Wingdings" pitchFamily="2" charset="2"/>
              </a:rPr>
              <a:t>est</a:t>
            </a:r>
          </a:p>
          <a:p>
            <a:pPr marL="0" indent="0">
              <a:buNone/>
              <a:defRPr/>
            </a:pPr>
            <a:r>
              <a:rPr lang="fr-BE" sz="2400" dirty="0">
                <a:latin typeface="+mj-lt"/>
                <a:sym typeface="Wingdings" pitchFamily="2" charset="2"/>
              </a:rPr>
              <a:t> répond au besoin universel de considération positive (chaleur, accueil, sympathie, amour) venant des autres et qui permet le développement de la considération positive de soi</a:t>
            </a:r>
            <a:endParaRPr lang="fr-BE" sz="2400" dirty="0">
              <a:latin typeface="+mj-lt"/>
            </a:endParaRPr>
          </a:p>
          <a:p>
            <a:pPr>
              <a:buFont typeface="Wingdings" panose="05000000000000000000" pitchFamily="2" charset="2"/>
              <a:buChar char="à"/>
              <a:defRPr/>
            </a:pPr>
            <a:r>
              <a:rPr lang="fr-BE" sz="2400" dirty="0" smtClean="0">
                <a:latin typeface="+mj-lt"/>
                <a:sym typeface="Wingdings" pitchFamily="2" charset="2"/>
              </a:rPr>
              <a:t>permet </a:t>
            </a:r>
            <a:r>
              <a:rPr lang="fr-BE" sz="2400" dirty="0">
                <a:latin typeface="+mj-lt"/>
                <a:sym typeface="Wingdings" pitchFamily="2" charset="2"/>
              </a:rPr>
              <a:t>la reconnaissance que le lieu du jugement et de la responsabilité réside en soi-même plutôt qu’en autrui ou des critères </a:t>
            </a:r>
            <a:r>
              <a:rPr lang="fr-BE" sz="2400" dirty="0" smtClean="0">
                <a:latin typeface="+mj-lt"/>
                <a:sym typeface="Wingdings" pitchFamily="2" charset="2"/>
              </a:rPr>
              <a:t>externes (la norme)</a:t>
            </a:r>
          </a:p>
          <a:p>
            <a:pPr>
              <a:buFont typeface="Wingdings" panose="05000000000000000000" pitchFamily="2" charset="2"/>
              <a:buChar char="à"/>
              <a:defRPr/>
            </a:pPr>
            <a:r>
              <a:rPr lang="fr-BE" sz="2400" dirty="0" smtClean="0">
                <a:latin typeface="+mj-lt"/>
                <a:sym typeface="Wingdings" pitchFamily="2" charset="2"/>
              </a:rPr>
              <a:t>Répond donc aussi au besoin d’auto-actualisation, de développement</a:t>
            </a:r>
            <a:endParaRPr lang="fr-BE" sz="2400" dirty="0">
              <a:latin typeface="+mj-lt"/>
              <a:sym typeface="Wingdings" pitchFamily="2" charset="2"/>
            </a:endParaRPr>
          </a:p>
          <a:p>
            <a:pPr marL="0" indent="0">
              <a:buNone/>
              <a:defRPr/>
            </a:pPr>
            <a:r>
              <a:rPr lang="fr-BE" sz="2400" dirty="0">
                <a:solidFill>
                  <a:schemeClr val="accent1"/>
                </a:solidFill>
                <a:latin typeface="+mj-lt"/>
                <a:sym typeface="Wingdings" pitchFamily="2" charset="2"/>
              </a:rPr>
              <a:t>Cela n’est possible que parce que les trois attitudes </a:t>
            </a:r>
            <a:r>
              <a:rPr lang="fr-BE" sz="2400" dirty="0" smtClean="0">
                <a:solidFill>
                  <a:schemeClr val="accent1"/>
                </a:solidFill>
                <a:latin typeface="+mj-lt"/>
                <a:sym typeface="Wingdings" pitchFamily="2" charset="2"/>
              </a:rPr>
              <a:t>thérapeutiques-facilitatrices sont </a:t>
            </a:r>
            <a:r>
              <a:rPr lang="fr-BE" sz="2400" dirty="0">
                <a:solidFill>
                  <a:schemeClr val="accent1"/>
                </a:solidFill>
                <a:latin typeface="+mj-lt"/>
                <a:sym typeface="Wingdings" pitchFamily="2" charset="2"/>
              </a:rPr>
              <a:t>imbriquées, interdépendantes</a:t>
            </a:r>
          </a:p>
        </p:txBody>
      </p:sp>
      <p:sp>
        <p:nvSpPr>
          <p:cNvPr id="4" name="Espace réservé du numéro de diapositive 3"/>
          <p:cNvSpPr>
            <a:spLocks noGrp="1"/>
          </p:cNvSpPr>
          <p:nvPr>
            <p:ph type="sldNum" sz="quarter" idx="12"/>
          </p:nvPr>
        </p:nvSpPr>
        <p:spPr/>
        <p:txBody>
          <a:bodyPr/>
          <a:lstStyle/>
          <a:p>
            <a:fld id="{2A013F82-EE5E-44EE-A61D-E31C6657F26F}" type="slidenum">
              <a:rPr lang="fr-BE" smtClean="0"/>
              <a:t>33</a:t>
            </a:fld>
            <a:endParaRPr lang="fr-BE"/>
          </a:p>
        </p:txBody>
      </p:sp>
    </p:spTree>
    <p:extLst>
      <p:ext uri="{BB962C8B-B14F-4D97-AF65-F5344CB8AC3E}">
        <p14:creationId xmlns:p14="http://schemas.microsoft.com/office/powerpoint/2010/main" val="301681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4" name="Espace réservé du contenu 3"/>
          <p:cNvGraphicFramePr>
            <a:graphicFrameLocks noGrp="1"/>
          </p:cNvGraphicFramePr>
          <p:nvPr>
            <p:ph idx="1"/>
            <p:extLst/>
          </p:nvPr>
        </p:nvGraphicFramePr>
        <p:xfrm>
          <a:off x="1127449" y="381000"/>
          <a:ext cx="8172399"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5015881" y="6165304"/>
            <a:ext cx="6160789" cy="369332"/>
          </a:xfrm>
          <a:prstGeom prst="rect">
            <a:avLst/>
          </a:prstGeom>
          <a:noFill/>
        </p:spPr>
        <p:txBody>
          <a:bodyPr wrap="none" rtlCol="0">
            <a:spAutoFit/>
          </a:bodyPr>
          <a:lstStyle/>
          <a:p>
            <a:pPr>
              <a:lnSpc>
                <a:spcPct val="90000"/>
              </a:lnSpc>
            </a:pPr>
            <a:r>
              <a:rPr lang="fr-BE" sz="2000" dirty="0"/>
              <a:t>L’interdépendance des attitudes facilitatrices implique …</a:t>
            </a:r>
          </a:p>
        </p:txBody>
      </p:sp>
      <p:sp>
        <p:nvSpPr>
          <p:cNvPr id="6" name="Espace réservé du numéro de diapositive 5"/>
          <p:cNvSpPr>
            <a:spLocks noGrp="1"/>
          </p:cNvSpPr>
          <p:nvPr>
            <p:ph type="sldNum" sz="quarter" idx="12"/>
          </p:nvPr>
        </p:nvSpPr>
        <p:spPr/>
        <p:txBody>
          <a:bodyPr/>
          <a:lstStyle/>
          <a:p>
            <a:fld id="{2A013F82-EE5E-44EE-A61D-E31C6657F26F}" type="slidenum">
              <a:rPr lang="fr-BE" smtClean="0"/>
              <a:t>34</a:t>
            </a:fld>
            <a:endParaRPr lang="fr-BE"/>
          </a:p>
        </p:txBody>
      </p:sp>
    </p:spTree>
    <p:extLst>
      <p:ext uri="{BB962C8B-B14F-4D97-AF65-F5344CB8AC3E}">
        <p14:creationId xmlns:p14="http://schemas.microsoft.com/office/powerpoint/2010/main" val="1132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B21730E-DF69-4DAA-822D-B91912EBFBE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95F2C52-6EB1-4295-9DD8-D87382D109B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graphicEl>
                                              <a:dgm id="{982B4E99-480F-429A-BDBF-EF7F9D5015F3}"/>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graphicEl>
                                              <a:dgm id="{480C89CC-4BCE-419B-86FF-45BFC440D49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4">
                                            <p:graphicEl>
                                              <a:dgm id="{982B4E99-480F-429A-BDBF-EF7F9D5015F3}"/>
                                            </p:graphicEl>
                                          </p:spTgt>
                                        </p:tgtEl>
                                        <p:attrNameLst>
                                          <p:attrName>r</p:attrName>
                                        </p:attrNameLst>
                                      </p:cBhvr>
                                    </p:animRot>
                                  </p:childTnLst>
                                </p:cTn>
                              </p:par>
                              <p:par>
                                <p:cTn id="19" presetID="8" presetClass="emph" presetSubtype="0" fill="hold" grpId="2" nodeType="withEffect">
                                  <p:stCondLst>
                                    <p:cond delay="0"/>
                                  </p:stCondLst>
                                  <p:childTnLst>
                                    <p:animRot by="21600000">
                                      <p:cBhvr>
                                        <p:cTn id="20" dur="2000" fill="hold"/>
                                        <p:tgtEl>
                                          <p:spTgt spid="4">
                                            <p:graphicEl>
                                              <a:dgm id="{0B50A10A-E631-49FD-AB16-39498AC9C787}"/>
                                            </p:graphicEl>
                                          </p:spTgt>
                                        </p:tgtEl>
                                        <p:attrNameLst>
                                          <p:attrName>r</p:attrName>
                                        </p:attrNameLst>
                                      </p:cBhvr>
                                    </p:animRot>
                                  </p:childTnLst>
                                </p:cTn>
                              </p:par>
                              <p:par>
                                <p:cTn id="21" presetID="8" presetClass="emph" presetSubtype="0" fill="hold" grpId="2" nodeType="withEffect">
                                  <p:stCondLst>
                                    <p:cond delay="0"/>
                                  </p:stCondLst>
                                  <p:childTnLst>
                                    <p:animRot by="21600000">
                                      <p:cBhvr>
                                        <p:cTn id="22" dur="2000" fill="hold"/>
                                        <p:tgtEl>
                                          <p:spTgt spid="4">
                                            <p:graphicEl>
                                              <a:dgm id="{9B21730E-DF69-4DAA-822D-B91912EBFBE4}"/>
                                            </p:graphic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Graphic spid="4" grpId="2">
        <p:bldSub>
          <a:bldDgm bld="one"/>
        </p:bldSub>
      </p:bldGraphic>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838200" y="321733"/>
            <a:ext cx="9252519" cy="1031776"/>
          </a:xfrm>
        </p:spPr>
        <p:txBody>
          <a:bodyPr>
            <a:normAutofit fontScale="90000"/>
          </a:bodyPr>
          <a:lstStyle/>
          <a:p>
            <a:pPr eaLnBrk="1" hangingPunct="1">
              <a:lnSpc>
                <a:spcPct val="90000"/>
              </a:lnSpc>
            </a:pPr>
            <a:r>
              <a:rPr lang="fr-CA" dirty="0" smtClean="0"/>
              <a:t>1. Augmenter notre congruence et réflexivité</a:t>
            </a:r>
            <a:endParaRPr lang="fr-CA" dirty="0"/>
          </a:p>
        </p:txBody>
      </p:sp>
      <p:sp>
        <p:nvSpPr>
          <p:cNvPr id="21508" name="Rectangle 3"/>
          <p:cNvSpPr>
            <a:spLocks noGrp="1" noChangeArrowheads="1"/>
          </p:cNvSpPr>
          <p:nvPr>
            <p:ph type="body" idx="1"/>
          </p:nvPr>
        </p:nvSpPr>
        <p:spPr/>
        <p:txBody>
          <a:bodyPr>
            <a:normAutofit/>
          </a:bodyPr>
          <a:lstStyle/>
          <a:p>
            <a:pPr eaLnBrk="1" hangingPunct="1">
              <a:lnSpc>
                <a:spcPct val="90000"/>
              </a:lnSpc>
            </a:pPr>
            <a:r>
              <a:rPr lang="fr-CA" sz="2100" dirty="0"/>
              <a:t>Les thérapeutes qui ont les meilleurs résultats sont ceux qui sont</a:t>
            </a:r>
          </a:p>
          <a:p>
            <a:pPr lvl="1" eaLnBrk="1" hangingPunct="1">
              <a:lnSpc>
                <a:spcPct val="90000"/>
              </a:lnSpc>
            </a:pPr>
            <a:r>
              <a:rPr lang="fr-CA" sz="2000" dirty="0"/>
              <a:t>Attentifs et sensibles au feedback du client et à leur impact</a:t>
            </a:r>
          </a:p>
          <a:p>
            <a:pPr lvl="1" eaLnBrk="1" hangingPunct="1">
              <a:lnSpc>
                <a:spcPct val="90000"/>
              </a:lnSpc>
            </a:pPr>
            <a:r>
              <a:rPr lang="fr-CA" sz="2000" dirty="0"/>
              <a:t>Flexibles pour ajuster leurs interventions aux besoins du client</a:t>
            </a:r>
          </a:p>
          <a:p>
            <a:pPr eaLnBrk="1" hangingPunct="1">
              <a:lnSpc>
                <a:spcPct val="90000"/>
              </a:lnSpc>
            </a:pPr>
            <a:r>
              <a:rPr lang="fr-CA" sz="2100" dirty="0"/>
              <a:t>La majorité des thérapeutes ont besoin de </a:t>
            </a:r>
            <a:r>
              <a:rPr lang="fr-CA" sz="2100" dirty="0">
                <a:solidFill>
                  <a:schemeClr val="accent1"/>
                </a:solidFill>
              </a:rPr>
              <a:t>feedback externe </a:t>
            </a:r>
            <a:r>
              <a:rPr lang="fr-CA" sz="2100" dirty="0"/>
              <a:t>pour prendre conscience de l’expérience de leur client (ex. supervision)</a:t>
            </a:r>
          </a:p>
          <a:p>
            <a:pPr eaLnBrk="1" hangingPunct="1">
              <a:lnSpc>
                <a:spcPct val="90000"/>
              </a:lnSpc>
            </a:pPr>
            <a:r>
              <a:rPr lang="fr-CA" sz="2000" dirty="0"/>
              <a:t>Le thérapeute efficace qui n’a pas ou peu besoin de feedback d’une source externe semble être</a:t>
            </a:r>
            <a:r>
              <a:rPr lang="fr-CA" sz="1800" dirty="0"/>
              <a:t> </a:t>
            </a:r>
            <a:r>
              <a:rPr lang="fr-CA" sz="2000" dirty="0"/>
              <a:t>un intervenant</a:t>
            </a:r>
            <a:r>
              <a:rPr lang="fr-CA" sz="1800" dirty="0"/>
              <a:t>…</a:t>
            </a:r>
          </a:p>
          <a:p>
            <a:pPr marL="904875" lvl="1" indent="-395288"/>
            <a:r>
              <a:rPr lang="fr-CA" sz="1600" dirty="0">
                <a:latin typeface="Arial" panose="020B0604020202020204" pitchFamily="34" charset="0"/>
                <a:cs typeface="Arial" panose="020B0604020202020204" pitchFamily="34" charset="0"/>
              </a:rPr>
              <a:t>en contact réflexif avec son expérience émotionnelle</a:t>
            </a:r>
          </a:p>
          <a:p>
            <a:pPr marL="904875" lvl="1" indent="-395288"/>
            <a:r>
              <a:rPr lang="fr-CA" sz="1600" dirty="0">
                <a:latin typeface="Arial" panose="020B0604020202020204" pitchFamily="34" charset="0"/>
                <a:cs typeface="Arial" panose="020B0604020202020204" pitchFamily="34" charset="0"/>
              </a:rPr>
              <a:t>sensible au contexte interactif</a:t>
            </a:r>
          </a:p>
          <a:p>
            <a:pPr marL="904875" lvl="1" indent="-395288"/>
            <a:r>
              <a:rPr lang="fr-CA" sz="1600" dirty="0">
                <a:latin typeface="Arial" panose="020B0604020202020204" pitchFamily="34" charset="0"/>
                <a:cs typeface="Arial" panose="020B0604020202020204" pitchFamily="34" charset="0"/>
              </a:rPr>
              <a:t>attentif à l’expérience subjective du client</a:t>
            </a:r>
          </a:p>
          <a:p>
            <a:pPr marL="904875" lvl="1" indent="-395288"/>
            <a:r>
              <a:rPr lang="fr-CA" sz="1600" dirty="0">
                <a:latin typeface="Arial" panose="020B0604020202020204" pitchFamily="34" charset="0"/>
                <a:cs typeface="Arial" panose="020B0604020202020204" pitchFamily="34" charset="0"/>
              </a:rPr>
              <a:t>offre alors des interventions optimales facilitant le changement</a:t>
            </a:r>
          </a:p>
        </p:txBody>
      </p:sp>
      <p:sp>
        <p:nvSpPr>
          <p:cNvPr id="21509" name="Slide Number Placeholder 5"/>
          <p:cNvSpPr>
            <a:spLocks noGrp="1"/>
          </p:cNvSpPr>
          <p:nvPr>
            <p:ph type="sldNum" sz="quarter" idx="11"/>
          </p:nvPr>
        </p:nvSpPr>
        <p:spPr>
          <a:noFill/>
        </p:spPr>
        <p:txBody>
          <a:bodyPr/>
          <a:lstStyle/>
          <a:p>
            <a:fld id="{D4855BC7-726F-4C4E-A509-7BC82BB976F1}" type="slidenum">
              <a:rPr lang="fr-CA" smtClean="0"/>
              <a:pPr/>
              <a:t>35</a:t>
            </a:fld>
            <a:endParaRPr lang="fr-CA" smtClean="0"/>
          </a:p>
        </p:txBody>
      </p:sp>
    </p:spTree>
    <p:extLst>
      <p:ext uri="{BB962C8B-B14F-4D97-AF65-F5344CB8AC3E}">
        <p14:creationId xmlns:p14="http://schemas.microsoft.com/office/powerpoint/2010/main" val="418826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4C75452-4AFA-49E1-B531-A5A0913C14A5}" type="slidenum">
              <a:rPr lang="fr-FR" smtClean="0"/>
              <a:pPr>
                <a:defRPr/>
              </a:pPr>
              <a:t>36</a:t>
            </a:fld>
            <a:endParaRPr lang="fr-FR" dirty="0"/>
          </a:p>
        </p:txBody>
      </p:sp>
      <p:sp>
        <p:nvSpPr>
          <p:cNvPr id="5" name="Espace réservé du texte 2"/>
          <p:cNvSpPr txBox="1">
            <a:spLocks/>
          </p:cNvSpPr>
          <p:nvPr/>
        </p:nvSpPr>
        <p:spPr bwMode="auto">
          <a:xfrm>
            <a:off x="1415480" y="2171154"/>
            <a:ext cx="7772400" cy="1500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tx2"/>
              </a:buClr>
              <a:buSzPct val="75000"/>
              <a:buFont typeface="Wingdings" pitchFamily="2" charset="2"/>
              <a:buNone/>
              <a:defRPr sz="2000">
                <a:solidFill>
                  <a:schemeClr val="tx1"/>
                </a:solidFill>
                <a:effectLst>
                  <a:outerShdw blurRad="38100" dist="38100" dir="2700000" algn="tl">
                    <a:srgbClr val="000000"/>
                  </a:outerShdw>
                </a:effectLst>
                <a:latin typeface="+mn-lt"/>
                <a:ea typeface="+mn-ea"/>
                <a:cs typeface="+mn-cs"/>
              </a:defRPr>
            </a:lvl1pPr>
            <a:lvl2pPr marL="457200" indent="0" algn="l" rtl="0" eaLnBrk="0" fontAlgn="base" hangingPunct="0">
              <a:spcBef>
                <a:spcPct val="20000"/>
              </a:spcBef>
              <a:spcAft>
                <a:spcPct val="0"/>
              </a:spcAft>
              <a:buClr>
                <a:schemeClr val="folHlink"/>
              </a:buClr>
              <a:buSzPct val="60000"/>
              <a:buFont typeface="Wingdings" pitchFamily="2" charset="2"/>
              <a:buNone/>
              <a:defRPr sz="1800">
                <a:solidFill>
                  <a:schemeClr val="tx1"/>
                </a:solidFill>
                <a:effectLst>
                  <a:outerShdw blurRad="38100" dist="38100" dir="2700000" algn="tl">
                    <a:srgbClr val="000000"/>
                  </a:outerShdw>
                </a:effectLst>
                <a:latin typeface="+mn-lt"/>
              </a:defRPr>
            </a:lvl2pPr>
            <a:lvl3pPr marL="914400" indent="0" algn="l" rtl="0" eaLnBrk="0" fontAlgn="base" hangingPunct="0">
              <a:spcBef>
                <a:spcPct val="20000"/>
              </a:spcBef>
              <a:spcAft>
                <a:spcPct val="0"/>
              </a:spcAft>
              <a:buClr>
                <a:schemeClr val="tx2"/>
              </a:buClr>
              <a:buSzPct val="60000"/>
              <a:buFont typeface="Wingdings" pitchFamily="2" charset="2"/>
              <a:buNone/>
              <a:defRPr sz="1600">
                <a:solidFill>
                  <a:schemeClr val="tx1"/>
                </a:solidFill>
                <a:effectLst>
                  <a:outerShdw blurRad="38100" dist="38100" dir="2700000" algn="tl">
                    <a:srgbClr val="000000"/>
                  </a:outerShdw>
                </a:effectLst>
                <a:latin typeface="+mn-lt"/>
              </a:defRPr>
            </a:lvl3pPr>
            <a:lvl4pPr marL="1371600" indent="0" algn="l" rtl="0" eaLnBrk="0" fontAlgn="base" hangingPunct="0">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4pPr>
            <a:lvl5pPr marL="1828800" indent="0" algn="l" rtl="0" eaLnBrk="0" fontAlgn="base" hangingPunct="0">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5pPr>
            <a:lvl6pPr marL="22860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9pPr>
          </a:lstStyle>
          <a:p>
            <a:r>
              <a:rPr lang="fr-BE" kern="0" dirty="0">
                <a:effectLst/>
              </a:rPr>
              <a:t>« </a:t>
            </a:r>
            <a:r>
              <a:rPr lang="fr-BE" kern="0" dirty="0" err="1">
                <a:effectLst/>
              </a:rPr>
              <a:t>Too</a:t>
            </a:r>
            <a:r>
              <a:rPr lang="fr-BE" kern="0" dirty="0">
                <a:effectLst/>
              </a:rPr>
              <a:t> </a:t>
            </a:r>
            <a:r>
              <a:rPr lang="fr-BE" kern="0" dirty="0" err="1">
                <a:effectLst/>
              </a:rPr>
              <a:t>often</a:t>
            </a:r>
            <a:r>
              <a:rPr lang="fr-BE" kern="0" dirty="0">
                <a:effectLst/>
              </a:rPr>
              <a:t>, </a:t>
            </a:r>
            <a:r>
              <a:rPr lang="fr-BE" kern="0" dirty="0" err="1">
                <a:effectLst/>
              </a:rPr>
              <a:t>we</a:t>
            </a:r>
            <a:r>
              <a:rPr lang="fr-BE" kern="0" dirty="0">
                <a:effectLst/>
              </a:rPr>
              <a:t> </a:t>
            </a:r>
            <a:r>
              <a:rPr lang="fr-BE" kern="0" dirty="0" err="1">
                <a:effectLst/>
              </a:rPr>
              <a:t>therapists</a:t>
            </a:r>
            <a:r>
              <a:rPr lang="fr-BE" kern="0" dirty="0">
                <a:effectLst/>
              </a:rPr>
              <a:t> </a:t>
            </a:r>
            <a:r>
              <a:rPr lang="fr-BE" kern="0" dirty="0" err="1">
                <a:effectLst/>
              </a:rPr>
              <a:t>neglect</a:t>
            </a:r>
            <a:r>
              <a:rPr lang="fr-BE" kern="0" dirty="0">
                <a:effectLst/>
              </a:rPr>
              <a:t> </a:t>
            </a:r>
            <a:r>
              <a:rPr lang="fr-BE" kern="0" dirty="0" err="1">
                <a:effectLst/>
              </a:rPr>
              <a:t>our</a:t>
            </a:r>
            <a:r>
              <a:rPr lang="fr-BE" kern="0" dirty="0">
                <a:effectLst/>
              </a:rPr>
              <a:t> </a:t>
            </a:r>
            <a:r>
              <a:rPr lang="fr-BE" kern="0" dirty="0" err="1">
                <a:effectLst/>
              </a:rPr>
              <a:t>personal</a:t>
            </a:r>
            <a:r>
              <a:rPr lang="fr-BE" kern="0" dirty="0">
                <a:effectLst/>
              </a:rPr>
              <a:t> </a:t>
            </a:r>
            <a:r>
              <a:rPr lang="fr-BE" kern="0" dirty="0" err="1">
                <a:effectLst/>
              </a:rPr>
              <a:t>relationships</a:t>
            </a:r>
            <a:r>
              <a:rPr lang="fr-BE" kern="0" dirty="0">
                <a:effectLst/>
              </a:rPr>
              <a:t>. Our </a:t>
            </a:r>
            <a:r>
              <a:rPr lang="fr-BE" kern="0" dirty="0" err="1">
                <a:effectLst/>
              </a:rPr>
              <a:t>work</a:t>
            </a:r>
            <a:r>
              <a:rPr lang="fr-BE" kern="0" dirty="0">
                <a:effectLst/>
              </a:rPr>
              <a:t> </a:t>
            </a:r>
            <a:r>
              <a:rPr lang="fr-BE" kern="0" dirty="0" err="1">
                <a:effectLst/>
              </a:rPr>
              <a:t>becomes</a:t>
            </a:r>
            <a:r>
              <a:rPr lang="fr-BE" kern="0" dirty="0">
                <a:effectLst/>
              </a:rPr>
              <a:t> </a:t>
            </a:r>
            <a:r>
              <a:rPr lang="fr-BE" kern="0" dirty="0" err="1">
                <a:effectLst/>
              </a:rPr>
              <a:t>our</a:t>
            </a:r>
            <a:r>
              <a:rPr lang="fr-BE" kern="0" dirty="0">
                <a:effectLst/>
              </a:rPr>
              <a:t> life. At the end of </a:t>
            </a:r>
            <a:r>
              <a:rPr lang="fr-BE" kern="0" dirty="0" err="1">
                <a:effectLst/>
              </a:rPr>
              <a:t>our</a:t>
            </a:r>
            <a:r>
              <a:rPr lang="fr-BE" kern="0" dirty="0">
                <a:effectLst/>
              </a:rPr>
              <a:t> </a:t>
            </a:r>
            <a:r>
              <a:rPr lang="fr-BE" kern="0" dirty="0" err="1">
                <a:effectLst/>
              </a:rPr>
              <a:t>workday</a:t>
            </a:r>
            <a:r>
              <a:rPr lang="fr-BE" kern="0" dirty="0">
                <a:effectLst/>
              </a:rPr>
              <a:t>, </a:t>
            </a:r>
            <a:r>
              <a:rPr lang="fr-BE" kern="0" dirty="0" err="1">
                <a:effectLst/>
              </a:rPr>
              <a:t>having</a:t>
            </a:r>
            <a:r>
              <a:rPr lang="fr-BE" kern="0" dirty="0">
                <a:effectLst/>
              </a:rPr>
              <a:t> </a:t>
            </a:r>
            <a:r>
              <a:rPr lang="fr-BE" kern="0" dirty="0" err="1">
                <a:effectLst/>
              </a:rPr>
              <a:t>given</a:t>
            </a:r>
            <a:r>
              <a:rPr lang="fr-BE" kern="0" dirty="0">
                <a:effectLst/>
              </a:rPr>
              <a:t> </a:t>
            </a:r>
            <a:r>
              <a:rPr lang="fr-BE" kern="0" dirty="0" err="1">
                <a:effectLst/>
              </a:rPr>
              <a:t>so</a:t>
            </a:r>
            <a:r>
              <a:rPr lang="fr-BE" kern="0" dirty="0">
                <a:effectLst/>
              </a:rPr>
              <a:t> </a:t>
            </a:r>
            <a:r>
              <a:rPr lang="fr-BE" kern="0" dirty="0" err="1">
                <a:effectLst/>
              </a:rPr>
              <a:t>much</a:t>
            </a:r>
            <a:r>
              <a:rPr lang="fr-BE" kern="0" dirty="0">
                <a:effectLst/>
              </a:rPr>
              <a:t> of </a:t>
            </a:r>
            <a:r>
              <a:rPr lang="fr-BE" kern="0" dirty="0" err="1">
                <a:effectLst/>
              </a:rPr>
              <a:t>ourselves</a:t>
            </a:r>
            <a:r>
              <a:rPr lang="fr-BE" kern="0" dirty="0">
                <a:effectLst/>
              </a:rPr>
              <a:t>, </a:t>
            </a:r>
            <a:r>
              <a:rPr lang="fr-BE" kern="0" dirty="0" err="1">
                <a:effectLst/>
              </a:rPr>
              <a:t>we</a:t>
            </a:r>
            <a:r>
              <a:rPr lang="fr-BE" kern="0" dirty="0">
                <a:effectLst/>
              </a:rPr>
              <a:t> </a:t>
            </a:r>
            <a:r>
              <a:rPr lang="fr-BE" kern="0" dirty="0" err="1">
                <a:effectLst/>
              </a:rPr>
              <a:t>feel</a:t>
            </a:r>
            <a:r>
              <a:rPr lang="fr-BE" kern="0" dirty="0">
                <a:effectLst/>
              </a:rPr>
              <a:t> </a:t>
            </a:r>
            <a:r>
              <a:rPr lang="fr-BE" kern="0" dirty="0" err="1">
                <a:effectLst/>
              </a:rPr>
              <a:t>drained</a:t>
            </a:r>
            <a:r>
              <a:rPr lang="fr-BE" kern="0" dirty="0">
                <a:effectLst/>
              </a:rPr>
              <a:t> of </a:t>
            </a:r>
            <a:r>
              <a:rPr lang="fr-BE" kern="0" dirty="0" err="1">
                <a:effectLst/>
              </a:rPr>
              <a:t>desire</a:t>
            </a:r>
            <a:r>
              <a:rPr lang="fr-BE" kern="0" dirty="0">
                <a:effectLst/>
              </a:rPr>
              <a:t> for more </a:t>
            </a:r>
            <a:r>
              <a:rPr lang="fr-BE" kern="0" dirty="0" err="1">
                <a:effectLst/>
              </a:rPr>
              <a:t>relationship</a:t>
            </a:r>
            <a:r>
              <a:rPr lang="fr-BE" kern="0" dirty="0">
                <a:effectLst/>
              </a:rPr>
              <a:t>. » </a:t>
            </a:r>
            <a:r>
              <a:rPr lang="fr-BE" b="1" kern="0" dirty="0">
                <a:effectLst/>
              </a:rPr>
              <a:t>I. D. </a:t>
            </a:r>
            <a:r>
              <a:rPr lang="fr-BE" b="1" kern="0" dirty="0" err="1">
                <a:effectLst/>
              </a:rPr>
              <a:t>Yalom</a:t>
            </a:r>
            <a:r>
              <a:rPr lang="fr-BE" b="1" kern="0" dirty="0">
                <a:effectLst/>
              </a:rPr>
              <a:t> (2002, p. 252)</a:t>
            </a:r>
            <a:endParaRPr lang="fr-BE" kern="0" dirty="0">
              <a:effectLst/>
            </a:endParaRPr>
          </a:p>
        </p:txBody>
      </p:sp>
      <p:sp>
        <p:nvSpPr>
          <p:cNvPr id="6" name="Rectangle 5"/>
          <p:cNvSpPr/>
          <p:nvPr/>
        </p:nvSpPr>
        <p:spPr>
          <a:xfrm>
            <a:off x="5807968" y="6200360"/>
            <a:ext cx="5652120" cy="338554"/>
          </a:xfrm>
          <a:prstGeom prst="rect">
            <a:avLst/>
          </a:prstGeom>
        </p:spPr>
        <p:txBody>
          <a:bodyPr wrap="square">
            <a:spAutoFit/>
          </a:bodyPr>
          <a:lstStyle/>
          <a:p>
            <a:r>
              <a:rPr lang="en-US" sz="1600" dirty="0">
                <a:latin typeface="Segoe UI" panose="020B0502040204020203" pitchFamily="34" charset="0"/>
                <a:ea typeface="Calibri" panose="020F0502020204030204" pitchFamily="34" charset="0"/>
              </a:rPr>
              <a:t>Citations </a:t>
            </a:r>
            <a:r>
              <a:rPr lang="en-US" sz="1600" dirty="0" err="1">
                <a:latin typeface="Segoe UI" panose="020B0502040204020203" pitchFamily="34" charset="0"/>
                <a:ea typeface="Calibri" panose="020F0502020204030204" pitchFamily="34" charset="0"/>
              </a:rPr>
              <a:t>tirées</a:t>
            </a:r>
            <a:r>
              <a:rPr lang="en-US" sz="1600" dirty="0">
                <a:latin typeface="Segoe UI" panose="020B0502040204020203" pitchFamily="34" charset="0"/>
                <a:ea typeface="Calibri" panose="020F0502020204030204" pitchFamily="34" charset="0"/>
              </a:rPr>
              <a:t> de </a:t>
            </a:r>
            <a:r>
              <a:rPr lang="en-US" sz="1600" dirty="0" err="1">
                <a:latin typeface="Segoe UI" panose="020B0502040204020203" pitchFamily="34" charset="0"/>
                <a:ea typeface="Calibri" panose="020F0502020204030204" pitchFamily="34" charset="0"/>
              </a:rPr>
              <a:t>Skovholt</a:t>
            </a:r>
            <a:r>
              <a:rPr lang="en-US" sz="1600" dirty="0">
                <a:latin typeface="Segoe UI" panose="020B0502040204020203" pitchFamily="34" charset="0"/>
                <a:ea typeface="Calibri" panose="020F0502020204030204" pitchFamily="34" charset="0"/>
              </a:rPr>
              <a:t> &amp; Trotter-</a:t>
            </a:r>
            <a:r>
              <a:rPr lang="en-US" sz="1600" dirty="0" err="1">
                <a:latin typeface="Segoe UI" panose="020B0502040204020203" pitchFamily="34" charset="0"/>
                <a:ea typeface="Calibri" panose="020F0502020204030204" pitchFamily="34" charset="0"/>
              </a:rPr>
              <a:t>Mathison</a:t>
            </a:r>
            <a:r>
              <a:rPr lang="en-US" sz="1600" dirty="0">
                <a:latin typeface="Segoe UI" panose="020B0502040204020203" pitchFamily="34" charset="0"/>
                <a:ea typeface="Calibri" panose="020F0502020204030204" pitchFamily="34" charset="0"/>
              </a:rPr>
              <a:t>  (2016)</a:t>
            </a:r>
            <a:endParaRPr lang="fr-BE" sz="1600" dirty="0"/>
          </a:p>
        </p:txBody>
      </p:sp>
      <p:sp>
        <p:nvSpPr>
          <p:cNvPr id="7" name="Espace réservé du texte 2"/>
          <p:cNvSpPr txBox="1">
            <a:spLocks/>
          </p:cNvSpPr>
          <p:nvPr/>
        </p:nvSpPr>
        <p:spPr bwMode="auto">
          <a:xfrm>
            <a:off x="1415480" y="4221089"/>
            <a:ext cx="7772400" cy="1500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tx2"/>
              </a:buClr>
              <a:buSzPct val="75000"/>
              <a:buFont typeface="Wingdings" pitchFamily="2" charset="2"/>
              <a:buNone/>
              <a:defRPr sz="2000">
                <a:solidFill>
                  <a:schemeClr val="tx1"/>
                </a:solidFill>
                <a:effectLst>
                  <a:outerShdw blurRad="38100" dist="38100" dir="2700000" algn="tl">
                    <a:srgbClr val="000000"/>
                  </a:outerShdw>
                </a:effectLst>
                <a:latin typeface="+mn-lt"/>
                <a:ea typeface="+mn-ea"/>
                <a:cs typeface="+mn-cs"/>
              </a:defRPr>
            </a:lvl1pPr>
            <a:lvl2pPr marL="457200" indent="0" algn="l" rtl="0" eaLnBrk="0" fontAlgn="base" hangingPunct="0">
              <a:spcBef>
                <a:spcPct val="20000"/>
              </a:spcBef>
              <a:spcAft>
                <a:spcPct val="0"/>
              </a:spcAft>
              <a:buClr>
                <a:schemeClr val="folHlink"/>
              </a:buClr>
              <a:buSzPct val="60000"/>
              <a:buFont typeface="Wingdings" pitchFamily="2" charset="2"/>
              <a:buNone/>
              <a:defRPr sz="1800">
                <a:solidFill>
                  <a:schemeClr val="tx1"/>
                </a:solidFill>
                <a:effectLst>
                  <a:outerShdw blurRad="38100" dist="38100" dir="2700000" algn="tl">
                    <a:srgbClr val="000000"/>
                  </a:outerShdw>
                </a:effectLst>
                <a:latin typeface="+mn-lt"/>
              </a:defRPr>
            </a:lvl2pPr>
            <a:lvl3pPr marL="914400" indent="0" algn="l" rtl="0" eaLnBrk="0" fontAlgn="base" hangingPunct="0">
              <a:spcBef>
                <a:spcPct val="20000"/>
              </a:spcBef>
              <a:spcAft>
                <a:spcPct val="0"/>
              </a:spcAft>
              <a:buClr>
                <a:schemeClr val="tx2"/>
              </a:buClr>
              <a:buSzPct val="60000"/>
              <a:buFont typeface="Wingdings" pitchFamily="2" charset="2"/>
              <a:buNone/>
              <a:defRPr sz="1600">
                <a:solidFill>
                  <a:schemeClr val="tx1"/>
                </a:solidFill>
                <a:effectLst>
                  <a:outerShdw blurRad="38100" dist="38100" dir="2700000" algn="tl">
                    <a:srgbClr val="000000"/>
                  </a:outerShdw>
                </a:effectLst>
                <a:latin typeface="+mn-lt"/>
              </a:defRPr>
            </a:lvl3pPr>
            <a:lvl4pPr marL="1371600" indent="0" algn="l" rtl="0" eaLnBrk="0" fontAlgn="base" hangingPunct="0">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4pPr>
            <a:lvl5pPr marL="1828800" indent="0" algn="l" rtl="0" eaLnBrk="0" fontAlgn="base" hangingPunct="0">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5pPr>
            <a:lvl6pPr marL="22860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9pPr>
          </a:lstStyle>
          <a:p>
            <a:r>
              <a:rPr lang="fr-BE" kern="0" dirty="0">
                <a:effectLst/>
              </a:rPr>
              <a:t>« </a:t>
            </a:r>
            <a:r>
              <a:rPr lang="fr-BE" kern="0" dirty="0" err="1">
                <a:effectLst/>
              </a:rPr>
              <a:t>Many</a:t>
            </a:r>
            <a:r>
              <a:rPr lang="fr-BE" kern="0" dirty="0">
                <a:effectLst/>
              </a:rPr>
              <a:t> </a:t>
            </a:r>
            <a:r>
              <a:rPr lang="fr-BE" kern="0" dirty="0" err="1">
                <a:effectLst/>
              </a:rPr>
              <a:t>therapists</a:t>
            </a:r>
            <a:r>
              <a:rPr lang="fr-BE" kern="0" dirty="0">
                <a:effectLst/>
              </a:rPr>
              <a:t>, for </a:t>
            </a:r>
            <a:r>
              <a:rPr lang="fr-BE" kern="0" dirty="0" err="1">
                <a:effectLst/>
              </a:rPr>
              <a:t>example</a:t>
            </a:r>
            <a:r>
              <a:rPr lang="fr-BE" kern="0" dirty="0">
                <a:effectLst/>
              </a:rPr>
              <a:t>, </a:t>
            </a:r>
            <a:r>
              <a:rPr lang="fr-BE" kern="0" dirty="0" err="1">
                <a:effectLst/>
              </a:rPr>
              <a:t>grew</a:t>
            </a:r>
            <a:r>
              <a:rPr lang="fr-BE" kern="0" dirty="0">
                <a:effectLst/>
              </a:rPr>
              <a:t> up </a:t>
            </a:r>
            <a:r>
              <a:rPr lang="fr-BE" kern="0" dirty="0" err="1">
                <a:effectLst/>
              </a:rPr>
              <a:t>playing</a:t>
            </a:r>
            <a:r>
              <a:rPr lang="fr-BE" kern="0" dirty="0">
                <a:effectLst/>
              </a:rPr>
              <a:t> the </a:t>
            </a:r>
            <a:r>
              <a:rPr lang="fr-BE" kern="0" dirty="0" err="1">
                <a:effectLst/>
              </a:rPr>
              <a:t>role</a:t>
            </a:r>
            <a:r>
              <a:rPr lang="fr-BE" kern="0" dirty="0">
                <a:effectLst/>
              </a:rPr>
              <a:t> of </a:t>
            </a:r>
            <a:r>
              <a:rPr lang="fr-BE" kern="0" dirty="0" err="1">
                <a:effectLst/>
              </a:rPr>
              <a:t>caretaker</a:t>
            </a:r>
            <a:r>
              <a:rPr lang="fr-BE" kern="0" dirty="0">
                <a:effectLst/>
              </a:rPr>
              <a:t>, go-</a:t>
            </a:r>
            <a:r>
              <a:rPr lang="fr-BE" kern="0" dirty="0" err="1">
                <a:effectLst/>
              </a:rPr>
              <a:t>between</a:t>
            </a:r>
            <a:r>
              <a:rPr lang="fr-BE" kern="0" dirty="0">
                <a:effectLst/>
              </a:rPr>
              <a:t>, </a:t>
            </a:r>
            <a:r>
              <a:rPr lang="fr-BE" kern="0" dirty="0" err="1">
                <a:effectLst/>
              </a:rPr>
              <a:t>parentified</a:t>
            </a:r>
            <a:r>
              <a:rPr lang="fr-BE" kern="0" dirty="0">
                <a:effectLst/>
              </a:rPr>
              <a:t> </a:t>
            </a:r>
            <a:r>
              <a:rPr lang="fr-BE" kern="0" dirty="0" err="1">
                <a:effectLst/>
              </a:rPr>
              <a:t>child</a:t>
            </a:r>
            <a:r>
              <a:rPr lang="fr-BE" kern="0" dirty="0">
                <a:effectLst/>
              </a:rPr>
              <a:t> or </a:t>
            </a:r>
            <a:r>
              <a:rPr lang="fr-BE" kern="0" dirty="0" err="1">
                <a:effectLst/>
              </a:rPr>
              <a:t>burden-bearer</a:t>
            </a:r>
            <a:r>
              <a:rPr lang="fr-BE" kern="0" dirty="0">
                <a:effectLst/>
              </a:rPr>
              <a:t> </a:t>
            </a:r>
            <a:r>
              <a:rPr lang="fr-BE" kern="0" dirty="0" err="1">
                <a:effectLst/>
              </a:rPr>
              <a:t>within</a:t>
            </a:r>
            <a:r>
              <a:rPr lang="fr-BE" kern="0" dirty="0">
                <a:effectLst/>
              </a:rPr>
              <a:t> </a:t>
            </a:r>
            <a:r>
              <a:rPr lang="fr-BE" kern="0" dirty="0" err="1">
                <a:effectLst/>
              </a:rPr>
              <a:t>their</a:t>
            </a:r>
            <a:r>
              <a:rPr lang="fr-BE" kern="0" dirty="0">
                <a:effectLst/>
              </a:rPr>
              <a:t> </a:t>
            </a:r>
            <a:r>
              <a:rPr lang="fr-BE" kern="0" dirty="0" err="1">
                <a:effectLst/>
              </a:rPr>
              <a:t>families</a:t>
            </a:r>
            <a:r>
              <a:rPr lang="fr-BE" kern="0" dirty="0">
                <a:effectLst/>
              </a:rPr>
              <a:t> of </a:t>
            </a:r>
            <a:r>
              <a:rPr lang="fr-BE" kern="0" dirty="0" err="1">
                <a:effectLst/>
              </a:rPr>
              <a:t>origin</a:t>
            </a:r>
            <a:r>
              <a:rPr lang="fr-BE" kern="0" dirty="0">
                <a:effectLst/>
              </a:rPr>
              <a:t>. </a:t>
            </a:r>
            <a:r>
              <a:rPr lang="fr-BE" kern="0" dirty="0" err="1">
                <a:effectLst/>
              </a:rPr>
              <a:t>Having</a:t>
            </a:r>
            <a:r>
              <a:rPr lang="fr-BE" kern="0" dirty="0">
                <a:effectLst/>
              </a:rPr>
              <a:t> </a:t>
            </a:r>
            <a:r>
              <a:rPr lang="fr-BE" kern="0" dirty="0" err="1">
                <a:effectLst/>
              </a:rPr>
              <a:t>learned</a:t>
            </a:r>
            <a:r>
              <a:rPr lang="fr-BE" kern="0" dirty="0">
                <a:effectLst/>
              </a:rPr>
              <a:t> at an </a:t>
            </a:r>
            <a:r>
              <a:rPr lang="fr-BE" kern="0" dirty="0" err="1">
                <a:effectLst/>
              </a:rPr>
              <a:t>early</a:t>
            </a:r>
            <a:r>
              <a:rPr lang="fr-BE" kern="0" dirty="0">
                <a:effectLst/>
              </a:rPr>
              <a:t> </a:t>
            </a:r>
            <a:r>
              <a:rPr lang="fr-BE" kern="0" dirty="0" err="1">
                <a:effectLst/>
              </a:rPr>
              <a:t>age</a:t>
            </a:r>
            <a:r>
              <a:rPr lang="fr-BE" kern="0" dirty="0">
                <a:effectLst/>
              </a:rPr>
              <a:t> to </a:t>
            </a:r>
            <a:r>
              <a:rPr lang="fr-BE" kern="0" dirty="0" err="1">
                <a:effectLst/>
              </a:rPr>
              <a:t>attune</a:t>
            </a:r>
            <a:r>
              <a:rPr lang="fr-BE" kern="0" dirty="0">
                <a:effectLst/>
              </a:rPr>
              <a:t> </a:t>
            </a:r>
            <a:r>
              <a:rPr lang="fr-BE" kern="0" dirty="0" err="1">
                <a:effectLst/>
              </a:rPr>
              <a:t>themselves</a:t>
            </a:r>
            <a:r>
              <a:rPr lang="fr-BE" kern="0" dirty="0">
                <a:effectLst/>
              </a:rPr>
              <a:t> to </a:t>
            </a:r>
            <a:r>
              <a:rPr lang="fr-BE" kern="0" dirty="0" err="1">
                <a:effectLst/>
              </a:rPr>
              <a:t>others</a:t>
            </a:r>
            <a:r>
              <a:rPr lang="fr-BE" kern="0" dirty="0">
                <a:effectLst/>
              </a:rPr>
              <a:t>, </a:t>
            </a:r>
            <a:r>
              <a:rPr lang="fr-BE" kern="0" dirty="0" err="1">
                <a:effectLst/>
              </a:rPr>
              <a:t>therapists</a:t>
            </a:r>
            <a:r>
              <a:rPr lang="fr-BE" kern="0" dirty="0">
                <a:effectLst/>
              </a:rPr>
              <a:t> </a:t>
            </a:r>
            <a:r>
              <a:rPr lang="fr-BE" kern="0" dirty="0" err="1">
                <a:effectLst/>
              </a:rPr>
              <a:t>often</a:t>
            </a:r>
            <a:r>
              <a:rPr lang="fr-BE" kern="0" dirty="0">
                <a:effectLst/>
              </a:rPr>
              <a:t> have </a:t>
            </a:r>
            <a:r>
              <a:rPr lang="fr-BE" kern="0" dirty="0" err="1">
                <a:effectLst/>
              </a:rPr>
              <a:t>great</a:t>
            </a:r>
            <a:r>
              <a:rPr lang="fr-BE" kern="0" dirty="0">
                <a:effectLst/>
              </a:rPr>
              <a:t> </a:t>
            </a:r>
            <a:r>
              <a:rPr lang="fr-BE" kern="0" dirty="0" err="1">
                <a:effectLst/>
              </a:rPr>
              <a:t>difficulty</a:t>
            </a:r>
            <a:r>
              <a:rPr lang="fr-BE" kern="0" dirty="0">
                <a:effectLst/>
              </a:rPr>
              <a:t> </a:t>
            </a:r>
            <a:r>
              <a:rPr lang="fr-BE" kern="0" dirty="0" err="1">
                <a:effectLst/>
              </a:rPr>
              <a:t>attending</a:t>
            </a:r>
            <a:r>
              <a:rPr lang="fr-BE" kern="0" dirty="0">
                <a:effectLst/>
              </a:rPr>
              <a:t> to </a:t>
            </a:r>
            <a:r>
              <a:rPr lang="fr-BE" kern="0" dirty="0" err="1">
                <a:effectLst/>
              </a:rPr>
              <a:t>their</a:t>
            </a:r>
            <a:r>
              <a:rPr lang="fr-BE" kern="0" dirty="0">
                <a:effectLst/>
              </a:rPr>
              <a:t> </a:t>
            </a:r>
            <a:r>
              <a:rPr lang="fr-BE" kern="0" dirty="0" err="1">
                <a:effectLst/>
              </a:rPr>
              <a:t>own</a:t>
            </a:r>
            <a:r>
              <a:rPr lang="fr-BE" kern="0" dirty="0">
                <a:effectLst/>
              </a:rPr>
              <a:t> </a:t>
            </a:r>
            <a:r>
              <a:rPr lang="fr-BE" kern="0" dirty="0" err="1">
                <a:effectLst/>
              </a:rPr>
              <a:t>emotional</a:t>
            </a:r>
            <a:r>
              <a:rPr lang="fr-BE" kern="0" dirty="0">
                <a:effectLst/>
              </a:rPr>
              <a:t> </a:t>
            </a:r>
            <a:r>
              <a:rPr lang="fr-BE" kern="0" dirty="0" err="1">
                <a:effectLst/>
              </a:rPr>
              <a:t>needs</a:t>
            </a:r>
            <a:r>
              <a:rPr lang="fr-BE" kern="0" dirty="0">
                <a:effectLst/>
              </a:rPr>
              <a:t> » </a:t>
            </a:r>
            <a:r>
              <a:rPr lang="fr-BE" b="1" kern="0" dirty="0">
                <a:effectLst/>
              </a:rPr>
              <a:t>M. B. </a:t>
            </a:r>
            <a:r>
              <a:rPr lang="fr-BE" b="1" kern="0" dirty="0" err="1">
                <a:effectLst/>
              </a:rPr>
              <a:t>Sussman</a:t>
            </a:r>
            <a:r>
              <a:rPr lang="fr-BE" b="1" kern="0" dirty="0">
                <a:effectLst/>
              </a:rPr>
              <a:t> (1995, p. 4)</a:t>
            </a:r>
            <a:endParaRPr lang="fr-BE" kern="0" dirty="0">
              <a:effectLst/>
            </a:endParaRPr>
          </a:p>
        </p:txBody>
      </p:sp>
      <p:sp>
        <p:nvSpPr>
          <p:cNvPr id="8" name="Rectangle 7"/>
          <p:cNvSpPr/>
          <p:nvPr/>
        </p:nvSpPr>
        <p:spPr>
          <a:xfrm>
            <a:off x="4138856" y="1655485"/>
            <a:ext cx="4968552" cy="369332"/>
          </a:xfrm>
          <a:prstGeom prst="rect">
            <a:avLst/>
          </a:prstGeom>
        </p:spPr>
        <p:txBody>
          <a:bodyPr wrap="square">
            <a:spAutoFit/>
          </a:bodyPr>
          <a:lstStyle/>
          <a:p>
            <a:r>
              <a:rPr lang="fr-BE" b="1" dirty="0">
                <a:latin typeface="Arial" panose="020B0604020202020204" pitchFamily="34" charset="0"/>
                <a:cs typeface="Arial" panose="020B0604020202020204" pitchFamily="34" charset="0"/>
              </a:rPr>
              <a:t>Carl Rogers at </a:t>
            </a:r>
            <a:r>
              <a:rPr lang="fr-BE" b="1" dirty="0" err="1">
                <a:latin typeface="Arial" panose="020B0604020202020204" pitchFamily="34" charset="0"/>
                <a:cs typeface="Arial" panose="020B0604020202020204" pitchFamily="34" charset="0"/>
              </a:rPr>
              <a:t>age</a:t>
            </a:r>
            <a:r>
              <a:rPr lang="fr-BE" b="1" dirty="0">
                <a:latin typeface="Arial" panose="020B0604020202020204" pitchFamily="34" charset="0"/>
                <a:cs typeface="Arial" panose="020B0604020202020204" pitchFamily="34" charset="0"/>
              </a:rPr>
              <a:t> 75 (Rogers, 1995, p.80)</a:t>
            </a:r>
            <a:endParaRPr lang="fr-BE" dirty="0">
              <a:latin typeface="Arial" panose="020B0604020202020204" pitchFamily="34" charset="0"/>
              <a:cs typeface="Arial" panose="020B0604020202020204" pitchFamily="34" charset="0"/>
            </a:endParaRPr>
          </a:p>
        </p:txBody>
      </p:sp>
      <p:sp>
        <p:nvSpPr>
          <p:cNvPr id="9" name="Espace réservé du texte 2"/>
          <p:cNvSpPr txBox="1">
            <a:spLocks/>
          </p:cNvSpPr>
          <p:nvPr/>
        </p:nvSpPr>
        <p:spPr bwMode="auto">
          <a:xfrm>
            <a:off x="1326956" y="155299"/>
            <a:ext cx="7772400" cy="1500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tx2"/>
              </a:buClr>
              <a:buSzPct val="75000"/>
              <a:buFont typeface="Wingdings" pitchFamily="2" charset="2"/>
              <a:buNone/>
              <a:defRPr sz="2000">
                <a:solidFill>
                  <a:schemeClr val="tx1"/>
                </a:solidFill>
                <a:effectLst>
                  <a:outerShdw blurRad="38100" dist="38100" dir="2700000" algn="tl">
                    <a:srgbClr val="000000"/>
                  </a:outerShdw>
                </a:effectLst>
                <a:latin typeface="+mn-lt"/>
                <a:ea typeface="+mn-ea"/>
                <a:cs typeface="+mn-cs"/>
              </a:defRPr>
            </a:lvl1pPr>
            <a:lvl2pPr marL="457200" indent="0" algn="l" rtl="0" eaLnBrk="0" fontAlgn="base" hangingPunct="0">
              <a:spcBef>
                <a:spcPct val="20000"/>
              </a:spcBef>
              <a:spcAft>
                <a:spcPct val="0"/>
              </a:spcAft>
              <a:buClr>
                <a:schemeClr val="folHlink"/>
              </a:buClr>
              <a:buSzPct val="60000"/>
              <a:buFont typeface="Wingdings" pitchFamily="2" charset="2"/>
              <a:buNone/>
              <a:defRPr sz="1800">
                <a:solidFill>
                  <a:schemeClr val="tx1"/>
                </a:solidFill>
                <a:effectLst>
                  <a:outerShdw blurRad="38100" dist="38100" dir="2700000" algn="tl">
                    <a:srgbClr val="000000"/>
                  </a:outerShdw>
                </a:effectLst>
                <a:latin typeface="+mn-lt"/>
              </a:defRPr>
            </a:lvl2pPr>
            <a:lvl3pPr marL="914400" indent="0" algn="l" rtl="0" eaLnBrk="0" fontAlgn="base" hangingPunct="0">
              <a:spcBef>
                <a:spcPct val="20000"/>
              </a:spcBef>
              <a:spcAft>
                <a:spcPct val="0"/>
              </a:spcAft>
              <a:buClr>
                <a:schemeClr val="tx2"/>
              </a:buClr>
              <a:buSzPct val="60000"/>
              <a:buFont typeface="Wingdings" pitchFamily="2" charset="2"/>
              <a:buNone/>
              <a:defRPr sz="1600">
                <a:solidFill>
                  <a:schemeClr val="tx1"/>
                </a:solidFill>
                <a:effectLst>
                  <a:outerShdw blurRad="38100" dist="38100" dir="2700000" algn="tl">
                    <a:srgbClr val="000000"/>
                  </a:outerShdw>
                </a:effectLst>
                <a:latin typeface="+mn-lt"/>
              </a:defRPr>
            </a:lvl3pPr>
            <a:lvl4pPr marL="1371600" indent="0" algn="l" rtl="0" eaLnBrk="0" fontAlgn="base" hangingPunct="0">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4pPr>
            <a:lvl5pPr marL="1828800" indent="0" algn="l" rtl="0" eaLnBrk="0" fontAlgn="base" hangingPunct="0">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5pPr>
            <a:lvl6pPr marL="22860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tx1"/>
              </a:buClr>
              <a:buSzPct val="100000"/>
              <a:buNone/>
              <a:defRPr sz="1400">
                <a:solidFill>
                  <a:schemeClr val="tx1"/>
                </a:solidFill>
                <a:effectLst>
                  <a:outerShdw blurRad="38100" dist="38100" dir="2700000" algn="tl">
                    <a:srgbClr val="000000"/>
                  </a:outerShdw>
                </a:effectLst>
                <a:latin typeface="+mn-lt"/>
              </a:defRPr>
            </a:lvl9pPr>
          </a:lstStyle>
          <a:p>
            <a:r>
              <a:rPr lang="fr-BE" kern="0" dirty="0">
                <a:effectLst/>
              </a:rPr>
              <a:t>« I have </a:t>
            </a:r>
            <a:r>
              <a:rPr lang="fr-BE" kern="0" dirty="0" err="1">
                <a:effectLst/>
              </a:rPr>
              <a:t>always</a:t>
            </a:r>
            <a:r>
              <a:rPr lang="fr-BE" kern="0" dirty="0">
                <a:effectLst/>
              </a:rPr>
              <a:t> been </a:t>
            </a:r>
            <a:r>
              <a:rPr lang="fr-BE" kern="0" dirty="0" err="1">
                <a:effectLst/>
              </a:rPr>
              <a:t>better</a:t>
            </a:r>
            <a:r>
              <a:rPr lang="fr-BE" kern="0" dirty="0">
                <a:effectLst/>
              </a:rPr>
              <a:t> at </a:t>
            </a:r>
            <a:r>
              <a:rPr lang="fr-BE" kern="0" dirty="0" err="1">
                <a:effectLst/>
              </a:rPr>
              <a:t>caring</a:t>
            </a:r>
            <a:r>
              <a:rPr lang="fr-BE" kern="0" dirty="0">
                <a:effectLst/>
              </a:rPr>
              <a:t> for and </a:t>
            </a:r>
            <a:r>
              <a:rPr lang="fr-BE" kern="0" dirty="0" err="1">
                <a:effectLst/>
              </a:rPr>
              <a:t>looking</a:t>
            </a:r>
            <a:r>
              <a:rPr lang="fr-BE" kern="0" dirty="0">
                <a:effectLst/>
              </a:rPr>
              <a:t> </a:t>
            </a:r>
            <a:r>
              <a:rPr lang="fr-BE" kern="0" dirty="0" err="1">
                <a:effectLst/>
              </a:rPr>
              <a:t>after</a:t>
            </a:r>
            <a:r>
              <a:rPr lang="fr-BE" kern="0" dirty="0">
                <a:effectLst/>
              </a:rPr>
              <a:t> </a:t>
            </a:r>
            <a:r>
              <a:rPr lang="fr-BE" kern="0" dirty="0" err="1">
                <a:effectLst/>
              </a:rPr>
              <a:t>others</a:t>
            </a:r>
            <a:r>
              <a:rPr lang="fr-BE" kern="0" dirty="0">
                <a:effectLst/>
              </a:rPr>
              <a:t> </a:t>
            </a:r>
            <a:r>
              <a:rPr lang="fr-BE" kern="0" dirty="0" err="1">
                <a:effectLst/>
              </a:rPr>
              <a:t>than</a:t>
            </a:r>
            <a:r>
              <a:rPr lang="fr-BE" kern="0" dirty="0">
                <a:effectLst/>
              </a:rPr>
              <a:t> I have been at </a:t>
            </a:r>
            <a:r>
              <a:rPr lang="fr-BE" kern="0" dirty="0" err="1">
                <a:effectLst/>
              </a:rPr>
              <a:t>caring</a:t>
            </a:r>
            <a:r>
              <a:rPr lang="fr-BE" kern="0" dirty="0">
                <a:effectLst/>
              </a:rPr>
              <a:t> for </a:t>
            </a:r>
            <a:r>
              <a:rPr lang="fr-BE" kern="0" dirty="0" err="1">
                <a:effectLst/>
              </a:rPr>
              <a:t>myself</a:t>
            </a:r>
            <a:r>
              <a:rPr lang="fr-BE" kern="0" dirty="0">
                <a:effectLst/>
              </a:rPr>
              <a:t>. But in </a:t>
            </a:r>
            <a:r>
              <a:rPr lang="fr-BE" kern="0" dirty="0" err="1">
                <a:effectLst/>
              </a:rPr>
              <a:t>these</a:t>
            </a:r>
            <a:r>
              <a:rPr lang="fr-BE" kern="0" dirty="0">
                <a:effectLst/>
              </a:rPr>
              <a:t> </a:t>
            </a:r>
            <a:r>
              <a:rPr lang="fr-BE" kern="0" dirty="0" err="1">
                <a:effectLst/>
              </a:rPr>
              <a:t>later</a:t>
            </a:r>
            <a:r>
              <a:rPr lang="fr-BE" kern="0" dirty="0">
                <a:effectLst/>
              </a:rPr>
              <a:t> </a:t>
            </a:r>
            <a:r>
              <a:rPr lang="fr-BE" kern="0" dirty="0" err="1">
                <a:effectLst/>
              </a:rPr>
              <a:t>years</a:t>
            </a:r>
            <a:r>
              <a:rPr lang="fr-BE" kern="0" dirty="0">
                <a:effectLst/>
              </a:rPr>
              <a:t>, I have made </a:t>
            </a:r>
            <a:r>
              <a:rPr lang="fr-BE" kern="0" dirty="0" err="1">
                <a:effectLst/>
              </a:rPr>
              <a:t>progress</a:t>
            </a:r>
            <a:r>
              <a:rPr lang="fr-BE" kern="0" dirty="0">
                <a:effectLst/>
              </a:rPr>
              <a:t>.»</a:t>
            </a:r>
          </a:p>
        </p:txBody>
      </p:sp>
    </p:spTree>
    <p:extLst>
      <p:ext uri="{BB962C8B-B14F-4D97-AF65-F5344CB8AC3E}">
        <p14:creationId xmlns:p14="http://schemas.microsoft.com/office/powerpoint/2010/main" val="17494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0276" y="241351"/>
            <a:ext cx="9396536" cy="1112167"/>
          </a:xfrm>
        </p:spPr>
        <p:txBody>
          <a:bodyPr>
            <a:normAutofit/>
          </a:bodyPr>
          <a:lstStyle/>
          <a:p>
            <a:r>
              <a:rPr lang="fr-BE" dirty="0" smtClean="0"/>
              <a:t>2. Prendre </a:t>
            </a:r>
            <a:r>
              <a:rPr lang="fr-BE" dirty="0"/>
              <a:t>soin de </a:t>
            </a:r>
            <a:r>
              <a:rPr lang="fr-BE" dirty="0" smtClean="0"/>
              <a:t>soi</a:t>
            </a:r>
            <a:endParaRPr lang="fr-BE" dirty="0"/>
          </a:p>
        </p:txBody>
      </p:sp>
      <p:sp>
        <p:nvSpPr>
          <p:cNvPr id="3" name="Espace réservé du contenu 2"/>
          <p:cNvSpPr>
            <a:spLocks noGrp="1"/>
          </p:cNvSpPr>
          <p:nvPr>
            <p:ph idx="1"/>
          </p:nvPr>
        </p:nvSpPr>
        <p:spPr>
          <a:xfrm>
            <a:off x="1199456" y="1583112"/>
            <a:ext cx="8928992" cy="4864323"/>
          </a:xfrm>
        </p:spPr>
        <p:txBody>
          <a:bodyPr>
            <a:normAutofit/>
          </a:bodyPr>
          <a:lstStyle/>
          <a:p>
            <a:endParaRPr lang="fr-BE" dirty="0"/>
          </a:p>
          <a:p>
            <a:r>
              <a:rPr lang="fr-BE" dirty="0" smtClean="0"/>
              <a:t>vs</a:t>
            </a:r>
            <a:r>
              <a:rPr lang="fr-BE" dirty="0"/>
              <a:t>. prendre soin des autres</a:t>
            </a:r>
          </a:p>
          <a:p>
            <a:pPr lvl="1"/>
            <a:r>
              <a:rPr lang="fr-BE" dirty="0"/>
              <a:t>Les meilleurs intervenants ont cette tendance naturelle à </a:t>
            </a:r>
          </a:p>
          <a:p>
            <a:pPr lvl="2"/>
            <a:r>
              <a:rPr lang="fr-BE" sz="2400" dirty="0"/>
              <a:t>se pencher vers les besoins des autres</a:t>
            </a:r>
          </a:p>
          <a:p>
            <a:pPr lvl="2"/>
            <a:r>
              <a:rPr lang="fr-BE" sz="2400" dirty="0"/>
              <a:t>se sentir épuisé lorsqu’ils disent oui, coupables quand ils disent non</a:t>
            </a:r>
          </a:p>
          <a:p>
            <a:pPr lvl="1"/>
            <a:r>
              <a:rPr lang="fr-BE" dirty="0"/>
              <a:t>Or, ce n’est pas naturel de mettre l’Autre avant soi-même (se préserver soi l’est)</a:t>
            </a:r>
          </a:p>
          <a:p>
            <a:pPr lvl="1"/>
            <a:r>
              <a:rPr lang="fr-BE" dirty="0"/>
              <a:t>Et pourtant, on oublie nos propres besoins, on perd de vue le besoin de </a:t>
            </a:r>
            <a:r>
              <a:rPr lang="fr-BE" u="sng" dirty="0"/>
              <a:t>ne pas </a:t>
            </a:r>
            <a:r>
              <a:rPr lang="fr-BE" dirty="0"/>
              <a:t>répondre aux besoins des autres </a:t>
            </a:r>
          </a:p>
        </p:txBody>
      </p:sp>
      <p:sp>
        <p:nvSpPr>
          <p:cNvPr id="4" name="Espace réservé du numéro de diapositive 3"/>
          <p:cNvSpPr>
            <a:spLocks noGrp="1"/>
          </p:cNvSpPr>
          <p:nvPr>
            <p:ph type="sldNum" sz="quarter" idx="12"/>
          </p:nvPr>
        </p:nvSpPr>
        <p:spPr/>
        <p:txBody>
          <a:bodyPr/>
          <a:lstStyle/>
          <a:p>
            <a:pPr>
              <a:defRPr/>
            </a:pPr>
            <a:fld id="{D3127C9F-4A4B-47E3-A4A2-67EC9B0A8E61}" type="slidenum">
              <a:rPr lang="fr-FR" smtClean="0"/>
              <a:pPr>
                <a:defRPr/>
              </a:pPr>
              <a:t>37</a:t>
            </a:fld>
            <a:endParaRPr lang="fr-FR"/>
          </a:p>
        </p:txBody>
      </p:sp>
      <p:sp>
        <p:nvSpPr>
          <p:cNvPr id="5" name="Rectangle 4"/>
          <p:cNvSpPr/>
          <p:nvPr/>
        </p:nvSpPr>
        <p:spPr>
          <a:xfrm>
            <a:off x="6960096" y="1353517"/>
            <a:ext cx="4572000" cy="338554"/>
          </a:xfrm>
          <a:prstGeom prst="rect">
            <a:avLst/>
          </a:prstGeom>
        </p:spPr>
        <p:txBody>
          <a:bodyPr>
            <a:spAutoFit/>
          </a:bodyPr>
          <a:lstStyle/>
          <a:p>
            <a:r>
              <a:rPr lang="en-US" sz="1600" dirty="0">
                <a:ea typeface="Calibri" panose="020F0502020204030204" pitchFamily="34" charset="0"/>
              </a:rPr>
              <a:t>Source: </a:t>
            </a:r>
            <a:r>
              <a:rPr lang="en-US" sz="1600" dirty="0" err="1">
                <a:ea typeface="Calibri" panose="020F0502020204030204" pitchFamily="34" charset="0"/>
              </a:rPr>
              <a:t>Skovholt</a:t>
            </a:r>
            <a:r>
              <a:rPr lang="en-US" sz="1600" dirty="0">
                <a:ea typeface="Calibri" panose="020F0502020204030204" pitchFamily="34" charset="0"/>
              </a:rPr>
              <a:t> &amp; Trotter-</a:t>
            </a:r>
            <a:r>
              <a:rPr lang="en-US" sz="1600" dirty="0" err="1">
                <a:ea typeface="Calibri" panose="020F0502020204030204" pitchFamily="34" charset="0"/>
              </a:rPr>
              <a:t>Mathison</a:t>
            </a:r>
            <a:r>
              <a:rPr lang="en-US" sz="1600" dirty="0">
                <a:ea typeface="Calibri" panose="020F0502020204030204" pitchFamily="34" charset="0"/>
              </a:rPr>
              <a:t> (2016) </a:t>
            </a:r>
            <a:endParaRPr lang="fr-BE" sz="1600" dirty="0"/>
          </a:p>
        </p:txBody>
      </p:sp>
    </p:spTree>
    <p:extLst>
      <p:ext uri="{BB962C8B-B14F-4D97-AF65-F5344CB8AC3E}">
        <p14:creationId xmlns:p14="http://schemas.microsoft.com/office/powerpoint/2010/main" val="4508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408" y="404665"/>
            <a:ext cx="7772400" cy="824136"/>
          </a:xfrm>
        </p:spPr>
        <p:txBody>
          <a:bodyPr>
            <a:normAutofit/>
          </a:bodyPr>
          <a:lstStyle/>
          <a:p>
            <a:r>
              <a:rPr lang="fr-BE" dirty="0"/>
              <a:t>Prendre soin de soi: pourquoi?</a:t>
            </a:r>
          </a:p>
        </p:txBody>
      </p:sp>
      <p:sp>
        <p:nvSpPr>
          <p:cNvPr id="3" name="Espace réservé du contenu 2"/>
          <p:cNvSpPr>
            <a:spLocks noGrp="1"/>
          </p:cNvSpPr>
          <p:nvPr>
            <p:ph idx="1"/>
          </p:nvPr>
        </p:nvSpPr>
        <p:spPr>
          <a:xfrm>
            <a:off x="771940" y="1844824"/>
            <a:ext cx="9572532" cy="4555976"/>
          </a:xfrm>
        </p:spPr>
        <p:txBody>
          <a:bodyPr>
            <a:normAutofit/>
          </a:bodyPr>
          <a:lstStyle/>
          <a:p>
            <a:r>
              <a:rPr lang="fr-BE" sz="2400" dirty="0"/>
              <a:t>Prendre soin de l’autre est la qualité </a:t>
            </a:r>
            <a:r>
              <a:rPr lang="fr-BE" sz="2400" dirty="0">
                <a:solidFill>
                  <a:schemeClr val="accent1"/>
                </a:solidFill>
              </a:rPr>
              <a:t>essentielle </a:t>
            </a:r>
            <a:r>
              <a:rPr lang="fr-BE" sz="2400" dirty="0"/>
              <a:t>qui doit être maintenue dans une relation d’aide</a:t>
            </a:r>
          </a:p>
          <a:p>
            <a:r>
              <a:rPr lang="fr-BE" sz="2400" dirty="0"/>
              <a:t>Or, nous sommes notre outil principal</a:t>
            </a:r>
          </a:p>
          <a:p>
            <a:pPr lvl="1"/>
            <a:r>
              <a:rPr lang="fr-BE" sz="2000" dirty="0"/>
              <a:t>Dans une perspective mécaniste, on s’occupe des outils pour continuer à travailler et on les entretient</a:t>
            </a:r>
          </a:p>
          <a:p>
            <a:pPr lvl="1"/>
            <a:r>
              <a:rPr lang="fr-BE" sz="2000" dirty="0"/>
              <a:t>On sait bien que sinon, ils se dégradent, cassent; nous aussi, sans « entretien », soin de nous-même, nous cassons, nous nous consumons</a:t>
            </a:r>
          </a:p>
          <a:p>
            <a:pPr lvl="1"/>
            <a:r>
              <a:rPr lang="fr-BE" sz="2000" dirty="0"/>
              <a:t>Mais nous n’avons qu’un seul nous-même, un seul corps</a:t>
            </a:r>
          </a:p>
          <a:p>
            <a:pPr marL="0" indent="0">
              <a:buNone/>
            </a:pPr>
            <a:r>
              <a:rPr lang="fr-BE" sz="2400" dirty="0" smtClean="0">
                <a:sym typeface="Wingdings" panose="05000000000000000000" pitchFamily="2" charset="2"/>
              </a:rPr>
              <a:t> </a:t>
            </a:r>
            <a:r>
              <a:rPr lang="fr-BE" sz="2400" dirty="0" smtClean="0"/>
              <a:t>Essentiel des « R » : phase </a:t>
            </a:r>
            <a:r>
              <a:rPr lang="fr-BE" sz="2400" dirty="0" err="1"/>
              <a:t>R</a:t>
            </a:r>
            <a:r>
              <a:rPr lang="fr-BE" sz="2400" dirty="0" err="1" smtClean="0"/>
              <a:t>é-créative</a:t>
            </a:r>
            <a:r>
              <a:rPr lang="fr-BE" sz="2400" dirty="0" smtClean="0"/>
              <a:t> du cycle du soin</a:t>
            </a:r>
          </a:p>
          <a:p>
            <a:pPr lvl="1"/>
            <a:r>
              <a:rPr lang="fr-BE" sz="2000" dirty="0" smtClean="0"/>
              <a:t>Se ressourcer, se reposer, se restaurer, se regarnir, se rénover… faire un break, prendre du temps pour soi</a:t>
            </a:r>
            <a:endParaRPr lang="fr-BE" sz="2000" dirty="0"/>
          </a:p>
        </p:txBody>
      </p:sp>
      <p:sp>
        <p:nvSpPr>
          <p:cNvPr id="4" name="Espace réservé du numéro de diapositive 3"/>
          <p:cNvSpPr>
            <a:spLocks noGrp="1"/>
          </p:cNvSpPr>
          <p:nvPr>
            <p:ph type="sldNum" sz="quarter" idx="12"/>
          </p:nvPr>
        </p:nvSpPr>
        <p:spPr/>
        <p:txBody>
          <a:bodyPr/>
          <a:lstStyle/>
          <a:p>
            <a:pPr>
              <a:defRPr/>
            </a:pPr>
            <a:fld id="{D3127C9F-4A4B-47E3-A4A2-67EC9B0A8E61}" type="slidenum">
              <a:rPr lang="fr-FR" smtClean="0"/>
              <a:pPr>
                <a:defRPr/>
              </a:pPr>
              <a:t>38</a:t>
            </a:fld>
            <a:endParaRPr lang="fr-FR"/>
          </a:p>
        </p:txBody>
      </p:sp>
      <p:sp>
        <p:nvSpPr>
          <p:cNvPr id="5" name="Rectangle 4"/>
          <p:cNvSpPr/>
          <p:nvPr/>
        </p:nvSpPr>
        <p:spPr>
          <a:xfrm>
            <a:off x="6960096" y="1353517"/>
            <a:ext cx="4572000" cy="338554"/>
          </a:xfrm>
          <a:prstGeom prst="rect">
            <a:avLst/>
          </a:prstGeom>
        </p:spPr>
        <p:txBody>
          <a:bodyPr>
            <a:spAutoFit/>
          </a:bodyPr>
          <a:lstStyle/>
          <a:p>
            <a:r>
              <a:rPr lang="en-US" sz="1600" dirty="0">
                <a:ea typeface="Calibri" panose="020F0502020204030204" pitchFamily="34" charset="0"/>
              </a:rPr>
              <a:t>Source: </a:t>
            </a:r>
            <a:r>
              <a:rPr lang="en-US" sz="1600" dirty="0" err="1">
                <a:ea typeface="Calibri" panose="020F0502020204030204" pitchFamily="34" charset="0"/>
              </a:rPr>
              <a:t>Skovholt</a:t>
            </a:r>
            <a:r>
              <a:rPr lang="en-US" sz="1600" dirty="0">
                <a:ea typeface="Calibri" panose="020F0502020204030204" pitchFamily="34" charset="0"/>
              </a:rPr>
              <a:t> &amp; Trotter-</a:t>
            </a:r>
            <a:r>
              <a:rPr lang="en-US" sz="1600" dirty="0" err="1">
                <a:ea typeface="Calibri" panose="020F0502020204030204" pitchFamily="34" charset="0"/>
              </a:rPr>
              <a:t>Mathison</a:t>
            </a:r>
            <a:r>
              <a:rPr lang="en-US" sz="1600" dirty="0">
                <a:ea typeface="Calibri" panose="020F0502020204030204" pitchFamily="34" charset="0"/>
              </a:rPr>
              <a:t> (2016) </a:t>
            </a:r>
            <a:endParaRPr lang="fr-BE" sz="1600" dirty="0"/>
          </a:p>
        </p:txBody>
      </p:sp>
    </p:spTree>
    <p:extLst>
      <p:ext uri="{BB962C8B-B14F-4D97-AF65-F5344CB8AC3E}">
        <p14:creationId xmlns:p14="http://schemas.microsoft.com/office/powerpoint/2010/main" val="400003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2" y="381000"/>
            <a:ext cx="9144001" cy="959768"/>
          </a:xfrm>
        </p:spPr>
        <p:txBody>
          <a:bodyPr/>
          <a:lstStyle/>
          <a:p>
            <a:r>
              <a:rPr lang="fr-BE" dirty="0" smtClean="0"/>
              <a:t>5. Conclusions</a:t>
            </a:r>
            <a:endParaRPr lang="fr-BE" dirty="0"/>
          </a:p>
        </p:txBody>
      </p:sp>
      <p:sp>
        <p:nvSpPr>
          <p:cNvPr id="3" name="Espace réservé du contenu 2"/>
          <p:cNvSpPr>
            <a:spLocks noGrp="1"/>
          </p:cNvSpPr>
          <p:nvPr>
            <p:ph idx="1"/>
          </p:nvPr>
        </p:nvSpPr>
        <p:spPr>
          <a:xfrm>
            <a:off x="1530821" y="1396435"/>
            <a:ext cx="8532439" cy="731913"/>
          </a:xfrm>
        </p:spPr>
        <p:txBody>
          <a:bodyPr>
            <a:normAutofit fontScale="92500" lnSpcReduction="10000"/>
          </a:bodyPr>
          <a:lstStyle/>
          <a:p>
            <a:pPr marL="0" indent="0">
              <a:buNone/>
            </a:pPr>
            <a:r>
              <a:rPr lang="fr-BE" dirty="0" smtClean="0"/>
              <a:t>Favoriser le changement implique d’intégrer les attitudes thérapeutiques pour l’autre et pour soi-même </a:t>
            </a:r>
          </a:p>
          <a:p>
            <a:pPr marL="231775" lvl="1" indent="0">
              <a:buNone/>
            </a:pPr>
            <a:endParaRPr lang="fr-BE" dirty="0"/>
          </a:p>
        </p:txBody>
      </p:sp>
      <p:sp>
        <p:nvSpPr>
          <p:cNvPr id="4" name="Espace réservé du contenu 3"/>
          <p:cNvSpPr txBox="1">
            <a:spLocks/>
          </p:cNvSpPr>
          <p:nvPr/>
        </p:nvSpPr>
        <p:spPr>
          <a:xfrm>
            <a:off x="1530821" y="2420888"/>
            <a:ext cx="4416552" cy="32766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fr-BE" dirty="0"/>
              <a:t>Écouter l’autre</a:t>
            </a:r>
          </a:p>
          <a:p>
            <a:r>
              <a:rPr lang="fr-BE" dirty="0"/>
              <a:t>Comprendre l’autre (ses forces et limites)</a:t>
            </a:r>
          </a:p>
          <a:p>
            <a:r>
              <a:rPr lang="fr-BE" dirty="0"/>
              <a:t>Respecter l’autre </a:t>
            </a:r>
          </a:p>
          <a:p>
            <a:r>
              <a:rPr lang="fr-BE" dirty="0"/>
              <a:t>Accepter l’autre</a:t>
            </a:r>
          </a:p>
          <a:p>
            <a:r>
              <a:rPr lang="fr-BE" dirty="0"/>
              <a:t>Avoir confiance en l’autre</a:t>
            </a:r>
          </a:p>
          <a:p>
            <a:r>
              <a:rPr lang="fr-BE" dirty="0"/>
              <a:t>Considérer l’autre</a:t>
            </a:r>
          </a:p>
        </p:txBody>
      </p:sp>
      <p:sp>
        <p:nvSpPr>
          <p:cNvPr id="5" name="Espace réservé du contenu 5"/>
          <p:cNvSpPr txBox="1">
            <a:spLocks/>
          </p:cNvSpPr>
          <p:nvPr/>
        </p:nvSpPr>
        <p:spPr>
          <a:xfrm>
            <a:off x="6251450" y="2420888"/>
            <a:ext cx="4416552" cy="3276600"/>
          </a:xfrm>
          <a:prstGeom prst="rect">
            <a:avLst/>
          </a:prstGeom>
        </p:spPr>
        <p:txBody>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fr-BE" dirty="0"/>
              <a:t>S’écouter</a:t>
            </a:r>
          </a:p>
          <a:p>
            <a:r>
              <a:rPr lang="fr-BE" dirty="0"/>
              <a:t>Se comprendre (nos forces et limites)</a:t>
            </a:r>
          </a:p>
          <a:p>
            <a:r>
              <a:rPr lang="fr-BE" dirty="0"/>
              <a:t>Se respecter </a:t>
            </a:r>
          </a:p>
          <a:p>
            <a:r>
              <a:rPr lang="fr-BE" dirty="0"/>
              <a:t>S’accepter</a:t>
            </a:r>
          </a:p>
          <a:p>
            <a:r>
              <a:rPr lang="fr-BE" dirty="0"/>
              <a:t>Avoir confiance en soi</a:t>
            </a:r>
          </a:p>
          <a:p>
            <a:r>
              <a:rPr lang="fr-BE" dirty="0"/>
              <a:t>Se considérer</a:t>
            </a:r>
          </a:p>
        </p:txBody>
      </p:sp>
      <p:cxnSp>
        <p:nvCxnSpPr>
          <p:cNvPr id="7" name="Connecteur en arc 6"/>
          <p:cNvCxnSpPr/>
          <p:nvPr/>
        </p:nvCxnSpPr>
        <p:spPr>
          <a:xfrm>
            <a:off x="3935760" y="6309320"/>
            <a:ext cx="3384376" cy="12700"/>
          </a:xfrm>
          <a:prstGeom prst="curvedConnector3">
            <a:avLst>
              <a:gd name="adj1" fmla="val 524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669192" y="5948296"/>
            <a:ext cx="1917513" cy="341632"/>
          </a:xfrm>
          <a:prstGeom prst="rect">
            <a:avLst/>
          </a:prstGeom>
          <a:noFill/>
        </p:spPr>
        <p:txBody>
          <a:bodyPr wrap="none" rtlCol="0">
            <a:spAutoFit/>
          </a:bodyPr>
          <a:lstStyle/>
          <a:p>
            <a:pPr>
              <a:lnSpc>
                <a:spcPct val="90000"/>
              </a:lnSpc>
            </a:pPr>
            <a:r>
              <a:rPr lang="fr-BE" dirty="0"/>
              <a:t>en lien dialectique</a:t>
            </a:r>
          </a:p>
        </p:txBody>
      </p:sp>
      <p:sp>
        <p:nvSpPr>
          <p:cNvPr id="15" name="ZoneTexte 14"/>
          <p:cNvSpPr txBox="1"/>
          <p:nvPr/>
        </p:nvSpPr>
        <p:spPr>
          <a:xfrm>
            <a:off x="4669192" y="6369920"/>
            <a:ext cx="1919115" cy="341632"/>
          </a:xfrm>
          <a:prstGeom prst="rect">
            <a:avLst/>
          </a:prstGeom>
          <a:noFill/>
        </p:spPr>
        <p:txBody>
          <a:bodyPr wrap="none" rtlCol="0">
            <a:spAutoFit/>
          </a:bodyPr>
          <a:lstStyle/>
          <a:p>
            <a:pPr>
              <a:lnSpc>
                <a:spcPct val="90000"/>
              </a:lnSpc>
            </a:pPr>
            <a:r>
              <a:rPr lang="fr-BE" dirty="0"/>
              <a:t>en cercle vertueux</a:t>
            </a:r>
          </a:p>
        </p:txBody>
      </p:sp>
      <p:sp>
        <p:nvSpPr>
          <p:cNvPr id="16" name="Espace réservé du numéro de diapositive 15"/>
          <p:cNvSpPr>
            <a:spLocks noGrp="1"/>
          </p:cNvSpPr>
          <p:nvPr>
            <p:ph type="sldNum" sz="quarter" idx="12"/>
          </p:nvPr>
        </p:nvSpPr>
        <p:spPr/>
        <p:txBody>
          <a:bodyPr/>
          <a:lstStyle/>
          <a:p>
            <a:fld id="{2A013F82-EE5E-44EE-A61D-E31C6657F26F}" type="slidenum">
              <a:rPr lang="fr-BE" smtClean="0"/>
              <a:t>39</a:t>
            </a:fld>
            <a:endParaRPr lang="fr-BE"/>
          </a:p>
        </p:txBody>
      </p:sp>
      <p:sp>
        <p:nvSpPr>
          <p:cNvPr id="17" name="ZoneTexte 16"/>
          <p:cNvSpPr txBox="1"/>
          <p:nvPr/>
        </p:nvSpPr>
        <p:spPr>
          <a:xfrm>
            <a:off x="8317490" y="6119112"/>
            <a:ext cx="2926507" cy="424732"/>
          </a:xfrm>
          <a:prstGeom prst="rect">
            <a:avLst/>
          </a:prstGeom>
          <a:noFill/>
        </p:spPr>
        <p:txBody>
          <a:bodyPr wrap="none" rtlCol="0">
            <a:spAutoFit/>
          </a:bodyPr>
          <a:lstStyle/>
          <a:p>
            <a:pPr>
              <a:lnSpc>
                <a:spcPct val="90000"/>
              </a:lnSpc>
            </a:pPr>
            <a:r>
              <a:rPr lang="fr-BE" sz="2400" dirty="0"/>
              <a:t>pour s’auto-actualiser</a:t>
            </a:r>
          </a:p>
        </p:txBody>
      </p:sp>
    </p:spTree>
    <p:extLst>
      <p:ext uri="{BB962C8B-B14F-4D97-AF65-F5344CB8AC3E}">
        <p14:creationId xmlns:p14="http://schemas.microsoft.com/office/powerpoint/2010/main" val="421352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E6F3E7C0-9B19-4854-827D-BE708E613910}" type="slidenum">
              <a:rPr lang="fr-FR"/>
              <a:pPr>
                <a:defRPr/>
              </a:pPr>
              <a:t>4</a:t>
            </a:fld>
            <a:endParaRPr lang="fr-FR"/>
          </a:p>
        </p:txBody>
      </p:sp>
      <p:sp>
        <p:nvSpPr>
          <p:cNvPr id="161794" name="Rectangle 2"/>
          <p:cNvSpPr>
            <a:spLocks noGrp="1" noChangeArrowheads="1"/>
          </p:cNvSpPr>
          <p:nvPr>
            <p:ph type="title"/>
          </p:nvPr>
        </p:nvSpPr>
        <p:spPr>
          <a:xfrm>
            <a:off x="1460500" y="492125"/>
            <a:ext cx="8229600" cy="709613"/>
          </a:xfrm>
          <a:effectLst>
            <a:outerShdw algn="ctr" rotWithShape="0">
              <a:schemeClr val="bg1"/>
            </a:outerShdw>
          </a:effectLst>
        </p:spPr>
        <p:txBody>
          <a:bodyPr lIns="90488" tIns="44450" rIns="90488" bIns="44450">
            <a:normAutofit fontScale="90000"/>
          </a:bodyPr>
          <a:lstStyle/>
          <a:p>
            <a:pPr marL="285750" indent="-285750" eaLnBrk="1" hangingPunct="1">
              <a:lnSpc>
                <a:spcPct val="80000"/>
              </a:lnSpc>
              <a:defRPr/>
            </a:pPr>
            <a:r>
              <a:rPr lang="en-US" altLang="fr-FR" sz="3600" dirty="0" smtClean="0">
                <a:cs typeface="Arial" panose="020B0604020202020204" pitchFamily="34" charset="0"/>
              </a:rPr>
              <a:t>De 1944 à </a:t>
            </a:r>
            <a:r>
              <a:rPr lang="en-US" altLang="fr-FR" sz="3600" dirty="0" err="1" smtClean="0">
                <a:cs typeface="Arial" panose="020B0604020202020204" pitchFamily="34" charset="0"/>
              </a:rPr>
              <a:t>aujourd’hui</a:t>
            </a:r>
            <a:r>
              <a:rPr lang="en-US" altLang="fr-FR" sz="3600" dirty="0" smtClean="0">
                <a:cs typeface="Arial" panose="020B0604020202020204" pitchFamily="34" charset="0"/>
              </a:rPr>
              <a:t>…</a:t>
            </a:r>
            <a:br>
              <a:rPr lang="en-US" altLang="fr-FR" sz="3600" dirty="0" smtClean="0">
                <a:cs typeface="Arial" panose="020B0604020202020204" pitchFamily="34" charset="0"/>
              </a:rPr>
            </a:br>
            <a:r>
              <a:rPr lang="en-US" altLang="fr-FR" sz="3600" dirty="0" smtClean="0">
                <a:cs typeface="Arial" panose="020B0604020202020204" pitchFamily="34" charset="0"/>
              </a:rPr>
              <a:t>Description des </a:t>
            </a:r>
            <a:r>
              <a:rPr lang="en-US" sz="3600" dirty="0" err="1" smtClean="0"/>
              <a:t>réactions</a:t>
            </a:r>
            <a:r>
              <a:rPr lang="en-US" sz="3600" dirty="0" smtClean="0"/>
              <a:t> “</a:t>
            </a:r>
            <a:r>
              <a:rPr lang="en-US" sz="3600" dirty="0" err="1" smtClean="0"/>
              <a:t>normales</a:t>
            </a:r>
            <a:r>
              <a:rPr lang="en-US" sz="3600" dirty="0" smtClean="0"/>
              <a:t>” de </a:t>
            </a:r>
            <a:r>
              <a:rPr lang="en-US" sz="3600" dirty="0" err="1" smtClean="0"/>
              <a:t>deuil</a:t>
            </a:r>
            <a:r>
              <a:rPr lang="en-US" sz="3600" dirty="0" smtClean="0"/>
              <a:t> </a:t>
            </a:r>
            <a:r>
              <a:rPr lang="en-US" altLang="fr-FR" sz="3600" dirty="0" smtClean="0">
                <a:cs typeface="Arial" panose="020B0604020202020204" pitchFamily="34" charset="0"/>
              </a:rPr>
              <a:t>suite au </a:t>
            </a:r>
            <a:r>
              <a:rPr lang="en-US" altLang="fr-FR" sz="3600" dirty="0" err="1" smtClean="0">
                <a:cs typeface="Arial" panose="020B0604020202020204" pitchFamily="34" charset="0"/>
              </a:rPr>
              <a:t>décès</a:t>
            </a:r>
            <a:r>
              <a:rPr lang="en-US" altLang="fr-FR" sz="3600" dirty="0" smtClean="0">
                <a:cs typeface="Arial" panose="020B0604020202020204" pitchFamily="34" charset="0"/>
              </a:rPr>
              <a:t> </a:t>
            </a:r>
            <a:r>
              <a:rPr lang="en-US" altLang="fr-FR" sz="3600" dirty="0" err="1" smtClean="0">
                <a:cs typeface="Arial" panose="020B0604020202020204" pitchFamily="34" charset="0"/>
              </a:rPr>
              <a:t>d’une</a:t>
            </a:r>
            <a:r>
              <a:rPr lang="en-US" altLang="fr-FR" sz="3600" dirty="0" smtClean="0">
                <a:cs typeface="Arial" panose="020B0604020202020204" pitchFamily="34" charset="0"/>
              </a:rPr>
              <a:t> </a:t>
            </a:r>
            <a:r>
              <a:rPr lang="en-US" altLang="fr-FR" sz="3600" dirty="0" err="1" smtClean="0">
                <a:cs typeface="Arial" panose="020B0604020202020204" pitchFamily="34" charset="0"/>
              </a:rPr>
              <a:t>personne</a:t>
            </a:r>
            <a:r>
              <a:rPr lang="en-US" altLang="fr-FR" sz="3600" dirty="0" smtClean="0">
                <a:cs typeface="Arial" panose="020B0604020202020204" pitchFamily="34" charset="0"/>
              </a:rPr>
              <a:t> </a:t>
            </a:r>
            <a:r>
              <a:rPr lang="en-US" altLang="fr-FR" sz="3600" dirty="0" err="1" smtClean="0">
                <a:cs typeface="Arial" panose="020B0604020202020204" pitchFamily="34" charset="0"/>
              </a:rPr>
              <a:t>significative</a:t>
            </a:r>
            <a:endParaRPr lang="en-US" altLang="fr-FR" sz="3600" dirty="0">
              <a:cs typeface="Arial" panose="020B0604020202020204" pitchFamily="34" charset="0"/>
            </a:endParaRPr>
          </a:p>
        </p:txBody>
      </p:sp>
      <p:sp>
        <p:nvSpPr>
          <p:cNvPr id="161795" name="Rectangle 3"/>
          <p:cNvSpPr>
            <a:spLocks noGrp="1" noChangeArrowheads="1"/>
          </p:cNvSpPr>
          <p:nvPr>
            <p:ph type="body" idx="1"/>
          </p:nvPr>
        </p:nvSpPr>
        <p:spPr>
          <a:xfrm>
            <a:off x="1460500" y="1890713"/>
            <a:ext cx="7924800" cy="4648200"/>
          </a:xfrm>
        </p:spPr>
        <p:txBody>
          <a:bodyPr lIns="90488" tIns="44450" rIns="90488" bIns="44450">
            <a:normAutofit lnSpcReduction="10000"/>
          </a:bodyPr>
          <a:lstStyle/>
          <a:p>
            <a:pPr marL="285750" indent="-285750" eaLnBrk="1" hangingPunct="1">
              <a:defRPr/>
            </a:pPr>
            <a:r>
              <a:rPr lang="en-US" sz="2400" dirty="0" err="1" smtClean="0"/>
              <a:t>Médecine</a:t>
            </a:r>
            <a:r>
              <a:rPr lang="en-US" sz="2400" dirty="0" smtClean="0"/>
              <a:t> </a:t>
            </a:r>
            <a:r>
              <a:rPr lang="en-US" sz="2400" dirty="0" err="1" smtClean="0"/>
              <a:t>décrit</a:t>
            </a:r>
            <a:r>
              <a:rPr lang="en-US" sz="2400" dirty="0" smtClean="0"/>
              <a:t> la “</a:t>
            </a:r>
            <a:r>
              <a:rPr lang="en-US" sz="2400" dirty="0" err="1" smtClean="0"/>
              <a:t>symptomatologie</a:t>
            </a:r>
            <a:r>
              <a:rPr lang="en-US" sz="2400" dirty="0" smtClean="0"/>
              <a:t>” (</a:t>
            </a:r>
            <a:r>
              <a:rPr lang="en-US" sz="2400" dirty="0" err="1" smtClean="0"/>
              <a:t>Lindemann</a:t>
            </a:r>
            <a:r>
              <a:rPr lang="en-US" sz="2400" dirty="0" smtClean="0"/>
              <a:t>, Parkes, Bowlby)</a:t>
            </a:r>
            <a:endParaRPr lang="en-US" sz="2400" dirty="0"/>
          </a:p>
          <a:p>
            <a:pPr lvl="1" eaLnBrk="1" hangingPunct="1">
              <a:defRPr/>
            </a:pPr>
            <a:r>
              <a:rPr lang="en-US" sz="2000" dirty="0" err="1"/>
              <a:t>Réactions</a:t>
            </a:r>
            <a:r>
              <a:rPr lang="en-US" sz="2000" dirty="0"/>
              <a:t> </a:t>
            </a:r>
            <a:r>
              <a:rPr lang="en-US" sz="2000" dirty="0" err="1"/>
              <a:t>affectives</a:t>
            </a:r>
            <a:r>
              <a:rPr lang="en-US" sz="2000" dirty="0"/>
              <a:t> </a:t>
            </a:r>
          </a:p>
          <a:p>
            <a:pPr lvl="2" eaLnBrk="1" hangingPunct="1">
              <a:defRPr/>
            </a:pPr>
            <a:r>
              <a:rPr lang="en-US" sz="1800" dirty="0" err="1"/>
              <a:t>Dépression</a:t>
            </a:r>
            <a:r>
              <a:rPr lang="en-US" sz="1800" dirty="0"/>
              <a:t>/</a:t>
            </a:r>
            <a:r>
              <a:rPr lang="en-US" sz="1800" dirty="0" err="1"/>
              <a:t>tristesse</a:t>
            </a:r>
            <a:r>
              <a:rPr lang="en-US" sz="1800" dirty="0"/>
              <a:t>, </a:t>
            </a:r>
            <a:r>
              <a:rPr lang="en-US" sz="1800" dirty="0" err="1"/>
              <a:t>basse</a:t>
            </a:r>
            <a:r>
              <a:rPr lang="en-US" sz="1800" dirty="0"/>
              <a:t> </a:t>
            </a:r>
            <a:r>
              <a:rPr lang="en-US" sz="1800" dirty="0" err="1"/>
              <a:t>estime</a:t>
            </a:r>
            <a:r>
              <a:rPr lang="en-US" sz="1800" dirty="0"/>
              <a:t> de </a:t>
            </a:r>
            <a:r>
              <a:rPr lang="en-US" sz="1800" dirty="0" err="1"/>
              <a:t>soi</a:t>
            </a:r>
            <a:r>
              <a:rPr lang="en-US" sz="1800" dirty="0"/>
              <a:t>, </a:t>
            </a:r>
            <a:r>
              <a:rPr lang="en-US" sz="1800" dirty="0" err="1"/>
              <a:t>inopérance</a:t>
            </a:r>
            <a:r>
              <a:rPr lang="en-US" sz="1800" dirty="0"/>
              <a:t>/</a:t>
            </a:r>
            <a:r>
              <a:rPr lang="en-US" sz="1800" dirty="0" err="1"/>
              <a:t>désespoir</a:t>
            </a:r>
            <a:r>
              <a:rPr lang="en-US" sz="1800" dirty="0"/>
              <a:t>, </a:t>
            </a:r>
            <a:r>
              <a:rPr lang="en-US" sz="1800" dirty="0" err="1"/>
              <a:t>anxiété</a:t>
            </a:r>
            <a:r>
              <a:rPr lang="en-US" sz="1800" dirty="0"/>
              <a:t>/</a:t>
            </a:r>
            <a:r>
              <a:rPr lang="en-US" sz="1800" dirty="0" err="1"/>
              <a:t>insécurité</a:t>
            </a:r>
            <a:r>
              <a:rPr lang="en-US" sz="1800" dirty="0"/>
              <a:t>, </a:t>
            </a:r>
            <a:r>
              <a:rPr lang="en-US" sz="1800" dirty="0" err="1"/>
              <a:t>culpabilité</a:t>
            </a:r>
            <a:r>
              <a:rPr lang="en-US" sz="1800" dirty="0"/>
              <a:t>/regrets, </a:t>
            </a:r>
            <a:r>
              <a:rPr lang="en-US" sz="1800" dirty="0" err="1"/>
              <a:t>colère</a:t>
            </a:r>
            <a:r>
              <a:rPr lang="en-US" sz="1800" dirty="0"/>
              <a:t>/</a:t>
            </a:r>
            <a:r>
              <a:rPr lang="en-US" sz="1800" dirty="0" err="1"/>
              <a:t>hostilité</a:t>
            </a:r>
            <a:r>
              <a:rPr lang="en-US" sz="1800" dirty="0"/>
              <a:t>, </a:t>
            </a:r>
            <a:r>
              <a:rPr lang="en-US" sz="1800" dirty="0" err="1"/>
              <a:t>anhédonie</a:t>
            </a:r>
            <a:r>
              <a:rPr lang="en-US" sz="1800" dirty="0"/>
              <a:t>, solitude, </a:t>
            </a:r>
            <a:r>
              <a:rPr lang="en-US" sz="1800" dirty="0" err="1"/>
              <a:t>soulagement</a:t>
            </a:r>
            <a:r>
              <a:rPr lang="en-US" sz="1800" dirty="0"/>
              <a:t>/joie/</a:t>
            </a:r>
            <a:r>
              <a:rPr lang="en-US" sz="1800" dirty="0" err="1"/>
              <a:t>paix</a:t>
            </a:r>
            <a:r>
              <a:rPr lang="en-US" sz="1800" dirty="0"/>
              <a:t>/</a:t>
            </a:r>
            <a:r>
              <a:rPr lang="en-US" sz="1800" dirty="0" err="1"/>
              <a:t>bonheur</a:t>
            </a:r>
            <a:r>
              <a:rPr lang="en-US" sz="1800" dirty="0"/>
              <a:t>/</a:t>
            </a:r>
            <a:r>
              <a:rPr lang="en-US" sz="1800" dirty="0" err="1"/>
              <a:t>fierté</a:t>
            </a:r>
            <a:endParaRPr lang="en-US" sz="1800" dirty="0"/>
          </a:p>
          <a:p>
            <a:pPr lvl="1" eaLnBrk="1" hangingPunct="1">
              <a:defRPr/>
            </a:pPr>
            <a:r>
              <a:rPr lang="en-US" sz="2000" dirty="0" err="1"/>
              <a:t>Réactions</a:t>
            </a:r>
            <a:r>
              <a:rPr lang="en-US" sz="2000" dirty="0"/>
              <a:t> </a:t>
            </a:r>
            <a:r>
              <a:rPr lang="en-US" sz="2000" dirty="0" err="1"/>
              <a:t>cognitives</a:t>
            </a:r>
            <a:r>
              <a:rPr lang="en-US" sz="2000" dirty="0"/>
              <a:t> </a:t>
            </a:r>
          </a:p>
          <a:p>
            <a:pPr lvl="2" eaLnBrk="1" hangingPunct="1">
              <a:defRPr/>
            </a:pPr>
            <a:r>
              <a:rPr lang="en-US" sz="1800" dirty="0" err="1"/>
              <a:t>Désorganisation</a:t>
            </a:r>
            <a:r>
              <a:rPr lang="en-US" sz="1800" dirty="0"/>
              <a:t> </a:t>
            </a:r>
            <a:r>
              <a:rPr lang="en-US" sz="1800" dirty="0" err="1"/>
              <a:t>mentale</a:t>
            </a:r>
            <a:r>
              <a:rPr lang="en-US" sz="1800" dirty="0"/>
              <a:t>, </a:t>
            </a:r>
            <a:r>
              <a:rPr lang="en-US" sz="1800" dirty="0" err="1"/>
              <a:t>pensées</a:t>
            </a:r>
            <a:r>
              <a:rPr lang="en-US" sz="1800" dirty="0"/>
              <a:t> </a:t>
            </a:r>
            <a:r>
              <a:rPr lang="en-US" sz="1800" dirty="0" err="1"/>
              <a:t>intrusives</a:t>
            </a:r>
            <a:r>
              <a:rPr lang="en-US" sz="1800" dirty="0"/>
              <a:t>, </a:t>
            </a:r>
            <a:r>
              <a:rPr lang="en-US" sz="1800" dirty="0" smtClean="0"/>
              <a:t>hallucinations, </a:t>
            </a:r>
            <a:r>
              <a:rPr lang="en-US" sz="1800" dirty="0" err="1"/>
              <a:t>idéalisation</a:t>
            </a:r>
            <a:r>
              <a:rPr lang="en-US" sz="1800" dirty="0"/>
              <a:t> </a:t>
            </a:r>
            <a:r>
              <a:rPr lang="en-US" sz="1800" dirty="0" err="1"/>
              <a:t>personne</a:t>
            </a:r>
            <a:r>
              <a:rPr lang="en-US" sz="1800" dirty="0"/>
              <a:t> </a:t>
            </a:r>
            <a:r>
              <a:rPr lang="en-US" sz="1800" dirty="0" err="1"/>
              <a:t>décédée</a:t>
            </a:r>
            <a:r>
              <a:rPr lang="en-US" sz="1800" dirty="0"/>
              <a:t>, </a:t>
            </a:r>
            <a:r>
              <a:rPr lang="en-US" sz="1800" dirty="0" err="1"/>
              <a:t>évitements</a:t>
            </a:r>
            <a:endParaRPr lang="en-US" sz="1800" dirty="0"/>
          </a:p>
          <a:p>
            <a:pPr lvl="1" eaLnBrk="1" hangingPunct="1">
              <a:defRPr/>
            </a:pPr>
            <a:r>
              <a:rPr lang="en-US" sz="2000" dirty="0" err="1"/>
              <a:t>Réactions</a:t>
            </a:r>
            <a:r>
              <a:rPr lang="en-US" sz="2000" dirty="0"/>
              <a:t> </a:t>
            </a:r>
            <a:r>
              <a:rPr lang="en-US" sz="2000" dirty="0" err="1"/>
              <a:t>comportementales</a:t>
            </a:r>
            <a:endParaRPr lang="en-US" sz="2000" dirty="0"/>
          </a:p>
          <a:p>
            <a:pPr lvl="2" eaLnBrk="1" hangingPunct="1">
              <a:defRPr/>
            </a:pPr>
            <a:r>
              <a:rPr lang="en-US" sz="1800" dirty="0"/>
              <a:t>Agitation, fatigue, </a:t>
            </a:r>
            <a:r>
              <a:rPr lang="en-US" sz="1800" dirty="0" err="1"/>
              <a:t>pleurs</a:t>
            </a:r>
            <a:r>
              <a:rPr lang="en-US" sz="1800" dirty="0"/>
              <a:t>, interactions </a:t>
            </a:r>
            <a:r>
              <a:rPr lang="en-US" sz="1800" dirty="0" err="1"/>
              <a:t>sociales</a:t>
            </a:r>
            <a:r>
              <a:rPr lang="en-US" sz="1800" dirty="0"/>
              <a:t> </a:t>
            </a:r>
            <a:r>
              <a:rPr lang="en-US" sz="1800" dirty="0" err="1"/>
              <a:t>difficiles</a:t>
            </a:r>
            <a:r>
              <a:rPr lang="en-US" sz="1800" dirty="0"/>
              <a:t>, </a:t>
            </a:r>
            <a:r>
              <a:rPr lang="en-US" sz="1800" dirty="0" err="1"/>
              <a:t>languissement</a:t>
            </a:r>
            <a:endParaRPr lang="en-US" sz="1800" dirty="0"/>
          </a:p>
          <a:p>
            <a:pPr lvl="1" eaLnBrk="1" hangingPunct="1">
              <a:defRPr/>
            </a:pPr>
            <a:r>
              <a:rPr lang="en-US" sz="2000" dirty="0" err="1"/>
              <a:t>Changements</a:t>
            </a:r>
            <a:r>
              <a:rPr lang="en-US" sz="2000" dirty="0"/>
              <a:t> </a:t>
            </a:r>
            <a:r>
              <a:rPr lang="en-US" sz="2000" dirty="0" err="1"/>
              <a:t>physiologiques</a:t>
            </a:r>
            <a:r>
              <a:rPr lang="en-US" sz="2000" dirty="0"/>
              <a:t> et </a:t>
            </a:r>
            <a:r>
              <a:rPr lang="en-US" sz="2000" dirty="0" err="1"/>
              <a:t>somatiques</a:t>
            </a:r>
            <a:endParaRPr lang="en-US" sz="2000" dirty="0"/>
          </a:p>
          <a:p>
            <a:pPr lvl="2" eaLnBrk="1" hangingPunct="1">
              <a:defRPr/>
            </a:pPr>
            <a:r>
              <a:rPr lang="en-US" sz="1800" dirty="0" err="1"/>
              <a:t>Perte</a:t>
            </a:r>
            <a:r>
              <a:rPr lang="en-US" sz="1800" dirty="0"/>
              <a:t> appétit, </a:t>
            </a:r>
            <a:r>
              <a:rPr lang="en-US" sz="1800" dirty="0" err="1"/>
              <a:t>perte</a:t>
            </a:r>
            <a:r>
              <a:rPr lang="en-US" sz="1800" dirty="0"/>
              <a:t> </a:t>
            </a:r>
            <a:r>
              <a:rPr lang="en-US" sz="1800" dirty="0" err="1"/>
              <a:t>énergie</a:t>
            </a:r>
            <a:r>
              <a:rPr lang="en-US" sz="1800" dirty="0"/>
              <a:t>, perturb. </a:t>
            </a:r>
            <a:r>
              <a:rPr lang="en-US" sz="1800" dirty="0" err="1"/>
              <a:t>sommeil</a:t>
            </a:r>
            <a:r>
              <a:rPr lang="en-US" sz="1800" dirty="0"/>
              <a:t> (</a:t>
            </a:r>
            <a:r>
              <a:rPr lang="en-US" sz="1800" dirty="0" err="1"/>
              <a:t>insomnies</a:t>
            </a:r>
            <a:r>
              <a:rPr lang="en-US" sz="1800" dirty="0"/>
              <a:t>), </a:t>
            </a:r>
            <a:r>
              <a:rPr lang="en-US" sz="1800" dirty="0" err="1"/>
              <a:t>symptômes</a:t>
            </a:r>
            <a:r>
              <a:rPr lang="en-US" sz="1800" dirty="0"/>
              <a:t> du </a:t>
            </a:r>
            <a:r>
              <a:rPr lang="en-US" sz="1800" dirty="0" err="1"/>
              <a:t>décédé</a:t>
            </a:r>
            <a:r>
              <a:rPr lang="en-US" sz="1800" dirty="0"/>
              <a:t>, </a:t>
            </a:r>
            <a:r>
              <a:rPr lang="en-US" sz="1800" dirty="0" err="1"/>
              <a:t>plaintes</a:t>
            </a:r>
            <a:r>
              <a:rPr lang="en-US" sz="1800" dirty="0"/>
              <a:t> </a:t>
            </a:r>
            <a:r>
              <a:rPr lang="en-US" sz="1800" dirty="0" err="1"/>
              <a:t>somatiques</a:t>
            </a:r>
            <a:r>
              <a:rPr lang="en-US" sz="1800" dirty="0"/>
              <a:t>, </a:t>
            </a:r>
            <a:r>
              <a:rPr lang="en-US" sz="1800" dirty="0" err="1"/>
              <a:t>prise</a:t>
            </a:r>
            <a:r>
              <a:rPr lang="en-US" sz="1800" dirty="0"/>
              <a:t> medicaments et </a:t>
            </a:r>
            <a:r>
              <a:rPr lang="en-US" sz="1800" dirty="0" err="1" smtClean="0"/>
              <a:t>psychotropes</a:t>
            </a:r>
            <a:r>
              <a:rPr lang="en-US" sz="1800" dirty="0" smtClean="0"/>
              <a:t>, </a:t>
            </a:r>
            <a:r>
              <a:rPr lang="en-US" sz="1800" dirty="0" err="1"/>
              <a:t>susceptibilité</a:t>
            </a:r>
            <a:r>
              <a:rPr lang="en-US" sz="1800" dirty="0"/>
              <a:t> à la </a:t>
            </a:r>
            <a:r>
              <a:rPr lang="en-US" sz="1800" dirty="0" err="1"/>
              <a:t>maladie</a:t>
            </a:r>
            <a:r>
              <a:rPr lang="en-US" sz="1800" dirty="0"/>
              <a:t>, </a:t>
            </a:r>
            <a:r>
              <a:rPr lang="en-US" sz="1800" dirty="0" err="1"/>
              <a:t>perte</a:t>
            </a:r>
            <a:r>
              <a:rPr lang="en-US" sz="1800" dirty="0"/>
              <a:t> de libido, </a:t>
            </a:r>
            <a:r>
              <a:rPr lang="en-US" sz="1800" dirty="0" err="1"/>
              <a:t>déséquilibre</a:t>
            </a:r>
            <a:r>
              <a:rPr lang="en-US" sz="1800" dirty="0"/>
              <a:t> </a:t>
            </a:r>
            <a:r>
              <a:rPr lang="en-US" sz="1800" dirty="0" smtClean="0"/>
              <a:t>hormonal</a:t>
            </a:r>
            <a:endParaRPr lang="en-US" sz="1800" dirty="0"/>
          </a:p>
        </p:txBody>
      </p:sp>
      <p:sp>
        <p:nvSpPr>
          <p:cNvPr id="10245" name="Text Box 4"/>
          <p:cNvSpPr txBox="1">
            <a:spLocks noChangeArrowheads="1"/>
          </p:cNvSpPr>
          <p:nvPr/>
        </p:nvSpPr>
        <p:spPr bwMode="auto">
          <a:xfrm>
            <a:off x="8904288" y="1268413"/>
            <a:ext cx="157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BE" altLang="fr-FR" sz="1400"/>
              <a:t>Source: Zech, 2006</a:t>
            </a:r>
            <a:endParaRPr lang="fr-FR" altLang="fr-FR" sz="140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300" y="1732897"/>
            <a:ext cx="2640581" cy="1860409"/>
          </a:xfrm>
          <a:prstGeom prst="rect">
            <a:avLst/>
          </a:prstGeom>
        </p:spPr>
      </p:pic>
    </p:spTree>
    <p:extLst>
      <p:ext uri="{BB962C8B-B14F-4D97-AF65-F5344CB8AC3E}">
        <p14:creationId xmlns:p14="http://schemas.microsoft.com/office/powerpoint/2010/main" val="1384652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1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617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1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79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6179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6179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61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endParaRPr lang="fr-BE"/>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6" y="0"/>
            <a:ext cx="12378552" cy="6965245"/>
          </a:xfrm>
          <a:prstGeom prst="rect">
            <a:avLst/>
          </a:prstGeom>
        </p:spPr>
      </p:pic>
      <p:sp>
        <p:nvSpPr>
          <p:cNvPr id="7" name="Rectangle 3"/>
          <p:cNvSpPr txBox="1">
            <a:spLocks noChangeArrowheads="1"/>
          </p:cNvSpPr>
          <p:nvPr/>
        </p:nvSpPr>
        <p:spPr>
          <a:xfrm>
            <a:off x="7461956" y="1947863"/>
            <a:ext cx="5232400" cy="1562100"/>
          </a:xfrm>
          <a:prstGeom prst="rect">
            <a:avLst/>
          </a:prstGeom>
          <a:effectLst>
            <a:outerShdw dist="35921" dir="2700000" algn="ctr" rotWithShape="0">
              <a:schemeClr val="bg1">
                <a:alpha val="50000"/>
              </a:scheme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fr-FR" altLang="fr-FR" sz="3200" dirty="0" smtClean="0">
                <a:solidFill>
                  <a:srgbClr val="0070C0"/>
                </a:solidFill>
              </a:rPr>
              <a:t>  Merci de votre attention</a:t>
            </a:r>
          </a:p>
        </p:txBody>
      </p:sp>
    </p:spTree>
    <p:extLst>
      <p:ext uri="{BB962C8B-B14F-4D97-AF65-F5344CB8AC3E}">
        <p14:creationId xmlns:p14="http://schemas.microsoft.com/office/powerpoint/2010/main" val="419910579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06E998-1E71-4F65-9B7E-46A2714A75DE}" type="slidenum">
              <a:rPr lang="fr-FR" altLang="fr-FR">
                <a:solidFill>
                  <a:schemeClr val="accent2"/>
                </a:solidFill>
              </a:rPr>
              <a:pPr eaLnBrk="1" hangingPunct="1"/>
              <a:t>5</a:t>
            </a:fld>
            <a:endParaRPr lang="fr-FR" altLang="fr-FR">
              <a:solidFill>
                <a:schemeClr val="accent2"/>
              </a:solidFill>
            </a:endParaRPr>
          </a:p>
        </p:txBody>
      </p:sp>
      <p:sp>
        <p:nvSpPr>
          <p:cNvPr id="160770" name="Rectangle 2"/>
          <p:cNvSpPr>
            <a:spLocks noGrp="1" noChangeArrowheads="1"/>
          </p:cNvSpPr>
          <p:nvPr>
            <p:ph type="title"/>
          </p:nvPr>
        </p:nvSpPr>
        <p:spPr>
          <a:xfrm>
            <a:off x="770467" y="249237"/>
            <a:ext cx="10515600" cy="1325563"/>
          </a:xfrm>
          <a:effectLst>
            <a:outerShdw algn="ctr" rotWithShape="0">
              <a:schemeClr val="bg1"/>
            </a:outerShdw>
          </a:effectLst>
        </p:spPr>
        <p:txBody>
          <a:bodyPr vert="horz" lIns="90488" tIns="44450" rIns="90488" bIns="44450" rtlCol="0" anchor="ctr">
            <a:normAutofit/>
          </a:bodyPr>
          <a:lstStyle/>
          <a:p>
            <a:pPr eaLnBrk="1" hangingPunct="1">
              <a:defRPr/>
            </a:pPr>
            <a:r>
              <a:rPr lang="en-US" sz="3600" dirty="0" err="1" smtClean="0"/>
              <a:t>Glissement</a:t>
            </a:r>
            <a:r>
              <a:rPr lang="en-US" sz="3600" dirty="0" smtClean="0"/>
              <a:t> </a:t>
            </a:r>
            <a:r>
              <a:rPr lang="en-US" sz="3600" dirty="0" err="1" smtClean="0"/>
              <a:t>progressif</a:t>
            </a:r>
            <a:r>
              <a:rPr lang="en-US" sz="3600" dirty="0" smtClean="0"/>
              <a:t> </a:t>
            </a:r>
            <a:r>
              <a:rPr lang="en-US" sz="3600" dirty="0" err="1" smtClean="0"/>
              <a:t>vers</a:t>
            </a:r>
            <a:r>
              <a:rPr lang="en-US" sz="3600" dirty="0" smtClean="0"/>
              <a:t> des </a:t>
            </a:r>
            <a:r>
              <a:rPr lang="en-US" sz="3600" dirty="0" err="1" smtClean="0"/>
              <a:t>deuils</a:t>
            </a:r>
            <a:r>
              <a:rPr lang="en-US" sz="3600" dirty="0" smtClean="0"/>
              <a:t> “</a:t>
            </a:r>
            <a:r>
              <a:rPr lang="en-US" sz="3600" dirty="0" err="1" smtClean="0"/>
              <a:t>pathologiques</a:t>
            </a:r>
            <a:r>
              <a:rPr lang="en-US" sz="3600" dirty="0" smtClean="0"/>
              <a:t>” et </a:t>
            </a:r>
            <a:r>
              <a:rPr lang="en-US" sz="3600" dirty="0" err="1" smtClean="0"/>
              <a:t>psychiatriques</a:t>
            </a:r>
            <a:r>
              <a:rPr lang="en-US" sz="3600" dirty="0" smtClean="0"/>
              <a:t>…</a:t>
            </a:r>
          </a:p>
        </p:txBody>
      </p:sp>
      <p:sp>
        <p:nvSpPr>
          <p:cNvPr id="86020" name="Rectangle 3"/>
          <p:cNvSpPr>
            <a:spLocks noGrp="1" noChangeArrowheads="1"/>
          </p:cNvSpPr>
          <p:nvPr>
            <p:ph type="body" idx="1"/>
          </p:nvPr>
        </p:nvSpPr>
        <p:spPr>
          <a:xfrm>
            <a:off x="922868" y="1700389"/>
            <a:ext cx="7924800" cy="4648200"/>
          </a:xfrm>
          <a:noFill/>
        </p:spPr>
        <p:txBody>
          <a:bodyPr vert="horz" lIns="90488" tIns="44450" rIns="90488" bIns="44450" rtlCol="0">
            <a:normAutofit/>
          </a:bodyPr>
          <a:lstStyle/>
          <a:p>
            <a:pPr marL="285750" indent="-285750"/>
            <a:r>
              <a:rPr lang="en-US" altLang="fr-FR" sz="2000" dirty="0" err="1" smtClean="0"/>
              <a:t>Définition</a:t>
            </a:r>
            <a:r>
              <a:rPr lang="en-US" altLang="fr-FR" sz="2000" dirty="0" smtClean="0"/>
              <a:t> </a:t>
            </a:r>
            <a:r>
              <a:rPr lang="en-US" altLang="fr-FR" sz="2000" dirty="0" err="1" smtClean="0"/>
              <a:t>statistique</a:t>
            </a:r>
            <a:r>
              <a:rPr lang="en-US" altLang="fr-FR" sz="2000" dirty="0" smtClean="0"/>
              <a:t>: la </a:t>
            </a:r>
            <a:r>
              <a:rPr lang="en-US" altLang="fr-FR" sz="2000" dirty="0" err="1" smtClean="0"/>
              <a:t>norme</a:t>
            </a:r>
            <a:r>
              <a:rPr lang="en-US" altLang="fr-FR" sz="2000" dirty="0" smtClean="0"/>
              <a:t>, “</a:t>
            </a:r>
            <a:r>
              <a:rPr lang="en-US" altLang="fr-FR" sz="2000" dirty="0" err="1" smtClean="0"/>
              <a:t>normalité</a:t>
            </a:r>
            <a:r>
              <a:rPr lang="en-US" altLang="fr-FR" sz="2000" dirty="0" smtClean="0"/>
              <a:t>”, le normal vs. </a:t>
            </a:r>
            <a:r>
              <a:rPr lang="en-US" altLang="fr-FR" sz="2000" dirty="0" err="1" smtClean="0"/>
              <a:t>l’a-normalité</a:t>
            </a:r>
            <a:endParaRPr lang="en-US" altLang="fr-FR" sz="2000" dirty="0" smtClean="0"/>
          </a:p>
          <a:p>
            <a:pPr lvl="1"/>
            <a:r>
              <a:rPr lang="en-US" altLang="fr-FR" sz="2000" dirty="0" err="1" smtClean="0"/>
              <a:t>En</a:t>
            </a:r>
            <a:r>
              <a:rPr lang="en-US" altLang="fr-FR" sz="2000" dirty="0" smtClean="0"/>
              <a:t> </a:t>
            </a:r>
            <a:r>
              <a:rPr lang="en-US" altLang="fr-FR" sz="2000" dirty="0" err="1" smtClean="0"/>
              <a:t>fonction</a:t>
            </a:r>
            <a:r>
              <a:rPr lang="en-US" altLang="fr-FR" sz="2000" dirty="0" smtClean="0"/>
              <a:t> de la </a:t>
            </a:r>
            <a:r>
              <a:rPr lang="en-US" altLang="fr-FR" sz="2000" dirty="0" err="1" smtClean="0"/>
              <a:t>moyenne</a:t>
            </a:r>
            <a:r>
              <a:rPr lang="en-US" altLang="fr-FR" sz="2000" dirty="0" smtClean="0"/>
              <a:t> et </a:t>
            </a:r>
            <a:r>
              <a:rPr lang="en-US" altLang="fr-FR" sz="2000" dirty="0" err="1" smtClean="0"/>
              <a:t>écart</a:t>
            </a:r>
            <a:r>
              <a:rPr lang="en-US" altLang="fr-FR" sz="2000" dirty="0" smtClean="0"/>
              <a:t> type  </a:t>
            </a:r>
          </a:p>
          <a:p>
            <a:pPr lvl="1"/>
            <a:r>
              <a:rPr lang="en-US" altLang="fr-FR" sz="2000" dirty="0" smtClean="0"/>
              <a:t>Question </a:t>
            </a:r>
            <a:r>
              <a:rPr lang="en-US" altLang="fr-FR" sz="2000" dirty="0" err="1" smtClean="0"/>
              <a:t>d’intensité</a:t>
            </a:r>
            <a:r>
              <a:rPr lang="en-US" altLang="fr-FR" sz="2000" dirty="0" smtClean="0"/>
              <a:t> et de prolongation</a:t>
            </a:r>
          </a:p>
          <a:p>
            <a:pPr marL="285750" indent="-285750"/>
            <a:r>
              <a:rPr lang="en-US" altLang="fr-FR" sz="2000" dirty="0" err="1" smtClean="0"/>
              <a:t>Définitions</a:t>
            </a:r>
            <a:r>
              <a:rPr lang="en-US" altLang="fr-FR" sz="2000" dirty="0" smtClean="0"/>
              <a:t> </a:t>
            </a:r>
            <a:r>
              <a:rPr lang="en-US" altLang="fr-FR" sz="2000" dirty="0" err="1"/>
              <a:t>en</a:t>
            </a:r>
            <a:r>
              <a:rPr lang="en-US" altLang="fr-FR" sz="2000" dirty="0"/>
              <a:t> </a:t>
            </a:r>
            <a:r>
              <a:rPr lang="en-US" altLang="fr-FR" sz="2000" dirty="0" err="1"/>
              <a:t>fonction</a:t>
            </a:r>
            <a:r>
              <a:rPr lang="en-US" altLang="fr-FR" sz="2000" dirty="0"/>
              <a:t> </a:t>
            </a:r>
            <a:r>
              <a:rPr lang="en-US" altLang="fr-FR" sz="2000" dirty="0" err="1"/>
              <a:t>d’auteurs</a:t>
            </a:r>
            <a:r>
              <a:rPr lang="en-US" altLang="fr-FR" sz="2000" dirty="0"/>
              <a:t> </a:t>
            </a:r>
            <a:r>
              <a:rPr lang="en-US" altLang="fr-FR" sz="2000" dirty="0" err="1"/>
              <a:t>spécifiques</a:t>
            </a:r>
            <a:r>
              <a:rPr lang="fr-FR" altLang="fr-FR" sz="2000" dirty="0"/>
              <a:t>, et notamment</a:t>
            </a:r>
          </a:p>
          <a:p>
            <a:pPr lvl="1"/>
            <a:r>
              <a:rPr lang="fr-FR" altLang="fr-FR" sz="2000" dirty="0"/>
              <a:t>Chronique</a:t>
            </a:r>
          </a:p>
          <a:p>
            <a:pPr lvl="1"/>
            <a:r>
              <a:rPr lang="fr-FR" altLang="fr-FR" sz="2000" dirty="0"/>
              <a:t>Inhibé</a:t>
            </a:r>
          </a:p>
          <a:p>
            <a:pPr lvl="1"/>
            <a:r>
              <a:rPr lang="fr-FR" altLang="fr-FR" sz="2000" dirty="0"/>
              <a:t>Retardé</a:t>
            </a:r>
            <a:endParaRPr lang="en-US" altLang="fr-FR" sz="2000" dirty="0"/>
          </a:p>
          <a:p>
            <a:pPr marL="285750" indent="-285750"/>
            <a:r>
              <a:rPr lang="en-US" altLang="fr-FR" sz="2000" dirty="0" err="1" smtClean="0"/>
              <a:t>Depuis</a:t>
            </a:r>
            <a:r>
              <a:rPr lang="en-US" altLang="fr-FR" sz="2000" dirty="0" smtClean="0"/>
              <a:t> fin du </a:t>
            </a:r>
            <a:r>
              <a:rPr lang="en-US" altLang="fr-FR" sz="2000" dirty="0" err="1" smtClean="0"/>
              <a:t>Xxe</a:t>
            </a:r>
            <a:r>
              <a:rPr lang="en-US" altLang="fr-FR" sz="2000" dirty="0" smtClean="0"/>
              <a:t> siècle, </a:t>
            </a:r>
            <a:r>
              <a:rPr lang="en-US" altLang="fr-FR" sz="2000" dirty="0" err="1" smtClean="0"/>
              <a:t>débats</a:t>
            </a:r>
            <a:r>
              <a:rPr lang="en-US" altLang="fr-FR" sz="2000" dirty="0" smtClean="0"/>
              <a:t> pour son inclusion </a:t>
            </a:r>
            <a:r>
              <a:rPr lang="en-US" altLang="fr-FR" sz="2000" dirty="0" err="1" smtClean="0"/>
              <a:t>dans</a:t>
            </a:r>
            <a:r>
              <a:rPr lang="en-US" altLang="fr-FR" sz="2000" dirty="0" smtClean="0"/>
              <a:t> le DSM</a:t>
            </a:r>
            <a:endParaRPr lang="en-US" altLang="fr-FR" sz="2000" dirty="0"/>
          </a:p>
        </p:txBody>
      </p:sp>
      <p:sp>
        <p:nvSpPr>
          <p:cNvPr id="86021" name="Text Box 4"/>
          <p:cNvSpPr txBox="1">
            <a:spLocks noChangeArrowheads="1"/>
          </p:cNvSpPr>
          <p:nvPr/>
        </p:nvSpPr>
        <p:spPr bwMode="auto">
          <a:xfrm>
            <a:off x="7685618" y="1270000"/>
            <a:ext cx="394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BE" altLang="fr-FR" sz="1400" dirty="0"/>
              <a:t>Sources: </a:t>
            </a:r>
            <a:r>
              <a:rPr lang="fr-BE" altLang="fr-FR" sz="1400" dirty="0" err="1"/>
              <a:t>Middelton</a:t>
            </a:r>
            <a:r>
              <a:rPr lang="fr-BE" altLang="fr-FR" sz="1400" dirty="0"/>
              <a:t> et al., 1993; Zech, 2006</a:t>
            </a:r>
            <a:endParaRPr lang="fr-FR" altLang="fr-FR" sz="1400" dirty="0"/>
          </a:p>
        </p:txBody>
      </p:sp>
    </p:spTree>
    <p:extLst>
      <p:ext uri="{BB962C8B-B14F-4D97-AF65-F5344CB8AC3E}">
        <p14:creationId xmlns:p14="http://schemas.microsoft.com/office/powerpoint/2010/main" val="36838797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DF4D63-4258-49A1-BD0C-7FB49D7115EF}" type="slidenum">
              <a:rPr lang="fr-FR" altLang="fr-FR">
                <a:solidFill>
                  <a:schemeClr val="accent2"/>
                </a:solidFill>
              </a:rPr>
              <a:pPr eaLnBrk="1" hangingPunct="1"/>
              <a:t>6</a:t>
            </a:fld>
            <a:endParaRPr lang="fr-FR" altLang="fr-FR">
              <a:solidFill>
                <a:schemeClr val="accent2"/>
              </a:solidFill>
            </a:endParaRPr>
          </a:p>
        </p:txBody>
      </p:sp>
      <p:sp>
        <p:nvSpPr>
          <p:cNvPr id="167938" name="Rectangle 2"/>
          <p:cNvSpPr>
            <a:spLocks noGrp="1" noChangeArrowheads="1"/>
          </p:cNvSpPr>
          <p:nvPr>
            <p:ph type="title"/>
          </p:nvPr>
        </p:nvSpPr>
        <p:spPr/>
        <p:txBody>
          <a:bodyPr>
            <a:normAutofit fontScale="90000"/>
          </a:bodyPr>
          <a:lstStyle/>
          <a:p>
            <a:pPr eaLnBrk="1" hangingPunct="1">
              <a:defRPr/>
            </a:pPr>
            <a:r>
              <a:rPr lang="fr-FR" sz="3200" dirty="0" smtClean="0"/>
              <a:t>Années 1990s et suivantes… Deuil </a:t>
            </a:r>
            <a:r>
              <a:rPr lang="fr-BE" sz="3200" dirty="0"/>
              <a:t>« </a:t>
            </a:r>
            <a:r>
              <a:rPr lang="fr-FR" sz="3200" dirty="0"/>
              <a:t>traumatique</a:t>
            </a:r>
            <a:r>
              <a:rPr lang="fr-BE" sz="3200" dirty="0"/>
              <a:t> », « compliqué </a:t>
            </a:r>
            <a:r>
              <a:rPr lang="fr-BE" sz="3200" dirty="0" smtClean="0"/>
              <a:t>», «</a:t>
            </a:r>
            <a:r>
              <a:rPr lang="fr-BE" sz="3200" dirty="0"/>
              <a:t> prolongé </a:t>
            </a:r>
            <a:r>
              <a:rPr lang="fr-BE" sz="3200" dirty="0" smtClean="0"/>
              <a:t>» ou « trouble de deuil complexe persistant »</a:t>
            </a:r>
            <a:endParaRPr lang="en-US" sz="3200" dirty="0"/>
          </a:p>
        </p:txBody>
      </p:sp>
      <p:pic>
        <p:nvPicPr>
          <p:cNvPr id="87044" name="Picture 4" descr="Jacobs Selby_Y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803" y="1972270"/>
            <a:ext cx="2378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Prig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25" y="1819870"/>
            <a:ext cx="198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6"/>
          <p:cNvSpPr txBox="1">
            <a:spLocks noChangeArrowheads="1"/>
          </p:cNvSpPr>
          <p:nvPr/>
        </p:nvSpPr>
        <p:spPr bwMode="auto">
          <a:xfrm>
            <a:off x="6139253" y="5433020"/>
            <a:ext cx="2289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dirty="0"/>
              <a:t>Yale </a:t>
            </a:r>
            <a:r>
              <a:rPr lang="fr-BE" altLang="fr-FR" dirty="0" err="1"/>
              <a:t>University</a:t>
            </a:r>
            <a:r>
              <a:rPr lang="fr-BE" altLang="fr-FR" dirty="0"/>
              <a:t>, </a:t>
            </a:r>
            <a:endParaRPr lang="fr-BE" altLang="fr-FR" dirty="0" smtClean="0"/>
          </a:p>
          <a:p>
            <a:pPr algn="ctr" eaLnBrk="1" hangingPunct="1"/>
            <a:r>
              <a:rPr lang="fr-BE" altLang="fr-FR" dirty="0" err="1" smtClean="0"/>
              <a:t>Dpt</a:t>
            </a:r>
            <a:r>
              <a:rPr lang="fr-BE" altLang="fr-FR" dirty="0" smtClean="0"/>
              <a:t> </a:t>
            </a:r>
            <a:r>
              <a:rPr lang="fr-BE" altLang="fr-FR" dirty="0"/>
              <a:t>of </a:t>
            </a:r>
            <a:r>
              <a:rPr lang="fr-BE" altLang="fr-FR" dirty="0" err="1"/>
              <a:t>Psychiatry</a:t>
            </a:r>
            <a:endParaRPr lang="fr-FR" altLang="fr-FR" dirty="0"/>
          </a:p>
        </p:txBody>
      </p:sp>
      <p:sp>
        <p:nvSpPr>
          <p:cNvPr id="87047" name="Text Box 7"/>
          <p:cNvSpPr txBox="1">
            <a:spLocks noChangeArrowheads="1"/>
          </p:cNvSpPr>
          <p:nvPr/>
        </p:nvSpPr>
        <p:spPr bwMode="auto">
          <a:xfrm>
            <a:off x="9316231" y="5020270"/>
            <a:ext cx="1880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dirty="0" smtClean="0"/>
              <a:t>Katherine </a:t>
            </a:r>
            <a:r>
              <a:rPr lang="fr-BE" altLang="fr-FR" dirty="0" err="1" smtClean="0"/>
              <a:t>Shear</a:t>
            </a:r>
            <a:endParaRPr lang="fr-BE" altLang="fr-FR" dirty="0" smtClean="0"/>
          </a:p>
        </p:txBody>
      </p:sp>
      <p:sp>
        <p:nvSpPr>
          <p:cNvPr id="87048" name="Text Box 8"/>
          <p:cNvSpPr txBox="1">
            <a:spLocks noChangeArrowheads="1"/>
          </p:cNvSpPr>
          <p:nvPr/>
        </p:nvSpPr>
        <p:spPr bwMode="auto">
          <a:xfrm>
            <a:off x="648727" y="4867870"/>
            <a:ext cx="174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a:t>Holly Prigerson</a:t>
            </a:r>
            <a:endParaRPr lang="fr-FR" altLang="fr-FR"/>
          </a:p>
        </p:txBody>
      </p:sp>
      <p:sp>
        <p:nvSpPr>
          <p:cNvPr id="87049" name="Text Box 10"/>
          <p:cNvSpPr txBox="1">
            <a:spLocks noChangeArrowheads="1"/>
          </p:cNvSpPr>
          <p:nvPr/>
        </p:nvSpPr>
        <p:spPr bwMode="auto">
          <a:xfrm>
            <a:off x="378738" y="5433021"/>
            <a:ext cx="2289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dirty="0"/>
              <a:t>Harvard </a:t>
            </a:r>
            <a:r>
              <a:rPr lang="fr-BE" altLang="fr-FR" dirty="0" err="1"/>
              <a:t>University</a:t>
            </a:r>
            <a:r>
              <a:rPr lang="fr-BE" altLang="fr-FR" dirty="0"/>
              <a:t>, </a:t>
            </a:r>
            <a:r>
              <a:rPr lang="fr-BE" altLang="fr-FR" dirty="0" err="1"/>
              <a:t>Dpt</a:t>
            </a:r>
            <a:r>
              <a:rPr lang="fr-BE" altLang="fr-FR" dirty="0"/>
              <a:t> of </a:t>
            </a:r>
            <a:r>
              <a:rPr lang="fr-BE" altLang="fr-FR" dirty="0" err="1"/>
              <a:t>Psychiatry</a:t>
            </a:r>
            <a:endParaRPr lang="fr-FR" altLang="fr-FR" dirty="0"/>
          </a:p>
        </p:txBody>
      </p:sp>
      <p:sp>
        <p:nvSpPr>
          <p:cNvPr id="87050" name="Text Box 11"/>
          <p:cNvSpPr txBox="1">
            <a:spLocks noChangeArrowheads="1"/>
          </p:cNvSpPr>
          <p:nvPr/>
        </p:nvSpPr>
        <p:spPr bwMode="auto">
          <a:xfrm>
            <a:off x="3252351" y="5020270"/>
            <a:ext cx="1723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a:t>Mardi Horowitz</a:t>
            </a:r>
            <a:endParaRPr lang="fr-FR" altLang="fr-FR"/>
          </a:p>
        </p:txBody>
      </p:sp>
      <p:sp>
        <p:nvSpPr>
          <p:cNvPr id="87051" name="Text Box 12"/>
          <p:cNvSpPr txBox="1">
            <a:spLocks noChangeArrowheads="1"/>
          </p:cNvSpPr>
          <p:nvPr/>
        </p:nvSpPr>
        <p:spPr bwMode="auto">
          <a:xfrm>
            <a:off x="2969538" y="5433020"/>
            <a:ext cx="2289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dirty="0" err="1"/>
              <a:t>Univ</a:t>
            </a:r>
            <a:r>
              <a:rPr lang="fr-BE" altLang="fr-FR" dirty="0"/>
              <a:t>. </a:t>
            </a:r>
            <a:r>
              <a:rPr lang="fr-BE" altLang="fr-FR" dirty="0" err="1"/>
              <a:t>California</a:t>
            </a:r>
            <a:r>
              <a:rPr lang="fr-BE" altLang="fr-FR" dirty="0"/>
              <a:t>, San Francisco, </a:t>
            </a:r>
            <a:endParaRPr lang="fr-BE" altLang="fr-FR" dirty="0" smtClean="0"/>
          </a:p>
          <a:p>
            <a:pPr algn="ctr" eaLnBrk="1" hangingPunct="1"/>
            <a:r>
              <a:rPr lang="fr-BE" altLang="fr-FR" dirty="0" err="1" smtClean="0"/>
              <a:t>Dpt</a:t>
            </a:r>
            <a:r>
              <a:rPr lang="fr-BE" altLang="fr-FR" dirty="0" smtClean="0"/>
              <a:t> of </a:t>
            </a:r>
            <a:r>
              <a:rPr lang="fr-BE" altLang="fr-FR" dirty="0" err="1" smtClean="0"/>
              <a:t>Psychiatry</a:t>
            </a:r>
            <a:endParaRPr lang="fr-FR" altLang="fr-FR" dirty="0"/>
          </a:p>
        </p:txBody>
      </p:sp>
      <p:pic>
        <p:nvPicPr>
          <p:cNvPr id="87052" name="Picture 13" descr="horowitz_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425" y="1781770"/>
            <a:ext cx="2057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7672" y="1860543"/>
            <a:ext cx="1977769" cy="2966653"/>
          </a:xfrm>
          <a:prstGeom prst="rect">
            <a:avLst/>
          </a:prstGeom>
        </p:spPr>
      </p:pic>
      <p:sp>
        <p:nvSpPr>
          <p:cNvPr id="14" name="Text Box 7"/>
          <p:cNvSpPr txBox="1">
            <a:spLocks noChangeArrowheads="1"/>
          </p:cNvSpPr>
          <p:nvPr/>
        </p:nvSpPr>
        <p:spPr bwMode="auto">
          <a:xfrm>
            <a:off x="6505422" y="5020270"/>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a:t>Selby Jacobs</a:t>
            </a:r>
            <a:endParaRPr lang="fr-FR" altLang="fr-FR"/>
          </a:p>
        </p:txBody>
      </p:sp>
      <p:sp>
        <p:nvSpPr>
          <p:cNvPr id="3" name="Rectangle 2"/>
          <p:cNvSpPr/>
          <p:nvPr/>
        </p:nvSpPr>
        <p:spPr>
          <a:xfrm>
            <a:off x="9082741" y="5470778"/>
            <a:ext cx="2347630" cy="646331"/>
          </a:xfrm>
          <a:prstGeom prst="rect">
            <a:avLst/>
          </a:prstGeom>
        </p:spPr>
        <p:txBody>
          <a:bodyPr wrap="none">
            <a:spAutoFit/>
          </a:bodyPr>
          <a:lstStyle/>
          <a:p>
            <a:pPr algn="ctr"/>
            <a:r>
              <a:rPr lang="fr-BE" altLang="fr-FR" dirty="0">
                <a:latin typeface="Arial" panose="020B0604020202020204" pitchFamily="34" charset="0"/>
                <a:cs typeface="Arial" panose="020B0604020202020204" pitchFamily="34" charset="0"/>
              </a:rPr>
              <a:t>Columbia </a:t>
            </a:r>
            <a:r>
              <a:rPr lang="fr-BE" altLang="fr-FR" dirty="0" err="1">
                <a:latin typeface="Arial" panose="020B0604020202020204" pitchFamily="34" charset="0"/>
                <a:cs typeface="Arial" panose="020B0604020202020204" pitchFamily="34" charset="0"/>
              </a:rPr>
              <a:t>University</a:t>
            </a:r>
            <a:r>
              <a:rPr lang="fr-BE" altLang="fr-FR" dirty="0">
                <a:latin typeface="Arial" panose="020B0604020202020204" pitchFamily="34" charset="0"/>
                <a:cs typeface="Arial" panose="020B0604020202020204" pitchFamily="34" charset="0"/>
              </a:rPr>
              <a:t>, </a:t>
            </a:r>
            <a:endParaRPr lang="fr-BE" altLang="fr-FR" dirty="0" smtClean="0">
              <a:latin typeface="Arial" panose="020B0604020202020204" pitchFamily="34" charset="0"/>
              <a:cs typeface="Arial" panose="020B0604020202020204" pitchFamily="34" charset="0"/>
            </a:endParaRPr>
          </a:p>
          <a:p>
            <a:pPr algn="ctr"/>
            <a:r>
              <a:rPr lang="fr-BE" altLang="fr-FR" dirty="0" err="1" smtClean="0">
                <a:latin typeface="Arial" panose="020B0604020202020204" pitchFamily="34" charset="0"/>
                <a:cs typeface="Arial" panose="020B0604020202020204" pitchFamily="34" charset="0"/>
              </a:rPr>
              <a:t>Dpt</a:t>
            </a:r>
            <a:r>
              <a:rPr lang="fr-BE" altLang="fr-FR" dirty="0" smtClean="0">
                <a:latin typeface="Arial" panose="020B0604020202020204" pitchFamily="34" charset="0"/>
                <a:cs typeface="Arial" panose="020B0604020202020204" pitchFamily="34" charset="0"/>
              </a:rPr>
              <a:t> </a:t>
            </a:r>
            <a:r>
              <a:rPr lang="fr-BE" altLang="fr-FR" dirty="0" err="1">
                <a:latin typeface="Arial" panose="020B0604020202020204" pitchFamily="34" charset="0"/>
                <a:cs typeface="Arial" panose="020B0604020202020204" pitchFamily="34" charset="0"/>
              </a:rPr>
              <a:t>Psychiatry</a:t>
            </a:r>
            <a:endParaRPr lang="fr-FR" alt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734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60A4A17-5B7C-492D-990A-2BFB095F9E6D}" type="slidenum">
              <a:rPr lang="fr-FR" altLang="fr-FR"/>
              <a:pPr>
                <a:defRPr/>
              </a:pPr>
              <a:t>7</a:t>
            </a:fld>
            <a:endParaRPr lang="fr-FR" altLang="fr-FR"/>
          </a:p>
        </p:txBody>
      </p:sp>
      <p:sp>
        <p:nvSpPr>
          <p:cNvPr id="18435" name="Rectangle 2050"/>
          <p:cNvSpPr>
            <a:spLocks noGrp="1" noChangeArrowheads="1"/>
          </p:cNvSpPr>
          <p:nvPr>
            <p:ph type="title"/>
          </p:nvPr>
        </p:nvSpPr>
        <p:spPr>
          <a:xfrm>
            <a:off x="1090613" y="360363"/>
            <a:ext cx="9458325" cy="782637"/>
          </a:xfrm>
          <a:effectLst>
            <a:outerShdw algn="ctr" rotWithShape="0">
              <a:schemeClr val="bg1"/>
            </a:outerShdw>
          </a:effectLst>
          <a:extLst>
            <a:ext uri="{91240B29-F687-4F45-9708-019B960494DF}">
              <a14:hiddenLine xmlns:a14="http://schemas.microsoft.com/office/drawing/2010/main" w="25400" cap="flat" cmpd="sng">
                <a:solidFill>
                  <a:schemeClr val="tx1"/>
                </a:solidFill>
                <a:prstDash val="solid"/>
                <a:miter lim="800000"/>
                <a:headEnd/>
                <a:tailEnd/>
              </a14:hiddenLine>
            </a:ext>
          </a:extLst>
        </p:spPr>
        <p:txBody>
          <a:bodyPr lIns="90488" tIns="44450" rIns="90488" bIns="44450">
            <a:normAutofit fontScale="90000"/>
          </a:bodyPr>
          <a:lstStyle/>
          <a:p>
            <a:pPr marL="285750" indent="-285750"/>
            <a:r>
              <a:rPr lang="en-US" altLang="fr-FR" sz="3200" dirty="0" smtClean="0"/>
              <a:t>Perspective </a:t>
            </a:r>
            <a:r>
              <a:rPr lang="en-US" altLang="fr-FR" sz="3200" dirty="0" err="1" smtClean="0"/>
              <a:t>psychiatrique</a:t>
            </a:r>
            <a:r>
              <a:rPr lang="en-US" altLang="fr-FR" sz="3200" dirty="0" smtClean="0"/>
              <a:t> bio-</a:t>
            </a:r>
            <a:r>
              <a:rPr lang="en-US" altLang="fr-FR" sz="3200" dirty="0" err="1" smtClean="0"/>
              <a:t>médicale</a:t>
            </a:r>
            <a:r>
              <a:rPr lang="en-US" altLang="fr-FR" sz="3200" dirty="0" smtClean="0"/>
              <a:t> (</a:t>
            </a:r>
            <a:r>
              <a:rPr lang="en-US" altLang="fr-FR" sz="3200" dirty="0" err="1" smtClean="0"/>
              <a:t>américaine</a:t>
            </a:r>
            <a:r>
              <a:rPr lang="en-US" altLang="fr-FR" sz="3200" dirty="0" smtClean="0"/>
              <a:t>) du </a:t>
            </a:r>
            <a:r>
              <a:rPr lang="en-US" altLang="fr-FR" sz="3200" dirty="0" err="1" smtClean="0"/>
              <a:t>deuil</a:t>
            </a:r>
            <a:endParaRPr lang="en-US" altLang="fr-FR" sz="3200" dirty="0" smtClean="0"/>
          </a:p>
        </p:txBody>
      </p:sp>
      <p:sp>
        <p:nvSpPr>
          <p:cNvPr id="160771" name="Rectangle 2051"/>
          <p:cNvSpPr>
            <a:spLocks noGrp="1" noChangeArrowheads="1"/>
          </p:cNvSpPr>
          <p:nvPr>
            <p:ph type="body" idx="1"/>
          </p:nvPr>
        </p:nvSpPr>
        <p:spPr>
          <a:xfrm>
            <a:off x="1211263" y="1627188"/>
            <a:ext cx="8415337" cy="509428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a:defRPr/>
            </a:pPr>
            <a:r>
              <a:rPr lang="en-US" altLang="fr-FR" dirty="0" smtClean="0"/>
              <a:t>DSM-IV et IV-R (1994, 2000) Code </a:t>
            </a:r>
            <a:r>
              <a:rPr lang="en-US" altLang="fr-FR" dirty="0"/>
              <a:t>V “situations </a:t>
            </a:r>
            <a:r>
              <a:rPr lang="en-US" altLang="fr-FR" dirty="0" err="1"/>
              <a:t>pouvant</a:t>
            </a:r>
            <a:r>
              <a:rPr lang="en-US" altLang="fr-FR" dirty="0"/>
              <a:t> faire </a:t>
            </a:r>
            <a:r>
              <a:rPr lang="en-US" altLang="fr-FR" dirty="0" err="1"/>
              <a:t>l’objet</a:t>
            </a:r>
            <a:r>
              <a:rPr lang="en-US" altLang="fr-FR" dirty="0"/>
              <a:t> d’un </a:t>
            </a:r>
            <a:r>
              <a:rPr lang="en-US" altLang="fr-FR" dirty="0" err="1"/>
              <a:t>examen</a:t>
            </a:r>
            <a:r>
              <a:rPr lang="en-US" altLang="fr-FR" dirty="0"/>
              <a:t> </a:t>
            </a:r>
            <a:r>
              <a:rPr lang="en-US" altLang="fr-FR" dirty="0" err="1"/>
              <a:t>clinique</a:t>
            </a:r>
            <a:r>
              <a:rPr lang="en-US" altLang="fr-FR" dirty="0"/>
              <a:t>”: V62-82: </a:t>
            </a:r>
            <a:r>
              <a:rPr lang="en-US" altLang="fr-FR" dirty="0" err="1"/>
              <a:t>Deuil</a:t>
            </a:r>
            <a:r>
              <a:rPr lang="en-US" altLang="fr-FR" dirty="0"/>
              <a:t> non </a:t>
            </a:r>
            <a:r>
              <a:rPr lang="en-US" altLang="fr-FR" dirty="0" err="1"/>
              <a:t>compliqué</a:t>
            </a:r>
            <a:endParaRPr lang="en-US" altLang="fr-FR" dirty="0"/>
          </a:p>
          <a:p>
            <a:pPr>
              <a:defRPr/>
            </a:pPr>
            <a:r>
              <a:rPr lang="en-US" altLang="fr-FR" dirty="0" smtClean="0"/>
              <a:t>DSM-5 (2013) Code V (</a:t>
            </a:r>
            <a:r>
              <a:rPr lang="en-US" altLang="fr-FR" dirty="0" err="1" smtClean="0"/>
              <a:t>recherches</a:t>
            </a:r>
            <a:r>
              <a:rPr lang="en-US" altLang="fr-FR" dirty="0" smtClean="0"/>
              <a:t>, pas </a:t>
            </a:r>
            <a:r>
              <a:rPr lang="en-US" altLang="fr-FR" dirty="0" err="1" smtClean="0"/>
              <a:t>utilisation</a:t>
            </a:r>
            <a:r>
              <a:rPr lang="en-US" altLang="fr-FR" dirty="0" smtClean="0"/>
              <a:t> </a:t>
            </a:r>
            <a:r>
              <a:rPr lang="en-US" altLang="fr-FR" dirty="0" err="1" smtClean="0"/>
              <a:t>en</a:t>
            </a:r>
            <a:r>
              <a:rPr lang="en-US" altLang="fr-FR" dirty="0" smtClean="0"/>
              <a:t> </a:t>
            </a:r>
            <a:r>
              <a:rPr lang="en-US" altLang="fr-FR" dirty="0" err="1" smtClean="0"/>
              <a:t>pratique</a:t>
            </a:r>
            <a:r>
              <a:rPr lang="en-US" altLang="fr-FR" dirty="0" smtClean="0"/>
              <a:t> </a:t>
            </a:r>
            <a:r>
              <a:rPr lang="en-US" altLang="fr-FR" dirty="0" err="1" smtClean="0"/>
              <a:t>clinique</a:t>
            </a:r>
            <a:r>
              <a:rPr lang="en-US" altLang="fr-FR" dirty="0" smtClean="0"/>
              <a:t>)</a:t>
            </a:r>
          </a:p>
          <a:p>
            <a:pPr marL="628650" lvl="1">
              <a:defRPr/>
            </a:pPr>
            <a:r>
              <a:rPr lang="en-US" altLang="fr-FR" dirty="0" smtClean="0"/>
              <a:t>Trouble du </a:t>
            </a:r>
            <a:r>
              <a:rPr lang="en-US" altLang="fr-FR" dirty="0" err="1" smtClean="0"/>
              <a:t>Deuil</a:t>
            </a:r>
            <a:r>
              <a:rPr lang="en-US" altLang="fr-FR" dirty="0" smtClean="0"/>
              <a:t> </a:t>
            </a:r>
            <a:r>
              <a:rPr lang="en-US" altLang="fr-FR" dirty="0" err="1" smtClean="0"/>
              <a:t>Complexe</a:t>
            </a:r>
            <a:r>
              <a:rPr lang="en-US" altLang="fr-FR" dirty="0" smtClean="0"/>
              <a:t> </a:t>
            </a:r>
            <a:r>
              <a:rPr lang="en-US" altLang="fr-FR" dirty="0" err="1" smtClean="0"/>
              <a:t>Persistant</a:t>
            </a:r>
            <a:r>
              <a:rPr lang="en-US" altLang="fr-FR" dirty="0" smtClean="0"/>
              <a:t> (TDCP)</a:t>
            </a:r>
          </a:p>
          <a:p>
            <a:pPr marL="1085850" lvl="2">
              <a:defRPr/>
            </a:pPr>
            <a:r>
              <a:rPr lang="fr-BE" altLang="fr-FR" dirty="0" smtClean="0">
                <a:sym typeface="Wingdings" panose="05000000000000000000" pitchFamily="2" charset="2"/>
              </a:rPr>
              <a:t>Méta-analyse sur le DCP (</a:t>
            </a:r>
            <a:r>
              <a:rPr lang="fr-BE" altLang="fr-FR" dirty="0" err="1" smtClean="0">
                <a:sym typeface="Wingdings" panose="05000000000000000000" pitchFamily="2" charset="2"/>
              </a:rPr>
              <a:t>Lundorff</a:t>
            </a:r>
            <a:r>
              <a:rPr lang="fr-BE" altLang="fr-FR" dirty="0" smtClean="0">
                <a:sym typeface="Wingdings" panose="05000000000000000000" pitchFamily="2" charset="2"/>
              </a:rPr>
              <a:t> et al. 2017): 9,8% chez l’adulte (à 6 mois voire 1 an)</a:t>
            </a:r>
          </a:p>
          <a:p>
            <a:pPr marL="628650" lvl="1">
              <a:defRPr/>
            </a:pPr>
            <a:r>
              <a:rPr lang="fr-BE" dirty="0" smtClean="0"/>
              <a:t>Troubles </a:t>
            </a:r>
            <a:r>
              <a:rPr lang="fr-BE" dirty="0"/>
              <a:t>dépressifs: </a:t>
            </a:r>
            <a:r>
              <a:rPr lang="fr-BE" dirty="0" smtClean="0"/>
              <a:t>suppression du critère </a:t>
            </a:r>
            <a:r>
              <a:rPr lang="fr-BE" dirty="0"/>
              <a:t>d’exclusion pour le diagnostic </a:t>
            </a:r>
            <a:r>
              <a:rPr lang="fr-BE" dirty="0" smtClean="0"/>
              <a:t>d’épisode</a:t>
            </a:r>
            <a:r>
              <a:rPr lang="fr-BE" altLang="fr-FR" dirty="0" smtClean="0"/>
              <a:t> dépressif majeur </a:t>
            </a:r>
            <a:r>
              <a:rPr lang="fr-BE" altLang="fr-FR" dirty="0"/>
              <a:t>(&gt; 2 semaines)</a:t>
            </a:r>
            <a:endParaRPr lang="en-US" altLang="fr-FR" dirty="0"/>
          </a:p>
          <a:p>
            <a:pPr>
              <a:defRPr/>
            </a:pPr>
            <a:r>
              <a:rPr lang="en-US" altLang="fr-FR" dirty="0" err="1" smtClean="0"/>
              <a:t>Mais</a:t>
            </a:r>
            <a:r>
              <a:rPr lang="en-US" altLang="fr-FR" dirty="0" smtClean="0"/>
              <a:t>, s</a:t>
            </a:r>
            <a:r>
              <a:rPr lang="fr-BE" sz="2200" dirty="0" smtClean="0"/>
              <a:t>a </a:t>
            </a:r>
            <a:r>
              <a:rPr lang="fr-BE" sz="2200" dirty="0"/>
              <a:t>validité scientifique et sa pertinence clinique sont l’objet de polémiques </a:t>
            </a:r>
            <a:r>
              <a:rPr lang="fr-BE" sz="2200" dirty="0" smtClean="0"/>
              <a:t>intenses</a:t>
            </a:r>
            <a:endParaRPr lang="en-US" altLang="fr-FR" dirty="0"/>
          </a:p>
          <a:p>
            <a:pPr marL="502920" lvl="1">
              <a:defRPr/>
            </a:pPr>
            <a:r>
              <a:rPr lang="fr-BE" sz="2300" dirty="0" smtClean="0"/>
              <a:t>Pas de preuve scientifique mais une position éthique et de politique publique (Sabin, 2017) pour l’accès aux soins et la prescription</a:t>
            </a:r>
          </a:p>
          <a:p>
            <a:pPr marL="502920" lvl="1">
              <a:defRPr/>
            </a:pPr>
            <a:r>
              <a:rPr lang="fr-BE" altLang="fr-FR" sz="2300" dirty="0" smtClean="0"/>
              <a:t>Hallucinations « entendre des voix » </a:t>
            </a:r>
            <a:r>
              <a:rPr lang="fr-BE" altLang="fr-FR" sz="2300" dirty="0" smtClean="0">
                <a:sym typeface="Wingdings" panose="05000000000000000000" pitchFamily="2" charset="2"/>
              </a:rPr>
              <a:t> diagnostic de schizophrénie, même si </a:t>
            </a:r>
            <a:r>
              <a:rPr lang="en-US" sz="2200" dirty="0" smtClean="0"/>
              <a:t>30 à 60% les </a:t>
            </a:r>
            <a:r>
              <a:rPr lang="en-US" sz="2200" dirty="0" err="1" smtClean="0"/>
              <a:t>expérimentent</a:t>
            </a:r>
            <a:r>
              <a:rPr lang="en-US" sz="2200" dirty="0" smtClean="0"/>
              <a:t>, </a:t>
            </a:r>
            <a:r>
              <a:rPr lang="en-US" sz="2200" dirty="0" err="1"/>
              <a:t>Castelnovo</a:t>
            </a:r>
            <a:r>
              <a:rPr lang="en-US" sz="2200" dirty="0"/>
              <a:t> et al., 2015)</a:t>
            </a:r>
            <a:endParaRPr lang="fr-BE" altLang="fr-FR" sz="2300" dirty="0" smtClean="0">
              <a:sym typeface="Wingdings" panose="05000000000000000000" pitchFamily="2" charset="2"/>
            </a:endParaRPr>
          </a:p>
        </p:txBody>
      </p:sp>
      <p:sp>
        <p:nvSpPr>
          <p:cNvPr id="18437" name="Text Box 2052"/>
          <p:cNvSpPr txBox="1">
            <a:spLocks noChangeArrowheads="1"/>
          </p:cNvSpPr>
          <p:nvPr/>
        </p:nvSpPr>
        <p:spPr bwMode="auto">
          <a:xfrm>
            <a:off x="7924800" y="1143000"/>
            <a:ext cx="31067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BE" altLang="fr-FR" sz="1400"/>
              <a:t>Sources: Middelton et al., 1993; </a:t>
            </a:r>
          </a:p>
          <a:p>
            <a:pPr>
              <a:lnSpc>
                <a:spcPct val="100000"/>
              </a:lnSpc>
              <a:spcBef>
                <a:spcPct val="0"/>
              </a:spcBef>
              <a:buFontTx/>
              <a:buNone/>
            </a:pPr>
            <a:r>
              <a:rPr lang="fr-BE" altLang="fr-FR" sz="1400"/>
              <a:t>Zech, 2006</a:t>
            </a:r>
            <a:endParaRPr lang="fr-FR" altLang="fr-FR" sz="1400"/>
          </a:p>
        </p:txBody>
      </p:sp>
    </p:spTree>
    <p:extLst>
      <p:ext uri="{BB962C8B-B14F-4D97-AF65-F5344CB8AC3E}">
        <p14:creationId xmlns:p14="http://schemas.microsoft.com/office/powerpoint/2010/main" val="32576322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0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0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07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07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0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Trouble de deuil complexe persistant</a:t>
            </a:r>
            <a:endParaRPr lang="fr-BE" dirty="0"/>
          </a:p>
        </p:txBody>
      </p:sp>
      <p:sp>
        <p:nvSpPr>
          <p:cNvPr id="3" name="Espace réservé du contenu 2"/>
          <p:cNvSpPr>
            <a:spLocks noGrp="1"/>
          </p:cNvSpPr>
          <p:nvPr>
            <p:ph idx="1"/>
          </p:nvPr>
        </p:nvSpPr>
        <p:spPr/>
        <p:txBody>
          <a:bodyPr>
            <a:normAutofit/>
          </a:bodyPr>
          <a:lstStyle/>
          <a:p>
            <a:pPr marL="533400" indent="-533400"/>
            <a:r>
              <a:rPr lang="fr-FR" altLang="fr-FR" dirty="0" smtClean="0"/>
              <a:t>A: Événement: Deuil (la perte d’une personne significative)</a:t>
            </a:r>
          </a:p>
          <a:p>
            <a:pPr marL="533400" indent="-533400"/>
            <a:r>
              <a:rPr lang="fr-FR" altLang="fr-FR" dirty="0" smtClean="0"/>
              <a:t>B: </a:t>
            </a:r>
            <a:r>
              <a:rPr lang="fr-BE" dirty="0" smtClean="0"/>
              <a:t>Au moins 1 symptôme parmi les 4 suivants :</a:t>
            </a:r>
          </a:p>
          <a:p>
            <a:pPr lvl="1"/>
            <a:r>
              <a:rPr lang="fr-BE" dirty="0" smtClean="0"/>
              <a:t>une nostalgie persistance concernant le défunt </a:t>
            </a:r>
          </a:p>
          <a:p>
            <a:pPr lvl="1"/>
            <a:r>
              <a:rPr lang="fr-BE" dirty="0" smtClean="0"/>
              <a:t>une tristesse et une souffrance intense en réaction à la mort</a:t>
            </a:r>
          </a:p>
          <a:p>
            <a:pPr lvl="1"/>
            <a:r>
              <a:rPr lang="fr-BE" dirty="0" smtClean="0"/>
              <a:t>des ruminations concernant le défunt</a:t>
            </a:r>
          </a:p>
          <a:p>
            <a:pPr lvl="1"/>
            <a:r>
              <a:rPr lang="fr-BE" dirty="0" smtClean="0"/>
              <a:t>des ruminations concernant les circonstances de la mort</a:t>
            </a:r>
          </a:p>
          <a:p>
            <a:endParaRPr lang="fr-BE" dirty="0"/>
          </a:p>
        </p:txBody>
      </p:sp>
    </p:spTree>
    <p:extLst>
      <p:ext uri="{BB962C8B-B14F-4D97-AF65-F5344CB8AC3E}">
        <p14:creationId xmlns:p14="http://schemas.microsoft.com/office/powerpoint/2010/main" val="1454575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Trouble de deuil complexe persistant</a:t>
            </a:r>
            <a:endParaRPr lang="fr-BE" dirty="0"/>
          </a:p>
        </p:txBody>
      </p:sp>
      <p:sp>
        <p:nvSpPr>
          <p:cNvPr id="3" name="Espace réservé du contenu 2"/>
          <p:cNvSpPr>
            <a:spLocks noGrp="1"/>
          </p:cNvSpPr>
          <p:nvPr>
            <p:ph idx="1"/>
          </p:nvPr>
        </p:nvSpPr>
        <p:spPr/>
        <p:txBody>
          <a:bodyPr>
            <a:normAutofit fontScale="85000" lnSpcReduction="20000"/>
          </a:bodyPr>
          <a:lstStyle/>
          <a:p>
            <a:r>
              <a:rPr lang="fr-BE" altLang="fr-FR" dirty="0" smtClean="0"/>
              <a:t>C: A</a:t>
            </a:r>
            <a:r>
              <a:rPr lang="fr-BE" dirty="0" smtClean="0"/>
              <a:t>u moins 6 symptômes parmi les 12 suivants :</a:t>
            </a:r>
          </a:p>
          <a:p>
            <a:pPr lvl="1"/>
            <a:r>
              <a:rPr lang="fr-BE" dirty="0" smtClean="0"/>
              <a:t>une difficulté marquée à accepter la mort</a:t>
            </a:r>
          </a:p>
          <a:p>
            <a:pPr lvl="1"/>
            <a:r>
              <a:rPr lang="fr-BE" dirty="0" smtClean="0"/>
              <a:t>une incrédulité ou une anesthésie affective concernant la perte</a:t>
            </a:r>
          </a:p>
          <a:p>
            <a:pPr lvl="1"/>
            <a:r>
              <a:rPr lang="fr-BE" dirty="0" smtClean="0"/>
              <a:t>des difficultés à se remémorer des souvenirs positifs du défunt</a:t>
            </a:r>
          </a:p>
          <a:p>
            <a:pPr lvl="1"/>
            <a:r>
              <a:rPr lang="fr-BE" dirty="0" smtClean="0"/>
              <a:t>de la colère ou de l’amertume face à la perte</a:t>
            </a:r>
          </a:p>
          <a:p>
            <a:pPr lvl="1"/>
            <a:r>
              <a:rPr lang="fr-BE" dirty="0" smtClean="0"/>
              <a:t>une tendance à l’auto-accusation relative au décès</a:t>
            </a:r>
          </a:p>
          <a:p>
            <a:pPr lvl="1"/>
            <a:r>
              <a:rPr lang="fr-BE" dirty="0" smtClean="0"/>
              <a:t>un évitement excessif des situations/objets qui rappellent le défunt</a:t>
            </a:r>
          </a:p>
          <a:p>
            <a:pPr lvl="1"/>
            <a:r>
              <a:rPr lang="fr-BE" dirty="0" smtClean="0"/>
              <a:t>des idées de mort pour rejoindre le défunt</a:t>
            </a:r>
          </a:p>
          <a:p>
            <a:pPr lvl="1"/>
            <a:r>
              <a:rPr lang="fr-BE" dirty="0" smtClean="0"/>
              <a:t>des difficultés à faire confiance à autrui depuis le décès</a:t>
            </a:r>
          </a:p>
          <a:p>
            <a:pPr lvl="1"/>
            <a:r>
              <a:rPr lang="fr-BE" dirty="0" smtClean="0"/>
              <a:t>un sentiment de solitude ou de détachement vis-à-vis d’autrui depuis le décès</a:t>
            </a:r>
          </a:p>
          <a:p>
            <a:pPr lvl="1"/>
            <a:r>
              <a:rPr lang="fr-BE" dirty="0" smtClean="0"/>
              <a:t>un sentiment que la vie est vide de sens sans le défunt ou la croyance qu’il est impossible de continuer à vivre sans le défunt</a:t>
            </a:r>
          </a:p>
          <a:p>
            <a:pPr lvl="1"/>
            <a:r>
              <a:rPr lang="fr-BE" dirty="0" smtClean="0"/>
              <a:t>un sentiment de perte d’identité (comme l’impression qu’une partie de soi est mort avec le défunt)</a:t>
            </a:r>
          </a:p>
          <a:p>
            <a:pPr lvl="1"/>
            <a:r>
              <a:rPr lang="fr-BE" dirty="0" smtClean="0"/>
              <a:t>un refus ou une réticence à investir des nouveaux objectifs et à planifier le futur depuis la perte</a:t>
            </a:r>
          </a:p>
          <a:p>
            <a:pPr marL="0" indent="0">
              <a:buNone/>
            </a:pPr>
            <a:endParaRPr lang="fr-BE" dirty="0"/>
          </a:p>
        </p:txBody>
      </p:sp>
    </p:spTree>
    <p:extLst>
      <p:ext uri="{BB962C8B-B14F-4D97-AF65-F5344CB8AC3E}">
        <p14:creationId xmlns:p14="http://schemas.microsoft.com/office/powerpoint/2010/main" val="2661284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TotalTime>
  <Words>2817</Words>
  <Application>Microsoft Office PowerPoint</Application>
  <PresentationFormat>Grand écran</PresentationFormat>
  <Paragraphs>331</Paragraphs>
  <Slides>40</Slides>
  <Notes>5</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9" baseType="lpstr">
      <vt:lpstr>Arial</vt:lpstr>
      <vt:lpstr>Calibri</vt:lpstr>
      <vt:lpstr>Calibri Light</vt:lpstr>
      <vt:lpstr>Segoe UI</vt:lpstr>
      <vt:lpstr>Symbol</vt:lpstr>
      <vt:lpstr>Times New Roman</vt:lpstr>
      <vt:lpstr>Wingdings</vt:lpstr>
      <vt:lpstr>Thème Office</vt:lpstr>
      <vt:lpstr>Graphique</vt:lpstr>
      <vt:lpstr>Accompagner les membres d’une famille endeuillée : avec toujours plus de présence, respect, chaleur, compréhension empathique et d’authenticité</vt:lpstr>
      <vt:lpstr>Plan</vt:lpstr>
      <vt:lpstr>Evolution des conceptions des réactions et des processus de deuil au XXe et début XXIe siècle</vt:lpstr>
      <vt:lpstr>De 1944 à aujourd’hui… Description des réactions “normales” de deuil suite au décès d’une personne significative</vt:lpstr>
      <vt:lpstr>Glissement progressif vers des deuils “pathologiques” et psychiatriques…</vt:lpstr>
      <vt:lpstr>Années 1990s et suivantes… Deuil « traumatique », « compliqué », « prolongé » ou « trouble de deuil complexe persistant »</vt:lpstr>
      <vt:lpstr>Perspective psychiatrique bio-médicale (américaine) du deuil</vt:lpstr>
      <vt:lpstr>Trouble de deuil complexe persistant</vt:lpstr>
      <vt:lpstr>Trouble de deuil complexe persistant</vt:lpstr>
      <vt:lpstr>Trouble de deuil complexe persistant</vt:lpstr>
      <vt:lpstr>La surgénéralisation du deuil compliqué (ICG)???</vt:lpstr>
      <vt:lpstr>Stigmatisation des personnes souffrant de « trouble de deuil prolongé »</vt:lpstr>
      <vt:lpstr>Le psychodiagnostic des « symptômes » (réactions) de deuil est-il vraiment utile?</vt:lpstr>
      <vt:lpstr>2. Quelles interventions de deuil? 1992: synthèse sur la notion de « travail de deuil »</vt:lpstr>
      <vt:lpstr>Quelles prises en charge (classiques)?</vt:lpstr>
      <vt:lpstr>Et pourtant, les preuves empiriques montrent…</vt:lpstr>
      <vt:lpstr>Pourquoi une efficacité faible à modérée (d = .05 à .39)? </vt:lpstr>
      <vt:lpstr>3. Et si on changeait de paradigme?</vt:lpstr>
      <vt:lpstr>Explication… </vt:lpstr>
      <vt:lpstr>Retour à la base… notion de deuil</vt:lpstr>
      <vt:lpstr>Processus psychologiques de l’impact de la perte</vt:lpstr>
      <vt:lpstr>Un modèle centré sur la personne: ACP (Rogers, 1962)</vt:lpstr>
      <vt:lpstr>Le deuil est universel</vt:lpstr>
      <vt:lpstr>Croyances ébranlées et dilemmes existentiels accrus par une perte</vt:lpstr>
      <vt:lpstr> Nécessité d’une aide personnelle et individualisée</vt:lpstr>
      <vt:lpstr>4. Approche individualisée de l’aide psychologique  (en soins palliatifs)</vt:lpstr>
      <vt:lpstr>Option 2: Vers plus de présence, respect, chaleur, compréhension empathique et d’authenticité</vt:lpstr>
      <vt:lpstr>En effet, preuves empiriques actuelles montrent quels facteurs thérapeutiques favorisent le changement (Source: Norcross &amp; Lambert, 2011, p. 13)</vt:lpstr>
      <vt:lpstr>Suivre les preuves empiriques actuelles implique de…</vt:lpstr>
      <vt:lpstr>Approche individualisée de l’aide psychologique  (en soins palliatifs)</vt:lpstr>
      <vt:lpstr>C’est d’autant plus pertinent dans le deuil</vt:lpstr>
      <vt:lpstr>Donc, la relation d’aide centrée sur la personne, fondamentalement personnelle et interpersonnelle, </vt:lpstr>
      <vt:lpstr>Implique une relation réparatrice dans laquelle on</vt:lpstr>
      <vt:lpstr>Présentation PowerPoint</vt:lpstr>
      <vt:lpstr>1. Augmenter notre congruence et réflexivité</vt:lpstr>
      <vt:lpstr>Présentation PowerPoint</vt:lpstr>
      <vt:lpstr>2. Prendre soin de soi</vt:lpstr>
      <vt:lpstr>Prendre soin de soi: pourquoi?</vt:lpstr>
      <vt:lpstr>5. Conclusions</vt:lpstr>
      <vt:lpstr>Présentation PowerPoint</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Accompagner les membres d’une famille endeuillée : Avec toujours plus de présence, respect, chaleur, compréhension empathique et d’authenticité</dc:title>
  <dc:creator>Emmanuelle Zech</dc:creator>
  <cp:lastModifiedBy>Emmanuelle Vanbesien</cp:lastModifiedBy>
  <cp:revision>35</cp:revision>
  <dcterms:created xsi:type="dcterms:W3CDTF">2018-09-25T07:04:31Z</dcterms:created>
  <dcterms:modified xsi:type="dcterms:W3CDTF">2019-10-14T07:20:17Z</dcterms:modified>
</cp:coreProperties>
</file>